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71" r:id="rId4"/>
    <p:sldId id="272" r:id="rId5"/>
    <p:sldId id="273" r:id="rId6"/>
    <p:sldId id="260" r:id="rId7"/>
    <p:sldId id="280" r:id="rId8"/>
    <p:sldId id="286" r:id="rId9"/>
    <p:sldId id="287" r:id="rId10"/>
    <p:sldId id="288" r:id="rId11"/>
    <p:sldId id="294" r:id="rId12"/>
    <p:sldId id="263" r:id="rId13"/>
    <p:sldId id="264" r:id="rId14"/>
    <p:sldId id="281" r:id="rId15"/>
    <p:sldId id="282" r:id="rId16"/>
    <p:sldId id="283" r:id="rId17"/>
    <p:sldId id="284" r:id="rId18"/>
    <p:sldId id="285" r:id="rId19"/>
    <p:sldId id="292" r:id="rId20"/>
    <p:sldId id="293" r:id="rId21"/>
    <p:sldId id="290" r:id="rId22"/>
    <p:sldId id="29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798"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ata\School\Estrella%20Mountain\EDU%20230\Discrimination%20Research\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Student, Staff, or Faculty</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cene3d>
                <a:camera prst="orthographicFront"/>
                <a:lightRig rig="threePt" dir="t">
                  <a:rot lat="0" lon="0" rev="1200000"/>
                </a:lightRig>
              </a:scene3d>
              <a:sp3d>
                <a:bevelT w="63500" h="25400"/>
              </a:sp3d>
            </c:spPr>
          </c:dPt>
          <c:dLbls>
            <c:showLegendKey val="0"/>
            <c:showVal val="0"/>
            <c:showCatName val="0"/>
            <c:showSerName val="0"/>
            <c:showPercent val="1"/>
            <c:showBubbleSize val="0"/>
            <c:showLeaderLines val="1"/>
          </c:dLbls>
          <c:cat>
            <c:strRef>
              <c:f>Demographics!$A$4:$A$7</c:f>
              <c:strCache>
                <c:ptCount val="4"/>
                <c:pt idx="0">
                  <c:v>Students</c:v>
                </c:pt>
                <c:pt idx="1">
                  <c:v>Staff</c:v>
                </c:pt>
                <c:pt idx="2">
                  <c:v>Faculty</c:v>
                </c:pt>
                <c:pt idx="3">
                  <c:v>Did Not Respond</c:v>
                </c:pt>
              </c:strCache>
            </c:strRef>
          </c:cat>
          <c:val>
            <c:numRef>
              <c:f>Demographics!$B$4:$B$7</c:f>
              <c:numCache>
                <c:formatCode>General</c:formatCode>
                <c:ptCount val="4"/>
                <c:pt idx="0">
                  <c:v>461</c:v>
                </c:pt>
                <c:pt idx="1">
                  <c:v>34</c:v>
                </c:pt>
                <c:pt idx="2">
                  <c:v>37</c:v>
                </c:pt>
                <c:pt idx="3">
                  <c:v>11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If you are a student, do you believe your class grade has been positively or negatively altered due to….</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'Other Experiences'!$A$3:$A$5</c:f>
              <c:strCache>
                <c:ptCount val="3"/>
                <c:pt idx="0">
                  <c:v>Yes </c:v>
                </c:pt>
                <c:pt idx="1">
                  <c:v>No</c:v>
                </c:pt>
                <c:pt idx="2">
                  <c:v>No Response</c:v>
                </c:pt>
              </c:strCache>
            </c:strRef>
          </c:cat>
          <c:val>
            <c:numRef>
              <c:f>'Other Experiences'!$B$3:$B$5</c:f>
              <c:numCache>
                <c:formatCode>0</c:formatCode>
                <c:ptCount val="3"/>
                <c:pt idx="0">
                  <c:v>77</c:v>
                </c:pt>
                <c:pt idx="1">
                  <c:v>389</c:v>
                </c:pt>
                <c:pt idx="2">
                  <c:v>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Class Grade: </a:t>
            </a:r>
            <a:r>
              <a:rPr lang="en-US" dirty="0" smtClean="0"/>
              <a:t>If yes, how often?*</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'Other Experiences'!$A$8:$A$11</c:f>
              <c:strCache>
                <c:ptCount val="4"/>
                <c:pt idx="0">
                  <c:v>Once</c:v>
                </c:pt>
                <c:pt idx="1">
                  <c:v>Seldom</c:v>
                </c:pt>
                <c:pt idx="2">
                  <c:v>Frequently</c:v>
                </c:pt>
                <c:pt idx="3">
                  <c:v>Almost Always</c:v>
                </c:pt>
              </c:strCache>
            </c:strRef>
          </c:cat>
          <c:val>
            <c:numRef>
              <c:f>'Other Experiences'!$B$8:$B$11</c:f>
              <c:numCache>
                <c:formatCode>0</c:formatCode>
                <c:ptCount val="4"/>
                <c:pt idx="0">
                  <c:v>36</c:v>
                </c:pt>
                <c:pt idx="1">
                  <c:v>27</c:v>
                </c:pt>
                <c:pt idx="2">
                  <c:v>16</c:v>
                </c:pt>
                <c:pt idx="3">
                  <c:v>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Do these attributes determine who </a:t>
            </a:r>
            <a:r>
              <a:rPr lang="en-US" dirty="0" smtClean="0"/>
              <a:t>you personally </a:t>
            </a:r>
            <a:r>
              <a:rPr lang="en-US" dirty="0"/>
              <a:t>interact with on campus?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'Other Experiences'!$A$15:$A$17</c:f>
              <c:strCache>
                <c:ptCount val="3"/>
                <c:pt idx="0">
                  <c:v>Yes</c:v>
                </c:pt>
                <c:pt idx="1">
                  <c:v>No</c:v>
                </c:pt>
                <c:pt idx="2">
                  <c:v>No Response</c:v>
                </c:pt>
              </c:strCache>
            </c:strRef>
          </c:cat>
          <c:val>
            <c:numRef>
              <c:f>'Other Experiences'!$B$15:$B$17</c:f>
              <c:numCache>
                <c:formatCode>0</c:formatCode>
                <c:ptCount val="3"/>
                <c:pt idx="0">
                  <c:v>105</c:v>
                </c:pt>
                <c:pt idx="1">
                  <c:v>409</c:v>
                </c:pt>
                <c:pt idx="2">
                  <c:v>29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Personal Interaction: </a:t>
            </a:r>
            <a:r>
              <a:rPr lang="en-US" dirty="0" smtClean="0"/>
              <a:t>If yes, how </a:t>
            </a:r>
            <a:r>
              <a:rPr lang="en-US" dirty="0"/>
              <a:t>o</a:t>
            </a:r>
            <a:r>
              <a:rPr lang="en-US" dirty="0" smtClean="0"/>
              <a:t>ften?**</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'Other Experiences'!$A$20:$A$23</c:f>
              <c:strCache>
                <c:ptCount val="4"/>
                <c:pt idx="0">
                  <c:v>Once</c:v>
                </c:pt>
                <c:pt idx="1">
                  <c:v>Seldom</c:v>
                </c:pt>
                <c:pt idx="2">
                  <c:v>Frequently</c:v>
                </c:pt>
                <c:pt idx="3">
                  <c:v>Almost Always</c:v>
                </c:pt>
              </c:strCache>
            </c:strRef>
          </c:cat>
          <c:val>
            <c:numRef>
              <c:f>'Other Experiences'!$B$20:$B$23</c:f>
              <c:numCache>
                <c:formatCode>0</c:formatCode>
                <c:ptCount val="4"/>
                <c:pt idx="0">
                  <c:v>14</c:v>
                </c:pt>
                <c:pt idx="1">
                  <c:v>49</c:v>
                </c:pt>
                <c:pt idx="2">
                  <c:v>28</c:v>
                </c:pt>
                <c:pt idx="3">
                  <c:v>25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US" sz="2400"/>
              <a:t>Do you believe discrimination impacts the quality of education at EMCC?</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spPr>
            <a:scene3d>
              <a:camera prst="orthographicFront"/>
              <a:lightRig rig="threePt" dir="t">
                <a:rot lat="0" lon="0" rev="1200000"/>
              </a:lightRig>
            </a:scene3d>
            <a:sp3d>
              <a:bevelT w="63500" h="25400" prst="slope"/>
            </a:sp3d>
          </c:spPr>
          <c:dPt>
            <c:idx val="0"/>
            <c:bubble3D val="0"/>
            <c:spPr>
              <a:scene3d>
                <a:camera prst="orthographicFront"/>
                <a:lightRig rig="threePt" dir="t">
                  <a:rot lat="0" lon="0" rev="1200000"/>
                </a:lightRig>
              </a:scene3d>
              <a:sp3d>
                <a:bevelT/>
              </a:sp3d>
            </c:spPr>
          </c:dPt>
          <c:dLbls>
            <c:showLegendKey val="0"/>
            <c:showVal val="0"/>
            <c:showCatName val="0"/>
            <c:showSerName val="0"/>
            <c:showPercent val="1"/>
            <c:showBubbleSize val="0"/>
            <c:showLeaderLines val="1"/>
          </c:dLbls>
          <c:cat>
            <c:strRef>
              <c:f>'Quality of Education'!$A$1:$A$3</c:f>
              <c:strCache>
                <c:ptCount val="3"/>
                <c:pt idx="0">
                  <c:v>Yes</c:v>
                </c:pt>
                <c:pt idx="1">
                  <c:v>No </c:v>
                </c:pt>
                <c:pt idx="2">
                  <c:v>No Response</c:v>
                </c:pt>
              </c:strCache>
            </c:strRef>
          </c:cat>
          <c:val>
            <c:numRef>
              <c:f>'Quality of Education'!$B$1:$B$3</c:f>
              <c:numCache>
                <c:formatCode>0</c:formatCode>
                <c:ptCount val="3"/>
                <c:pt idx="0">
                  <c:v>349</c:v>
                </c:pt>
                <c:pt idx="1">
                  <c:v>169</c:v>
                </c:pt>
                <c:pt idx="2">
                  <c:v>25</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4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Age Breakdown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Demographics!$A$17:$A$21</c:f>
              <c:strCache>
                <c:ptCount val="5"/>
                <c:pt idx="0">
                  <c:v>18-25</c:v>
                </c:pt>
                <c:pt idx="1">
                  <c:v>26-35</c:v>
                </c:pt>
                <c:pt idx="2">
                  <c:v>36-45</c:v>
                </c:pt>
                <c:pt idx="3">
                  <c:v>46+</c:v>
                </c:pt>
                <c:pt idx="4">
                  <c:v>Did Not Respond</c:v>
                </c:pt>
              </c:strCache>
            </c:strRef>
          </c:cat>
          <c:val>
            <c:numRef>
              <c:f>Demographics!$B$17:$B$21</c:f>
              <c:numCache>
                <c:formatCode>General</c:formatCode>
                <c:ptCount val="5"/>
                <c:pt idx="0">
                  <c:v>364</c:v>
                </c:pt>
                <c:pt idx="1">
                  <c:v>79</c:v>
                </c:pt>
                <c:pt idx="2">
                  <c:v>46</c:v>
                </c:pt>
                <c:pt idx="3">
                  <c:v>48</c:v>
                </c:pt>
                <c:pt idx="4">
                  <c:v>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Gender Breakdown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Demographics!$O$8:$O$10</c:f>
              <c:strCache>
                <c:ptCount val="3"/>
                <c:pt idx="0">
                  <c:v>Female</c:v>
                </c:pt>
                <c:pt idx="1">
                  <c:v>Male</c:v>
                </c:pt>
                <c:pt idx="2">
                  <c:v>Did Not Respond</c:v>
                </c:pt>
              </c:strCache>
            </c:strRef>
          </c:cat>
          <c:val>
            <c:numRef>
              <c:f>Demographics!$P$8:$P$10</c:f>
              <c:numCache>
                <c:formatCode>General</c:formatCode>
                <c:ptCount val="3"/>
                <c:pt idx="0">
                  <c:v>326</c:v>
                </c:pt>
                <c:pt idx="1">
                  <c:v>209</c:v>
                </c:pt>
                <c:pt idx="2">
                  <c:v>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Ethnicity Breakdown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Demographics!$J$19:$J$26</c:f>
              <c:strCache>
                <c:ptCount val="8"/>
                <c:pt idx="0">
                  <c:v>Caucasian</c:v>
                </c:pt>
                <c:pt idx="1">
                  <c:v>Asian American</c:v>
                </c:pt>
                <c:pt idx="2">
                  <c:v>Native American</c:v>
                </c:pt>
                <c:pt idx="3">
                  <c:v>Hispanic American</c:v>
                </c:pt>
                <c:pt idx="4">
                  <c:v>African American</c:v>
                </c:pt>
                <c:pt idx="5">
                  <c:v>Middle Eastern</c:v>
                </c:pt>
                <c:pt idx="6">
                  <c:v>Other</c:v>
                </c:pt>
                <c:pt idx="7">
                  <c:v>Did Not Respond</c:v>
                </c:pt>
              </c:strCache>
            </c:strRef>
          </c:cat>
          <c:val>
            <c:numRef>
              <c:f>Demographics!$K$19:$K$26</c:f>
              <c:numCache>
                <c:formatCode>General</c:formatCode>
                <c:ptCount val="8"/>
                <c:pt idx="0">
                  <c:v>207</c:v>
                </c:pt>
                <c:pt idx="1">
                  <c:v>24</c:v>
                </c:pt>
                <c:pt idx="2">
                  <c:v>7</c:v>
                </c:pt>
                <c:pt idx="3">
                  <c:v>213</c:v>
                </c:pt>
                <c:pt idx="4">
                  <c:v>50</c:v>
                </c:pt>
                <c:pt idx="5">
                  <c:v>8</c:v>
                </c:pt>
                <c:pt idx="6">
                  <c:v>29</c:v>
                </c:pt>
                <c:pt idx="7">
                  <c:v>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Have you been discrimiated against at EMCC?</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spPr>
            <a:scene3d>
              <a:camera prst="orthographicFront"/>
              <a:lightRig rig="threePt" dir="t">
                <a:rot lat="0" lon="0" rev="1200000"/>
              </a:lightRig>
            </a:scene3d>
            <a:sp3d>
              <a:bevelT w="63500" h="25400"/>
            </a:sp3d>
          </c:spPr>
          <c:dLbls>
            <c:showLegendKey val="0"/>
            <c:showVal val="0"/>
            <c:showCatName val="0"/>
            <c:showSerName val="0"/>
            <c:showPercent val="1"/>
            <c:showBubbleSize val="0"/>
            <c:showLeaderLines val="1"/>
          </c:dLbls>
          <c:cat>
            <c:strRef>
              <c:f>'Personal Discrimination'!$A$4:$A$9</c:f>
              <c:strCache>
                <c:ptCount val="6"/>
                <c:pt idx="0">
                  <c:v>Never</c:v>
                </c:pt>
                <c:pt idx="1">
                  <c:v>Once</c:v>
                </c:pt>
                <c:pt idx="2">
                  <c:v>Seldom</c:v>
                </c:pt>
                <c:pt idx="3">
                  <c:v>Frequently</c:v>
                </c:pt>
                <c:pt idx="4">
                  <c:v>Almost Always</c:v>
                </c:pt>
                <c:pt idx="5">
                  <c:v>Did Not Respond</c:v>
                </c:pt>
              </c:strCache>
            </c:strRef>
          </c:cat>
          <c:val>
            <c:numRef>
              <c:f>'Personal Discrimination'!$B$4:$B$9</c:f>
              <c:numCache>
                <c:formatCode>General</c:formatCode>
                <c:ptCount val="6"/>
                <c:pt idx="0">
                  <c:v>381</c:v>
                </c:pt>
                <c:pt idx="1">
                  <c:v>78</c:v>
                </c:pt>
                <c:pt idx="2">
                  <c:v>47</c:v>
                </c:pt>
                <c:pt idx="3">
                  <c:v>27</c:v>
                </c:pt>
                <c:pt idx="4">
                  <c:v>4</c:v>
                </c:pt>
                <c:pt idx="5">
                  <c:v>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If yes, who was the discriminator?</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'Personal Discrimination'!$A$16:$A$18</c:f>
              <c:strCache>
                <c:ptCount val="3"/>
                <c:pt idx="0">
                  <c:v>Student</c:v>
                </c:pt>
                <c:pt idx="1">
                  <c:v>Staff</c:v>
                </c:pt>
                <c:pt idx="2">
                  <c:v>Faculty</c:v>
                </c:pt>
              </c:strCache>
            </c:strRef>
          </c:cat>
          <c:val>
            <c:numRef>
              <c:f>'Personal Discrimination'!$B$16:$B$18</c:f>
              <c:numCache>
                <c:formatCode>0.00</c:formatCode>
                <c:ptCount val="3"/>
                <c:pt idx="0">
                  <c:v>115</c:v>
                </c:pt>
                <c:pt idx="1">
                  <c:v>72</c:v>
                </c:pt>
                <c:pt idx="2">
                  <c:v>54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Have you observed discimination at EMCC?</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'Witnessed Discrimination'!$A$3:$A$5</c:f>
              <c:strCache>
                <c:ptCount val="3"/>
                <c:pt idx="0">
                  <c:v>Yes</c:v>
                </c:pt>
                <c:pt idx="1">
                  <c:v>No</c:v>
                </c:pt>
                <c:pt idx="2">
                  <c:v>No Response</c:v>
                </c:pt>
              </c:strCache>
            </c:strRef>
          </c:cat>
          <c:val>
            <c:numRef>
              <c:f>'Witnessed Discrimination'!$B$3:$B$5</c:f>
              <c:numCache>
                <c:formatCode>General</c:formatCode>
                <c:ptCount val="3"/>
                <c:pt idx="0">
                  <c:v>177</c:v>
                </c:pt>
                <c:pt idx="1">
                  <c:v>359</c:v>
                </c:pt>
                <c:pt idx="2">
                  <c:v>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If yes, how often?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'Witnessed Discrimination'!$A$19:$A$24</c:f>
              <c:strCache>
                <c:ptCount val="6"/>
                <c:pt idx="0">
                  <c:v>Never</c:v>
                </c:pt>
                <c:pt idx="1">
                  <c:v>Once</c:v>
                </c:pt>
                <c:pt idx="2">
                  <c:v>Seldom</c:v>
                </c:pt>
                <c:pt idx="3">
                  <c:v>Frequently</c:v>
                </c:pt>
                <c:pt idx="4">
                  <c:v>Almost Always</c:v>
                </c:pt>
                <c:pt idx="5">
                  <c:v>No Response</c:v>
                </c:pt>
              </c:strCache>
            </c:strRef>
          </c:cat>
          <c:val>
            <c:numRef>
              <c:f>'Witnessed Discrimination'!$B$19:$B$24</c:f>
              <c:numCache>
                <c:formatCode>0</c:formatCode>
                <c:ptCount val="6"/>
                <c:pt idx="0">
                  <c:v>260</c:v>
                </c:pt>
                <c:pt idx="1">
                  <c:v>69</c:v>
                </c:pt>
                <c:pt idx="2">
                  <c:v>85</c:v>
                </c:pt>
                <c:pt idx="3">
                  <c:v>55</c:v>
                </c:pt>
                <c:pt idx="4">
                  <c:v>5</c:v>
                </c:pt>
                <c:pt idx="5">
                  <c:v>69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If yes, which attribute(s) were invovled?</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'Witnessed Discrimination'!$A$9:$A$16</c:f>
              <c:strCache>
                <c:ptCount val="8"/>
                <c:pt idx="0">
                  <c:v>Age</c:v>
                </c:pt>
                <c:pt idx="1">
                  <c:v>Appearance</c:v>
                </c:pt>
                <c:pt idx="2">
                  <c:v>Disability</c:v>
                </c:pt>
                <c:pt idx="3">
                  <c:v>Economic Status</c:v>
                </c:pt>
                <c:pt idx="4">
                  <c:v>Gender</c:v>
                </c:pt>
                <c:pt idx="5">
                  <c:v>Race</c:v>
                </c:pt>
                <c:pt idx="6">
                  <c:v>Religion</c:v>
                </c:pt>
                <c:pt idx="7">
                  <c:v>Sexual Orientation</c:v>
                </c:pt>
              </c:strCache>
            </c:strRef>
          </c:cat>
          <c:val>
            <c:numRef>
              <c:f>'Witnessed Discrimination'!$B$9:$B$16</c:f>
              <c:numCache>
                <c:formatCode>0</c:formatCode>
                <c:ptCount val="8"/>
                <c:pt idx="0">
                  <c:v>73</c:v>
                </c:pt>
                <c:pt idx="1">
                  <c:v>101</c:v>
                </c:pt>
                <c:pt idx="2">
                  <c:v>33</c:v>
                </c:pt>
                <c:pt idx="3">
                  <c:v>23</c:v>
                </c:pt>
                <c:pt idx="4">
                  <c:v>62</c:v>
                </c:pt>
                <c:pt idx="5">
                  <c:v>101</c:v>
                </c:pt>
                <c:pt idx="6">
                  <c:v>41</c:v>
                </c:pt>
                <c:pt idx="7">
                  <c:v>59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02EA39-2B7D-443E-98B2-1B70FF2435C0}"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44B8-521C-492D-9C59-7AE0761973B5}"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2EA39-2B7D-443E-98B2-1B70FF2435C0}"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2EA39-2B7D-443E-98B2-1B70FF2435C0}"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2EA39-2B7D-443E-98B2-1B70FF2435C0}"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2EA39-2B7D-443E-98B2-1B70FF2435C0}"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544B8-521C-492D-9C59-7AE0761973B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2EA39-2B7D-443E-98B2-1B70FF2435C0}"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2EA39-2B7D-443E-98B2-1B70FF2435C0}" type="datetimeFigureOut">
              <a:rPr lang="en-US" smtClean="0"/>
              <a:pPr/>
              <a:t>5/3/2012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544B8-521C-492D-9C59-7AE0761973B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02EA39-2B7D-443E-98B2-1B70FF2435C0}" type="datetimeFigureOut">
              <a:rPr lang="en-US" smtClean="0"/>
              <a:pPr/>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2EA39-2B7D-443E-98B2-1B70FF2435C0}" type="datetimeFigureOut">
              <a:rPr lang="en-US" smtClean="0"/>
              <a:pPr/>
              <a:t>5/3/2012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2EA39-2B7D-443E-98B2-1B70FF2435C0}"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44B8-521C-492D-9C59-7AE0761973B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2EA39-2B7D-443E-98B2-1B70FF2435C0}"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544B8-521C-492D-9C59-7AE0761973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502EA39-2B7D-443E-98B2-1B70FF2435C0}" type="datetimeFigureOut">
              <a:rPr lang="en-US" smtClean="0"/>
              <a:pPr/>
              <a:t>5/3/2012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54544B8-521C-492D-9C59-7AE0761973B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543800" cy="1524000"/>
          </a:xfrm>
        </p:spPr>
        <p:txBody>
          <a:bodyPr/>
          <a:lstStyle/>
          <a:p>
            <a:pPr algn="ctr"/>
            <a:r>
              <a:rPr lang="en-US" sz="4800" dirty="0" smtClean="0"/>
              <a:t>Have </a:t>
            </a:r>
            <a:r>
              <a:rPr lang="en-US" dirty="0" smtClean="0"/>
              <a:t>YOU</a:t>
            </a:r>
            <a:r>
              <a:rPr lang="en-US" sz="4800" dirty="0" smtClean="0"/>
              <a:t> been discriminated against - </a:t>
            </a:r>
            <a:endParaRPr lang="en-US" sz="4800" dirty="0"/>
          </a:p>
        </p:txBody>
      </p:sp>
      <p:sp>
        <p:nvSpPr>
          <p:cNvPr id="3" name="Subtitle 2"/>
          <p:cNvSpPr>
            <a:spLocks noGrp="1"/>
          </p:cNvSpPr>
          <p:nvPr>
            <p:ph type="subTitle" idx="1"/>
          </p:nvPr>
        </p:nvSpPr>
        <p:spPr/>
        <p:txBody>
          <a:bodyPr>
            <a:normAutofit/>
          </a:bodyPr>
          <a:lstStyle/>
          <a:p>
            <a:r>
              <a:rPr lang="en-US" sz="4000" dirty="0" smtClean="0"/>
              <a:t>Here at EMCC?</a:t>
            </a:r>
            <a:endParaRPr lang="en-US" sz="4000" dirty="0"/>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41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Research Said </a:t>
            </a:r>
            <a:endParaRPr lang="en-US" dirty="0"/>
          </a:p>
        </p:txBody>
      </p:sp>
      <p:sp>
        <p:nvSpPr>
          <p:cNvPr id="3" name="Content Placeholder 2"/>
          <p:cNvSpPr>
            <a:spLocks noGrp="1"/>
          </p:cNvSpPr>
          <p:nvPr>
            <p:ph idx="1"/>
          </p:nvPr>
        </p:nvSpPr>
        <p:spPr>
          <a:xfrm>
            <a:off x="152400" y="685800"/>
            <a:ext cx="8763000" cy="4724400"/>
          </a:xfrm>
        </p:spPr>
        <p:txBody>
          <a:bodyPr>
            <a:normAutofit/>
          </a:bodyPr>
          <a:lstStyle/>
          <a:p>
            <a:pPr marL="0" indent="0">
              <a:buNone/>
            </a:pPr>
            <a:endParaRPr lang="en-US" sz="1600" b="1" i="1" dirty="0"/>
          </a:p>
          <a:p>
            <a:r>
              <a:rPr lang="en-US" sz="1600" b="1" i="1" dirty="0" smtClean="0"/>
              <a:t>"</a:t>
            </a:r>
            <a:r>
              <a:rPr lang="en-US" sz="1600" b="1" i="1" dirty="0"/>
              <a:t>Today the </a:t>
            </a:r>
            <a:r>
              <a:rPr lang="en-US" sz="1600" b="1" i="1" dirty="0" smtClean="0"/>
              <a:t>Trust </a:t>
            </a:r>
            <a:r>
              <a:rPr lang="en-US" sz="1600" b="1" i="1" dirty="0"/>
              <a:t>does not discriminate with regard to gender, marital status, sexual orientation, race, ethnic origin, color, religion, social background, caste, or disability. There remains one more step the Rhodes Trust should take: removing discrimination on the basis of </a:t>
            </a:r>
            <a:r>
              <a:rPr lang="en-US" sz="1600" b="1" i="1" dirty="0" smtClean="0"/>
              <a:t>age” </a:t>
            </a:r>
            <a:r>
              <a:rPr lang="en-US" sz="1600" dirty="0" smtClean="0"/>
              <a:t>(Reiss, 2011 p.1). </a:t>
            </a:r>
          </a:p>
          <a:p>
            <a:endParaRPr lang="en-US" sz="1400" dirty="0"/>
          </a:p>
          <a:p>
            <a:pPr marL="0" indent="0">
              <a:buNone/>
            </a:pPr>
            <a:endParaRPr lang="en-US" sz="1400" dirty="0" smtClean="0"/>
          </a:p>
          <a:p>
            <a:pPr lvl="0">
              <a:buClr>
                <a:srgbClr val="AD0101"/>
              </a:buClr>
            </a:pPr>
            <a:r>
              <a:rPr lang="en-US" sz="1700" b="1" i="1" dirty="0">
                <a:solidFill>
                  <a:srgbClr val="303030"/>
                </a:solidFill>
              </a:rPr>
              <a:t>“Previous research has highlighted several stereotypes about those with tattoos, including being unsuccessful in school, coming from broken homes, having an unhappy childhood, rarely attending church, having poor decision-making skills, usually obtaining body modifications while inebriated, and being easy victim to peer pressure (e.g., Armstrong, 1994; Roberts &amp; Ryan, 2002; Owen &amp; Koch, 2004)”</a:t>
            </a:r>
            <a:r>
              <a:rPr lang="en-US" sz="1200" dirty="0">
                <a:solidFill>
                  <a:srgbClr val="303030"/>
                </a:solidFill>
              </a:rPr>
              <a:t> </a:t>
            </a:r>
            <a:r>
              <a:rPr lang="en-US" sz="1600" dirty="0">
                <a:solidFill>
                  <a:srgbClr val="303030"/>
                </a:solidFill>
              </a:rPr>
              <a:t>(Martin, &amp; Dula, 2010, p.1). </a:t>
            </a:r>
          </a:p>
          <a:p>
            <a:endParaRPr lang="en-US" sz="1600" dirty="0"/>
          </a:p>
          <a:p>
            <a:pPr lvl="1"/>
            <a:endParaRPr lang="en-US" sz="1400" dirty="0">
              <a:latin typeface="+mn-lt"/>
            </a:endParaRPr>
          </a:p>
          <a:p>
            <a:endParaRPr lang="en-US" sz="1600" dirty="0"/>
          </a:p>
          <a:p>
            <a:endParaRPr lang="en-US" dirty="0"/>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8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Institutional Review Board</a:t>
            </a:r>
            <a:endParaRPr lang="en-US" dirty="0"/>
          </a:p>
        </p:txBody>
      </p:sp>
      <p:sp>
        <p:nvSpPr>
          <p:cNvPr id="3" name="Content Placeholder 2"/>
          <p:cNvSpPr>
            <a:spLocks noGrp="1"/>
          </p:cNvSpPr>
          <p:nvPr>
            <p:ph idx="1"/>
          </p:nvPr>
        </p:nvSpPr>
        <p:spPr/>
        <p:txBody>
          <a:bodyPr/>
          <a:lstStyle/>
          <a:p>
            <a:r>
              <a:rPr lang="en-US" dirty="0" smtClean="0"/>
              <a:t>IRB approval needed to conduct survey</a:t>
            </a:r>
          </a:p>
          <a:p>
            <a:pPr lvl="1"/>
            <a:r>
              <a:rPr lang="en-US" dirty="0" smtClean="0"/>
              <a:t>Human Subjects Research</a:t>
            </a:r>
          </a:p>
          <a:p>
            <a:r>
              <a:rPr lang="en-US" dirty="0" smtClean="0"/>
              <a:t>Meetings with Dr. William Farrar to review application before final submittal </a:t>
            </a:r>
          </a:p>
          <a:p>
            <a:r>
              <a:rPr lang="en-US" dirty="0" smtClean="0"/>
              <a:t>Survey creation had to be completed before final submittal</a:t>
            </a:r>
          </a:p>
          <a:p>
            <a:r>
              <a:rPr lang="en-US" dirty="0" smtClean="0"/>
              <a:t>CITI Training</a:t>
            </a:r>
          </a:p>
          <a:p>
            <a:pPr lvl="1"/>
            <a:r>
              <a:rPr lang="en-US" dirty="0" smtClean="0"/>
              <a:t>Ethics Training for administering survey</a:t>
            </a:r>
          </a:p>
          <a:p>
            <a:pPr lvl="1"/>
            <a:r>
              <a:rPr lang="en-US" dirty="0" smtClean="0"/>
              <a:t>Whole class participation</a:t>
            </a:r>
          </a:p>
          <a:p>
            <a:endParaRPr lang="en-US" dirty="0"/>
          </a:p>
        </p:txBody>
      </p:sp>
    </p:spTree>
    <p:extLst>
      <p:ext uri="{BB962C8B-B14F-4D97-AF65-F5344CB8AC3E}">
        <p14:creationId xmlns:p14="http://schemas.microsoft.com/office/powerpoint/2010/main" val="47428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Dissemination</a:t>
            </a:r>
            <a:endParaRPr lang="en-US" dirty="0"/>
          </a:p>
        </p:txBody>
      </p:sp>
      <p:sp>
        <p:nvSpPr>
          <p:cNvPr id="3" name="Content Placeholder 2"/>
          <p:cNvSpPr>
            <a:spLocks noGrp="1"/>
          </p:cNvSpPr>
          <p:nvPr>
            <p:ph idx="1"/>
          </p:nvPr>
        </p:nvSpPr>
        <p:spPr/>
        <p:txBody>
          <a:bodyPr/>
          <a:lstStyle/>
          <a:p>
            <a:r>
              <a:rPr lang="en-US" dirty="0" smtClean="0"/>
              <a:t>Class discussion, decision – personal, face-to-face surveys</a:t>
            </a:r>
          </a:p>
          <a:p>
            <a:r>
              <a:rPr lang="en-US" dirty="0" smtClean="0"/>
              <a:t>Created hard copy, got feedback from:</a:t>
            </a:r>
          </a:p>
          <a:p>
            <a:pPr lvl="1"/>
            <a:r>
              <a:rPr lang="en-US" dirty="0" smtClean="0"/>
              <a:t>IRB reviewers (Dr. William Farrar)</a:t>
            </a:r>
          </a:p>
          <a:p>
            <a:pPr lvl="1"/>
            <a:r>
              <a:rPr lang="en-US" dirty="0" smtClean="0"/>
              <a:t>OPIE</a:t>
            </a:r>
          </a:p>
          <a:p>
            <a:r>
              <a:rPr lang="en-US" dirty="0" smtClean="0"/>
              <a:t>Each student responsible for at least</a:t>
            </a:r>
          </a:p>
          <a:p>
            <a:pPr lvl="1"/>
            <a:r>
              <a:rPr lang="en-US" dirty="0" smtClean="0"/>
              <a:t>25 student responses</a:t>
            </a:r>
          </a:p>
          <a:p>
            <a:pPr lvl="1"/>
            <a:r>
              <a:rPr lang="en-US" dirty="0" smtClean="0"/>
              <a:t>5 faculty/staff responses</a:t>
            </a:r>
          </a:p>
          <a:p>
            <a:pPr lvl="1"/>
            <a:r>
              <a:rPr lang="en-US" dirty="0" smtClean="0"/>
              <a:t>Target total of at least 500 overall responses</a:t>
            </a:r>
            <a:endParaRPr lang="en-US" dirty="0"/>
          </a:p>
        </p:txBody>
      </p:sp>
      <p:sp>
        <p:nvSpPr>
          <p:cNvPr id="6" name="Right Arrow 5"/>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878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543 Responses</a:t>
            </a:r>
          </a:p>
          <a:p>
            <a:r>
              <a:rPr lang="en-US" dirty="0" smtClean="0"/>
              <a:t>Surveys processed by Office of Planning and Institutional Effectiveness (THANKS!)</a:t>
            </a:r>
            <a:endParaRPr lang="en-US" dirty="0"/>
          </a:p>
        </p:txBody>
      </p:sp>
      <p:pic>
        <p:nvPicPr>
          <p:cNvPr id="4" name="Picture 2" descr="C:\Users\turnerp\AppData\Local\Microsoft\Windows\Temporary Internet Files\Content.Outlook\Y6DWYVRZ\photo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4" t="18432" r="11160" b="6251"/>
          <a:stretch/>
        </p:blipFill>
        <p:spPr bwMode="auto">
          <a:xfrm>
            <a:off x="4745619" y="3999053"/>
            <a:ext cx="4398381" cy="285894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4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278186"/>
              </p:ext>
            </p:extLst>
          </p:nvPr>
        </p:nvGraphicFramePr>
        <p:xfrm>
          <a:off x="762000" y="685800"/>
          <a:ext cx="33528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24329794"/>
              </p:ext>
            </p:extLst>
          </p:nvPr>
        </p:nvGraphicFramePr>
        <p:xfrm>
          <a:off x="4648201" y="609601"/>
          <a:ext cx="33528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36726193"/>
              </p:ext>
            </p:extLst>
          </p:nvPr>
        </p:nvGraphicFramePr>
        <p:xfrm>
          <a:off x="762000" y="2667000"/>
          <a:ext cx="3733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810568444"/>
              </p:ext>
            </p:extLst>
          </p:nvPr>
        </p:nvGraphicFramePr>
        <p:xfrm>
          <a:off x="4419600" y="2590800"/>
          <a:ext cx="4050242" cy="2235994"/>
        </p:xfrm>
        <a:graphic>
          <a:graphicData uri="http://schemas.openxmlformats.org/drawingml/2006/chart">
            <c:chart xmlns:c="http://schemas.openxmlformats.org/drawingml/2006/chart" xmlns:r="http://schemas.openxmlformats.org/officeDocument/2006/relationships" r:id="rId5"/>
          </a:graphicData>
        </a:graphic>
      </p:graphicFrame>
      <p:sp>
        <p:nvSpPr>
          <p:cNvPr id="9" name="Right Arrow 8"/>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54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082765204"/>
              </p:ext>
            </p:extLst>
          </p:nvPr>
        </p:nvGraphicFramePr>
        <p:xfrm>
          <a:off x="762000" y="609600"/>
          <a:ext cx="4419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895998400"/>
              </p:ext>
            </p:extLst>
          </p:nvPr>
        </p:nvGraphicFramePr>
        <p:xfrm>
          <a:off x="4114800" y="2971800"/>
          <a:ext cx="4200525" cy="2747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88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080598725"/>
              </p:ext>
            </p:extLst>
          </p:nvPr>
        </p:nvGraphicFramePr>
        <p:xfrm>
          <a:off x="228600" y="1828800"/>
          <a:ext cx="42672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758610709"/>
              </p:ext>
            </p:extLst>
          </p:nvPr>
        </p:nvGraphicFramePr>
        <p:xfrm>
          <a:off x="4572000" y="533400"/>
          <a:ext cx="3819525" cy="2624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44157059"/>
              </p:ext>
            </p:extLst>
          </p:nvPr>
        </p:nvGraphicFramePr>
        <p:xfrm>
          <a:off x="4572000" y="3124200"/>
          <a:ext cx="4105275" cy="2614613"/>
        </p:xfrm>
        <a:graphic>
          <a:graphicData uri="http://schemas.openxmlformats.org/drawingml/2006/chart">
            <c:chart xmlns:c="http://schemas.openxmlformats.org/drawingml/2006/chart" xmlns:r="http://schemas.openxmlformats.org/officeDocument/2006/relationships" r:id="rId4"/>
          </a:graphicData>
        </a:graphic>
      </p:graphicFrame>
      <p:sp>
        <p:nvSpPr>
          <p:cNvPr id="8" name="Right Arrow 7"/>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031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92863405"/>
              </p:ext>
            </p:extLst>
          </p:nvPr>
        </p:nvGraphicFramePr>
        <p:xfrm>
          <a:off x="838200" y="609600"/>
          <a:ext cx="36576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094381586"/>
              </p:ext>
            </p:extLst>
          </p:nvPr>
        </p:nvGraphicFramePr>
        <p:xfrm>
          <a:off x="4648200" y="762000"/>
          <a:ext cx="3733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443005952"/>
              </p:ext>
            </p:extLst>
          </p:nvPr>
        </p:nvGraphicFramePr>
        <p:xfrm>
          <a:off x="838200" y="3048000"/>
          <a:ext cx="38100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520846691"/>
              </p:ext>
            </p:extLst>
          </p:nvPr>
        </p:nvGraphicFramePr>
        <p:xfrm>
          <a:off x="4876800" y="3124200"/>
          <a:ext cx="35052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724400" y="5595610"/>
            <a:ext cx="3886200" cy="523220"/>
          </a:xfrm>
          <a:prstGeom prst="rect">
            <a:avLst/>
          </a:prstGeom>
          <a:noFill/>
        </p:spPr>
        <p:txBody>
          <a:bodyPr wrap="square" rtlCol="0">
            <a:spAutoFit/>
          </a:bodyPr>
          <a:lstStyle/>
          <a:p>
            <a:r>
              <a:rPr lang="en-US" sz="1400" dirty="0">
                <a:solidFill>
                  <a:prstClr val="black"/>
                </a:solidFill>
              </a:rPr>
              <a:t>* 9 more responses received than ‘yes’ responses</a:t>
            </a:r>
          </a:p>
          <a:p>
            <a:r>
              <a:rPr lang="en-US" sz="1400" dirty="0">
                <a:solidFill>
                  <a:prstClr val="black"/>
                </a:solidFill>
              </a:rPr>
              <a:t>**11 more responses received than ‘yes’ responses</a:t>
            </a:r>
          </a:p>
        </p:txBody>
      </p:sp>
    </p:spTree>
    <p:extLst>
      <p:ext uri="{BB962C8B-B14F-4D97-AF65-F5344CB8AC3E}">
        <p14:creationId xmlns:p14="http://schemas.microsoft.com/office/powerpoint/2010/main" val="2981860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964407"/>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Arrow 5"/>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12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62000" y="533400"/>
            <a:ext cx="7543800" cy="4800600"/>
          </a:xfrm>
        </p:spPr>
        <p:txBody>
          <a:bodyPr>
            <a:normAutofit fontScale="92500" lnSpcReduction="20000"/>
          </a:bodyPr>
          <a:lstStyle/>
          <a:p>
            <a:pPr marL="0" indent="0">
              <a:buNone/>
            </a:pPr>
            <a:r>
              <a:rPr lang="en-US" sz="3500" dirty="0" smtClean="0"/>
              <a:t>Real or Imagined?</a:t>
            </a:r>
          </a:p>
          <a:p>
            <a:pPr marL="0" indent="0">
              <a:buNone/>
            </a:pPr>
            <a:endParaRPr lang="en-US" dirty="0"/>
          </a:p>
          <a:p>
            <a:pPr marL="0" indent="0">
              <a:buNone/>
            </a:pPr>
            <a:endParaRPr lang="en-US" dirty="0" smtClean="0"/>
          </a:p>
          <a:p>
            <a:r>
              <a:rPr lang="en-US" dirty="0" smtClean="0"/>
              <a:t>Based on survey results, perception of discrimination on campus is real.</a:t>
            </a:r>
          </a:p>
          <a:p>
            <a:r>
              <a:rPr lang="en-US" dirty="0" smtClean="0"/>
              <a:t>Actual discrimination results were approximately equal to what our class predicted, but the perceived discrimination of others was lower than our prediction by about 20%.</a:t>
            </a:r>
          </a:p>
          <a:p>
            <a:r>
              <a:rPr lang="en-US" dirty="0" smtClean="0"/>
              <a:t>Surprisingly, student-on-student discrimination was higher than staff/faculty-on-student discrimination. </a:t>
            </a:r>
          </a:p>
          <a:p>
            <a:r>
              <a:rPr lang="en-US" dirty="0" smtClean="0"/>
              <a:t>The percentage of people who believe discrimination impacts the quality of education at EMCC was much higher than expected; almost twice that of people who said they had been discriminated against or had witnessed discrimination.</a:t>
            </a:r>
          </a:p>
          <a:p>
            <a:endParaRPr lang="en-US" dirty="0"/>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47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543800" cy="1524000"/>
          </a:xfrm>
        </p:spPr>
        <p:txBody>
          <a:bodyPr/>
          <a:lstStyle/>
          <a:p>
            <a:r>
              <a:rPr lang="en-US" dirty="0" smtClean="0"/>
              <a:t>Discrimination </a:t>
            </a:r>
            <a:br>
              <a:rPr lang="en-US" dirty="0" smtClean="0"/>
            </a:br>
            <a:r>
              <a:rPr lang="en-US" dirty="0" smtClean="0"/>
              <a:t>at EMCC</a:t>
            </a:r>
            <a:endParaRPr lang="en-US" dirty="0"/>
          </a:p>
        </p:txBody>
      </p:sp>
      <p:sp>
        <p:nvSpPr>
          <p:cNvPr id="3" name="Subtitle 2"/>
          <p:cNvSpPr>
            <a:spLocks noGrp="1"/>
          </p:cNvSpPr>
          <p:nvPr>
            <p:ph type="subTitle" idx="1"/>
          </p:nvPr>
        </p:nvSpPr>
        <p:spPr>
          <a:xfrm>
            <a:off x="762000" y="4724400"/>
            <a:ext cx="2362200" cy="990600"/>
          </a:xfrm>
        </p:spPr>
        <p:txBody>
          <a:bodyPr>
            <a:noAutofit/>
          </a:bodyPr>
          <a:lstStyle/>
          <a:p>
            <a:r>
              <a:rPr lang="en-US" sz="2000" dirty="0" smtClean="0"/>
              <a:t>Real or Imagined?</a:t>
            </a:r>
          </a:p>
          <a:p>
            <a:r>
              <a:rPr lang="en-US" sz="2000" dirty="0" smtClean="0"/>
              <a:t>Spring, 2012</a:t>
            </a:r>
          </a:p>
          <a:p>
            <a:r>
              <a:rPr lang="en-US" sz="2000" dirty="0" smtClean="0"/>
              <a:t>EDU 230 Class, </a:t>
            </a:r>
          </a:p>
          <a:p>
            <a:r>
              <a:rPr lang="en-US" sz="2000" dirty="0" smtClean="0"/>
              <a:t>Pete Turner, Mentor</a:t>
            </a:r>
            <a:endParaRPr lang="en-US" sz="2000" dirty="0"/>
          </a:p>
        </p:txBody>
      </p:sp>
      <p:pic>
        <p:nvPicPr>
          <p:cNvPr id="4" name="Picture 2" descr="C:\Users\turnerp\AppData\Local\Microsoft\Windows\Temporary Internet Files\Content.IE5\LM72QPCQ\photo[1].JPG"/>
          <p:cNvPicPr>
            <a:picLocks noChangeAspect="1" noChangeArrowheads="1"/>
          </p:cNvPicPr>
          <p:nvPr/>
        </p:nvPicPr>
        <p:blipFill>
          <a:blip r:embed="rId2" cstate="print"/>
          <a:srcRect l="5332" t="19608" r="3867" b="27451"/>
          <a:stretch>
            <a:fillRect/>
          </a:stretch>
        </p:blipFill>
        <p:spPr bwMode="auto">
          <a:xfrm>
            <a:off x="3429000" y="4038600"/>
            <a:ext cx="4724400" cy="2057400"/>
          </a:xfrm>
          <a:prstGeom prst="rect">
            <a:avLst/>
          </a:prstGeom>
          <a:noFill/>
        </p:spPr>
      </p:pic>
      <p:sp>
        <p:nvSpPr>
          <p:cNvPr id="6" name="Right Arrow 5"/>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138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Project</a:t>
            </a:r>
            <a:endParaRPr lang="en-US" dirty="0"/>
          </a:p>
        </p:txBody>
      </p:sp>
      <p:sp>
        <p:nvSpPr>
          <p:cNvPr id="3" name="Content Placeholder 2"/>
          <p:cNvSpPr>
            <a:spLocks noGrp="1"/>
          </p:cNvSpPr>
          <p:nvPr>
            <p:ph idx="1"/>
          </p:nvPr>
        </p:nvSpPr>
        <p:spPr/>
        <p:txBody>
          <a:bodyPr/>
          <a:lstStyle/>
          <a:p>
            <a:r>
              <a:rPr lang="en-US" dirty="0" smtClean="0"/>
              <a:t>Encourage more inclusive activities, such as intramural sports, that will bring students from all cultures, ages, genders, etc. together</a:t>
            </a:r>
          </a:p>
          <a:p>
            <a:r>
              <a:rPr lang="en-US" dirty="0" smtClean="0"/>
              <a:t>Promote more events to encourage school pride and team-building</a:t>
            </a:r>
          </a:p>
          <a:p>
            <a:r>
              <a:rPr lang="en-US" dirty="0" smtClean="0"/>
              <a:t>Increase promotion and awareness of activities such as Welcome Week</a:t>
            </a:r>
          </a:p>
          <a:p>
            <a:r>
              <a:rPr lang="en-US" dirty="0" smtClean="0"/>
              <a:t>‘Discrimination Awareness Month’ activities</a:t>
            </a:r>
          </a:p>
          <a:p>
            <a:r>
              <a:rPr lang="en-US" dirty="0" smtClean="0"/>
              <a:t>Disseminate results to counseling staff</a:t>
            </a:r>
            <a:endParaRPr lang="en-US" dirty="0"/>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89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143000"/>
          </a:xfrm>
        </p:spPr>
        <p:txBody>
          <a:bodyPr/>
          <a:lstStyle/>
          <a:p>
            <a:r>
              <a:rPr lang="en-US" dirty="0" smtClean="0"/>
              <a:t>References </a:t>
            </a:r>
            <a:endParaRPr lang="en-US" dirty="0"/>
          </a:p>
        </p:txBody>
      </p:sp>
      <p:sp>
        <p:nvSpPr>
          <p:cNvPr id="3" name="Content Placeholder 2"/>
          <p:cNvSpPr>
            <a:spLocks noGrp="1"/>
          </p:cNvSpPr>
          <p:nvPr>
            <p:ph idx="1"/>
          </p:nvPr>
        </p:nvSpPr>
        <p:spPr>
          <a:xfrm>
            <a:off x="762000" y="609600"/>
            <a:ext cx="8001000" cy="4800600"/>
          </a:xfrm>
        </p:spPr>
        <p:txBody>
          <a:bodyPr>
            <a:normAutofit fontScale="25000" lnSpcReduction="20000"/>
          </a:bodyPr>
          <a:lstStyle/>
          <a:p>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4800" dirty="0" err="1"/>
              <a:t>Blaxter</a:t>
            </a:r>
            <a:r>
              <a:rPr lang="en-US" sz="4800" dirty="0"/>
              <a:t>, L., Hughes, C., &amp; Tight, M. (2010). </a:t>
            </a:r>
            <a:r>
              <a:rPr lang="en-US" sz="4800" i="1" dirty="0"/>
              <a:t>How to research</a:t>
            </a:r>
            <a:r>
              <a:rPr lang="en-US" sz="4800" dirty="0"/>
              <a:t> (4th Edition ed.). Buckingham: Open University Press. </a:t>
            </a:r>
          </a:p>
          <a:p>
            <a:pPr marL="0" indent="0">
              <a:buNone/>
            </a:pPr>
            <a:endParaRPr lang="en-US" sz="4800" dirty="0" smtClean="0"/>
          </a:p>
          <a:p>
            <a:pPr marL="0" indent="0">
              <a:buNone/>
            </a:pPr>
            <a:r>
              <a:rPr lang="en-US" sz="4800" dirty="0" err="1" smtClean="0"/>
              <a:t>Biasco</a:t>
            </a:r>
            <a:r>
              <a:rPr lang="en-US" sz="4800" dirty="0"/>
              <a:t>, F., Goodwin, E. A., Vitale, K. L. (2001) College students' attitudes toward racial discrimination. </a:t>
            </a:r>
            <a:r>
              <a:rPr lang="en-US" sz="4800" i="1" dirty="0"/>
              <a:t>Patent Searching and </a:t>
            </a:r>
            <a:r>
              <a:rPr lang="en-US" sz="4800" i="1" dirty="0" smtClean="0"/>
              <a:t> 	Invention  Patenting</a:t>
            </a:r>
            <a:r>
              <a:rPr lang="en-US" sz="4800" dirty="0"/>
              <a:t>. 35(4), 1-7</a:t>
            </a:r>
            <a:r>
              <a:rPr lang="en-US" sz="4800" dirty="0" smtClean="0"/>
              <a:t>.</a:t>
            </a:r>
          </a:p>
          <a:p>
            <a:pPr marL="0" indent="0">
              <a:buNone/>
            </a:pPr>
            <a:endParaRPr lang="en-US" sz="4800" dirty="0"/>
          </a:p>
          <a:p>
            <a:pPr marL="0" indent="0">
              <a:buNone/>
            </a:pPr>
            <a:r>
              <a:rPr lang="en-US" sz="4800" dirty="0" err="1"/>
              <a:t>Iarossi</a:t>
            </a:r>
            <a:r>
              <a:rPr lang="en-US" sz="4800" dirty="0"/>
              <a:t>, G. (2006). How Easy It Is To Ask The Wrong Question. </a:t>
            </a:r>
            <a:r>
              <a:rPr lang="en-US" sz="4800" i="1" dirty="0"/>
              <a:t>The power of survey design: a user's guide for managing </a:t>
            </a:r>
            <a:r>
              <a:rPr lang="en-US" sz="4800" i="1" dirty="0" smtClean="0"/>
              <a:t>	surveys</a:t>
            </a:r>
            <a:r>
              <a:rPr lang="en-US" sz="4800" i="1" dirty="0"/>
              <a:t>, </a:t>
            </a:r>
            <a:r>
              <a:rPr lang="en-US" sz="4800" i="1" dirty="0" smtClean="0"/>
              <a:t>interpreting </a:t>
            </a:r>
            <a:r>
              <a:rPr lang="en-US" sz="4800" i="1" dirty="0"/>
              <a:t>results, and influencing respondents</a:t>
            </a:r>
            <a:r>
              <a:rPr lang="en-US" sz="4800" dirty="0"/>
              <a:t> (pp. 29-43). Washington, D.C.: World Bank</a:t>
            </a:r>
          </a:p>
          <a:p>
            <a:pPr marL="0" indent="0">
              <a:buNone/>
            </a:pPr>
            <a:endParaRPr lang="en-US" sz="4800" dirty="0"/>
          </a:p>
          <a:p>
            <a:pPr marL="0" indent="0">
              <a:buNone/>
            </a:pPr>
            <a:r>
              <a:rPr lang="en-US" sz="4800" dirty="0"/>
              <a:t>Kingsbury, A. (2007). Admittedly Unequal. </a:t>
            </a:r>
            <a:r>
              <a:rPr lang="en-US" sz="4800" i="1" dirty="0"/>
              <a:t>U.S. News &amp; World Report</a:t>
            </a:r>
            <a:r>
              <a:rPr lang="en-US" sz="4800" dirty="0"/>
              <a:t>. 142(23), 50-53.</a:t>
            </a:r>
          </a:p>
          <a:p>
            <a:pPr marL="0" indent="0">
              <a:buNone/>
            </a:pPr>
            <a:endParaRPr lang="en-US" sz="4800" dirty="0" smtClean="0"/>
          </a:p>
          <a:p>
            <a:pPr marL="0" indent="0">
              <a:buNone/>
            </a:pPr>
            <a:r>
              <a:rPr lang="en-US" sz="4800" dirty="0" smtClean="0"/>
              <a:t>Martin</a:t>
            </a:r>
            <a:r>
              <a:rPr lang="en-US" sz="4800" dirty="0"/>
              <a:t>, B. A., &amp; Dula, C. S. (2010). M</a:t>
            </a:r>
            <a:r>
              <a:rPr lang="en-US" sz="4800" dirty="0" smtClean="0"/>
              <a:t>ore than Skin Deep: Perceptions of, and Stigma against, Tattoos. </a:t>
            </a:r>
            <a:r>
              <a:rPr lang="en-US" sz="4800" i="1" dirty="0"/>
              <a:t>College Student </a:t>
            </a:r>
            <a:r>
              <a:rPr lang="en-US" sz="4800" i="1" dirty="0" smtClean="0"/>
              <a:t>	Journal</a:t>
            </a:r>
            <a:r>
              <a:rPr lang="en-US" sz="4800" dirty="0" smtClean="0"/>
              <a:t>. 44(1</a:t>
            </a:r>
            <a:r>
              <a:rPr lang="en-US" sz="4800" dirty="0"/>
              <a:t>), 200-206. </a:t>
            </a:r>
            <a:endParaRPr lang="en-US" sz="4800" dirty="0" smtClean="0"/>
          </a:p>
          <a:p>
            <a:pPr marL="0" indent="0">
              <a:buNone/>
            </a:pPr>
            <a:endParaRPr lang="en-US" sz="4800" dirty="0"/>
          </a:p>
          <a:p>
            <a:pPr marL="0" indent="0">
              <a:buNone/>
            </a:pPr>
            <a:r>
              <a:rPr lang="en-US" sz="4800" dirty="0" smtClean="0"/>
              <a:t>Miller</a:t>
            </a:r>
            <a:r>
              <a:rPr lang="en-US" sz="4800" dirty="0"/>
              <a:t>, B., &amp; Sujitparapitaya, S. (2010). Campus climate in the twenty-first century: Estimating perceptions of discrimination </a:t>
            </a:r>
            <a:r>
              <a:rPr lang="en-US" sz="4800" dirty="0" smtClean="0"/>
              <a:t>	at </a:t>
            </a:r>
            <a:r>
              <a:rPr lang="en-US" sz="4800" dirty="0"/>
              <a:t>a racially </a:t>
            </a:r>
            <a:r>
              <a:rPr lang="en-US" sz="4800" dirty="0" smtClean="0"/>
              <a:t>mixed institution</a:t>
            </a:r>
            <a:r>
              <a:rPr lang="en-US" sz="4800" dirty="0"/>
              <a:t>, 1994–2006. </a:t>
            </a:r>
            <a:r>
              <a:rPr lang="en-US" sz="4800" i="1" dirty="0"/>
              <a:t>New Directions For Institutional </a:t>
            </a:r>
            <a:r>
              <a:rPr lang="en-US" sz="4800" i="1" dirty="0" smtClean="0"/>
              <a:t>Research</a:t>
            </a:r>
            <a:r>
              <a:rPr lang="en-US" sz="4800" dirty="0"/>
              <a:t>.</a:t>
            </a:r>
            <a:r>
              <a:rPr lang="en-US" sz="4800" dirty="0" smtClean="0"/>
              <a:t> (145</a:t>
            </a:r>
            <a:r>
              <a:rPr lang="en-US" sz="4800" dirty="0"/>
              <a:t>), 29-52. </a:t>
            </a:r>
          </a:p>
          <a:p>
            <a:pPr marL="0" indent="0">
              <a:buNone/>
            </a:pPr>
            <a:endParaRPr lang="en-US" sz="4800" dirty="0"/>
          </a:p>
          <a:p>
            <a:pPr marL="0" indent="0">
              <a:buNone/>
            </a:pPr>
            <a:r>
              <a:rPr lang="en-US" sz="4800" dirty="0"/>
              <a:t>Orozco, G.  L., Alvarez, A. N. &amp;  Gutkin, T. (2010). Effective Advising of Diverse Students in Community Colleges. </a:t>
            </a:r>
            <a:r>
              <a:rPr lang="en-US" sz="4800" dirty="0" smtClean="0"/>
              <a:t>	</a:t>
            </a:r>
            <a:r>
              <a:rPr lang="en-US" sz="4800" i="1" dirty="0" smtClean="0"/>
              <a:t>Community </a:t>
            </a:r>
            <a:r>
              <a:rPr lang="en-US" sz="4800" i="1" dirty="0"/>
              <a:t>College Journal of </a:t>
            </a:r>
            <a:r>
              <a:rPr lang="en-US" sz="4800" i="1" dirty="0" smtClean="0"/>
              <a:t> Research </a:t>
            </a:r>
            <a:r>
              <a:rPr lang="en-US" sz="4800" i="1" dirty="0"/>
              <a:t>and Practice. </a:t>
            </a:r>
            <a:r>
              <a:rPr lang="en-US" sz="4800" dirty="0"/>
              <a:t>34.9. 717-737. </a:t>
            </a:r>
            <a:endParaRPr lang="en-US" sz="4800" dirty="0" smtClean="0"/>
          </a:p>
          <a:p>
            <a:pPr marL="0" indent="0">
              <a:buNone/>
            </a:pPr>
            <a:endParaRPr lang="en-US" sz="4800" dirty="0" smtClean="0"/>
          </a:p>
          <a:p>
            <a:pPr marL="0" indent="0">
              <a:buNone/>
            </a:pPr>
            <a:r>
              <a:rPr lang="en-US" sz="4800" dirty="0" smtClean="0"/>
              <a:t>Reiss</a:t>
            </a:r>
            <a:r>
              <a:rPr lang="en-US" sz="4800" dirty="0"/>
              <a:t>, M. B. (2011). Veterans deserve a chance to be Rhodes scholars. </a:t>
            </a:r>
            <a:r>
              <a:rPr lang="en-US" sz="4800" i="1" dirty="0"/>
              <a:t>Chronicle of Higher Education</a:t>
            </a:r>
            <a:r>
              <a:rPr lang="en-US" sz="4800" dirty="0"/>
              <a:t>. 58(8), A28</a:t>
            </a:r>
            <a:r>
              <a:rPr lang="en-US" sz="4800" dirty="0" smtClean="0"/>
              <a:t>.</a:t>
            </a:r>
          </a:p>
          <a:p>
            <a:pPr marL="0" indent="0">
              <a:buNone/>
            </a:pPr>
            <a:endParaRPr lang="en-US" sz="4800" dirty="0"/>
          </a:p>
          <a:p>
            <a:pPr marL="0" indent="0">
              <a:buNone/>
            </a:pPr>
            <a:r>
              <a:rPr lang="en-US" sz="4800" dirty="0"/>
              <a:t>Sax, L. J., </a:t>
            </a:r>
            <a:r>
              <a:rPr lang="en-US" sz="4800" dirty="0" err="1"/>
              <a:t>Gilmartin</a:t>
            </a:r>
            <a:r>
              <a:rPr lang="en-US" sz="4800" dirty="0"/>
              <a:t>, S. K., Lee, J. J., &amp; </a:t>
            </a:r>
            <a:r>
              <a:rPr lang="en-US" sz="4800" dirty="0" err="1"/>
              <a:t>Hagedorn</a:t>
            </a:r>
            <a:r>
              <a:rPr lang="en-US" sz="4800" dirty="0"/>
              <a:t>, L. (2008). Using </a:t>
            </a:r>
            <a:r>
              <a:rPr lang="en-US" sz="4800" dirty="0" smtClean="0"/>
              <a:t>web surveys </a:t>
            </a:r>
            <a:r>
              <a:rPr lang="en-US" sz="4800" dirty="0"/>
              <a:t>to </a:t>
            </a:r>
            <a:r>
              <a:rPr lang="en-US" sz="4800" dirty="0" smtClean="0"/>
              <a:t>reach community college students</a:t>
            </a:r>
            <a:r>
              <a:rPr lang="en-US" sz="4800" dirty="0"/>
              <a:t>: An </a:t>
            </a:r>
            <a:r>
              <a:rPr lang="en-US" sz="4800" dirty="0" smtClean="0"/>
              <a:t>	analysis </a:t>
            </a:r>
            <a:r>
              <a:rPr lang="en-US" sz="4800" dirty="0"/>
              <a:t>of </a:t>
            </a:r>
            <a:r>
              <a:rPr lang="en-US" sz="4800" dirty="0" smtClean="0"/>
              <a:t>response rates </a:t>
            </a:r>
            <a:r>
              <a:rPr lang="en-US" sz="4800" dirty="0"/>
              <a:t>and </a:t>
            </a:r>
            <a:r>
              <a:rPr lang="en-US" sz="4800" dirty="0" smtClean="0"/>
              <a:t>response bias</a:t>
            </a:r>
            <a:r>
              <a:rPr lang="en-US" sz="4800" dirty="0"/>
              <a:t>. </a:t>
            </a:r>
            <a:r>
              <a:rPr lang="en-US" sz="4800" i="1" dirty="0"/>
              <a:t>Community College Journal Of Research &amp; Practice</a:t>
            </a:r>
            <a:r>
              <a:rPr lang="en-US" sz="4800" dirty="0"/>
              <a:t>, </a:t>
            </a:r>
            <a:r>
              <a:rPr lang="en-US" sz="4800" i="1" dirty="0"/>
              <a:t>32</a:t>
            </a:r>
            <a:r>
              <a:rPr lang="en-US" sz="4800" dirty="0"/>
              <a:t>(9), </a:t>
            </a:r>
            <a:r>
              <a:rPr lang="en-US" sz="4800" dirty="0" smtClean="0"/>
              <a:t>712-	729</a:t>
            </a:r>
            <a:r>
              <a:rPr lang="en-US" sz="4800" dirty="0"/>
              <a:t>. </a:t>
            </a:r>
            <a:r>
              <a:rPr lang="en-US" sz="4800" dirty="0" smtClean="0"/>
              <a:t>doi:10.1080/10668920802000423</a:t>
            </a:r>
            <a:endParaRPr lang="en-US" sz="4800" dirty="0"/>
          </a:p>
          <a:p>
            <a:pPr marL="0" indent="0">
              <a:buNone/>
            </a:pPr>
            <a:endParaRPr lang="en-US" sz="4800" dirty="0" smtClean="0"/>
          </a:p>
          <a:p>
            <a:pPr marL="0" indent="0">
              <a:buNone/>
            </a:pPr>
            <a:r>
              <a:rPr lang="en-US" sz="4800" dirty="0" err="1"/>
              <a:t>Theoharis</a:t>
            </a:r>
            <a:r>
              <a:rPr lang="en-US" sz="4800" dirty="0"/>
              <a:t>, </a:t>
            </a:r>
            <a:r>
              <a:rPr lang="en-US" sz="4800" dirty="0" smtClean="0"/>
              <a:t>Jeanne (2012). The </a:t>
            </a:r>
            <a:r>
              <a:rPr lang="en-US" sz="4800" dirty="0"/>
              <a:t>northern promised land that </a:t>
            </a:r>
            <a:r>
              <a:rPr lang="en-US" sz="4800" dirty="0" smtClean="0"/>
              <a:t>wasn’t: </a:t>
            </a:r>
            <a:r>
              <a:rPr lang="en-US" sz="4800" dirty="0"/>
              <a:t>Rosa Parks and the </a:t>
            </a:r>
            <a:r>
              <a:rPr lang="en-US" sz="4800" dirty="0" smtClean="0"/>
              <a:t>black freedom struggle </a:t>
            </a:r>
            <a:r>
              <a:rPr lang="en-US" sz="4800" dirty="0"/>
              <a:t>in Detroit. </a:t>
            </a:r>
            <a:r>
              <a:rPr lang="en-US" sz="4800" i="1" dirty="0"/>
              <a:t>OAH </a:t>
            </a:r>
            <a:r>
              <a:rPr lang="en-US" sz="4800" i="1" dirty="0" smtClean="0"/>
              <a:t>	Magazine </a:t>
            </a:r>
            <a:r>
              <a:rPr lang="en-US" sz="4800" i="1" dirty="0"/>
              <a:t>of History</a:t>
            </a:r>
            <a:r>
              <a:rPr lang="en-US" sz="4800" dirty="0"/>
              <a:t>, </a:t>
            </a:r>
            <a:r>
              <a:rPr lang="en-US" sz="4800" dirty="0" smtClean="0"/>
              <a:t>Jan2012</a:t>
            </a:r>
            <a:r>
              <a:rPr lang="en-US" sz="4800" dirty="0"/>
              <a:t>, Vol. 26 Issue 1, p23-27,</a:t>
            </a:r>
          </a:p>
          <a:p>
            <a:pPr marL="0" indent="0">
              <a:buNone/>
            </a:pPr>
            <a:endParaRPr lang="en-US" sz="4800" dirty="0"/>
          </a:p>
          <a:p>
            <a:endParaRPr lang="en-US" sz="1200" dirty="0"/>
          </a:p>
          <a:p>
            <a:endParaRPr lang="en-US" sz="1200" dirty="0"/>
          </a:p>
          <a:p>
            <a:endParaRPr lang="en-US" dirty="0"/>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452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 to . . .</a:t>
            </a:r>
            <a:endParaRPr lang="en-US" dirty="0"/>
          </a:p>
        </p:txBody>
      </p:sp>
      <p:sp>
        <p:nvSpPr>
          <p:cNvPr id="3" name="Content Placeholder 2"/>
          <p:cNvSpPr>
            <a:spLocks noGrp="1"/>
          </p:cNvSpPr>
          <p:nvPr>
            <p:ph idx="1"/>
          </p:nvPr>
        </p:nvSpPr>
        <p:spPr/>
        <p:txBody>
          <a:bodyPr/>
          <a:lstStyle/>
          <a:p>
            <a:r>
              <a:rPr lang="en-US" dirty="0" smtClean="0"/>
              <a:t>Dr. William Farrar</a:t>
            </a:r>
          </a:p>
          <a:p>
            <a:r>
              <a:rPr lang="en-US" dirty="0" smtClean="0"/>
              <a:t>The Office for Planning and Institutional Effectiveness – </a:t>
            </a:r>
            <a:r>
              <a:rPr lang="en-US" dirty="0"/>
              <a:t>Jann, </a:t>
            </a:r>
            <a:r>
              <a:rPr lang="en-US" dirty="0" smtClean="0"/>
              <a:t>Sandy, Barb, Kerry &amp; Rene</a:t>
            </a:r>
          </a:p>
          <a:p>
            <a:r>
              <a:rPr lang="en-US" dirty="0" smtClean="0"/>
              <a:t>Rae Scott at the IKON Copy Center</a:t>
            </a:r>
          </a:p>
          <a:p>
            <a:endParaRPr lang="en-US" dirty="0"/>
          </a:p>
          <a:p>
            <a:pPr marL="0" indent="0">
              <a:buNone/>
            </a:pPr>
            <a:r>
              <a:rPr lang="en-US" dirty="0" smtClean="0"/>
              <a:t>We couldn’t have done it without you!</a:t>
            </a:r>
            <a:endParaRPr lang="en-US" dirty="0"/>
          </a:p>
        </p:txBody>
      </p:sp>
    </p:spTree>
    <p:extLst>
      <p:ext uri="{BB962C8B-B14F-4D97-AF65-F5344CB8AC3E}">
        <p14:creationId xmlns:p14="http://schemas.microsoft.com/office/powerpoint/2010/main" val="2839304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Participants</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err="1" smtClean="0"/>
              <a:t>Lezlye</a:t>
            </a:r>
            <a:r>
              <a:rPr lang="en-US" dirty="0" smtClean="0"/>
              <a:t> Barrios          Julia </a:t>
            </a:r>
            <a:r>
              <a:rPr lang="en-US" dirty="0" err="1" smtClean="0"/>
              <a:t>Kilduff</a:t>
            </a:r>
            <a:r>
              <a:rPr lang="en-US" dirty="0" smtClean="0"/>
              <a:t>            Brittany Stephens </a:t>
            </a:r>
          </a:p>
          <a:p>
            <a:pPr marL="0" indent="0" algn="just">
              <a:buNone/>
            </a:pPr>
            <a:r>
              <a:rPr lang="en-US" dirty="0"/>
              <a:t>Kathryn Brown        </a:t>
            </a:r>
            <a:r>
              <a:rPr lang="en-US" dirty="0" smtClean="0"/>
              <a:t> Brittney </a:t>
            </a:r>
            <a:r>
              <a:rPr lang="en-US" dirty="0" err="1" smtClean="0"/>
              <a:t>Kohanes</a:t>
            </a:r>
            <a:r>
              <a:rPr lang="en-US" dirty="0" smtClean="0"/>
              <a:t>    Ngoc Tran</a:t>
            </a:r>
            <a:endParaRPr lang="en-US" dirty="0"/>
          </a:p>
          <a:p>
            <a:pPr marL="0" indent="0" algn="just">
              <a:buNone/>
            </a:pPr>
            <a:r>
              <a:rPr lang="en-US" dirty="0" err="1" smtClean="0"/>
              <a:t>Lizeth</a:t>
            </a:r>
            <a:r>
              <a:rPr lang="en-US" dirty="0" smtClean="0"/>
              <a:t> Cabrera          Caprice Long           Brittney Wolfe</a:t>
            </a:r>
          </a:p>
          <a:p>
            <a:pPr marL="0" indent="0" algn="just">
              <a:buNone/>
            </a:pPr>
            <a:r>
              <a:rPr lang="en-US" dirty="0" err="1" smtClean="0"/>
              <a:t>Ericfrancis</a:t>
            </a:r>
            <a:r>
              <a:rPr lang="en-US" dirty="0" smtClean="0"/>
              <a:t> Clamor    Samantha Lopez</a:t>
            </a:r>
          </a:p>
          <a:p>
            <a:pPr marL="0" indent="0" algn="just">
              <a:buNone/>
            </a:pPr>
            <a:r>
              <a:rPr lang="en-US" dirty="0" smtClean="0"/>
              <a:t>Ashley Conner          </a:t>
            </a:r>
            <a:r>
              <a:rPr lang="en-US" dirty="0" err="1" smtClean="0"/>
              <a:t>Breanna</a:t>
            </a:r>
            <a:r>
              <a:rPr lang="en-US" dirty="0" smtClean="0"/>
              <a:t> Madison   </a:t>
            </a:r>
          </a:p>
          <a:p>
            <a:pPr marL="0" indent="0" algn="just">
              <a:buNone/>
            </a:pPr>
            <a:r>
              <a:rPr lang="en-US" dirty="0" err="1" smtClean="0"/>
              <a:t>Miyoko</a:t>
            </a:r>
            <a:r>
              <a:rPr lang="en-US" dirty="0" smtClean="0"/>
              <a:t> Fish              Marissa Paquette</a:t>
            </a:r>
          </a:p>
          <a:p>
            <a:pPr marL="0" indent="0" algn="just">
              <a:buNone/>
            </a:pPr>
            <a:r>
              <a:rPr lang="en-US" dirty="0" smtClean="0"/>
              <a:t>Tracy </a:t>
            </a:r>
            <a:r>
              <a:rPr lang="en-US" dirty="0" err="1" smtClean="0"/>
              <a:t>Guynn</a:t>
            </a:r>
            <a:r>
              <a:rPr lang="en-US" dirty="0" smtClean="0"/>
              <a:t>             Ginger Patterson</a:t>
            </a:r>
          </a:p>
          <a:p>
            <a:pPr marL="0" indent="0" algn="just">
              <a:buNone/>
            </a:pPr>
            <a:r>
              <a:rPr lang="en-US" dirty="0" smtClean="0"/>
              <a:t>Sharon Hayes             Alexis </a:t>
            </a:r>
            <a:r>
              <a:rPr lang="en-US" dirty="0" err="1" smtClean="0"/>
              <a:t>Ronquillo</a:t>
            </a:r>
            <a:endParaRPr lang="en-US" dirty="0" smtClean="0"/>
          </a:p>
          <a:p>
            <a:pPr marL="0" indent="0" algn="just">
              <a:buNone/>
            </a:pPr>
            <a:r>
              <a:rPr lang="en-US" dirty="0" smtClean="0"/>
              <a:t>John Jackson              Laura </a:t>
            </a:r>
            <a:r>
              <a:rPr lang="en-US" dirty="0" err="1" smtClean="0"/>
              <a:t>Silvestro</a:t>
            </a:r>
            <a:endParaRPr lang="en-US" dirty="0"/>
          </a:p>
        </p:txBody>
      </p:sp>
      <p:pic>
        <p:nvPicPr>
          <p:cNvPr id="4" name="Picture 2" descr="C:\Users\turnerp\AppData\Local\Microsoft\Windows\Temporary Internet Files\Content.Outlook\Y6DWYVRZ\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l="10714" t="7172"/>
          <a:stretch>
            <a:fillRect/>
          </a:stretch>
        </p:blipFill>
        <p:spPr bwMode="auto">
          <a:xfrm>
            <a:off x="5726508" y="2514600"/>
            <a:ext cx="3417491" cy="265383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8305799" y="203768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37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Discussion on Intercultural Competency in Education led to question of “Have any of you been discriminated against on campus?”</a:t>
            </a:r>
          </a:p>
          <a:p>
            <a:r>
              <a:rPr lang="en-US" dirty="0" smtClean="0"/>
              <a:t>Student Caprice Long posed the suggestion that we should conduct a survey to explore the extent of discrimination on campus.</a:t>
            </a:r>
          </a:p>
          <a:p>
            <a:r>
              <a:rPr lang="en-US" dirty="0" smtClean="0"/>
              <a:t>This suggestion received the unanimous support of class.</a:t>
            </a:r>
          </a:p>
          <a:p>
            <a:r>
              <a:rPr lang="en-US" dirty="0" smtClean="0"/>
              <a:t>This study followed!</a:t>
            </a:r>
            <a:endParaRPr lang="en-US" dirty="0"/>
          </a:p>
        </p:txBody>
      </p:sp>
      <p:pic>
        <p:nvPicPr>
          <p:cNvPr id="4" name="Picture 2" descr="C:\Users\turnerp\AppData\Local\Microsoft\Windows\Temporary Internet Files\Content.Outlook\Y6DWYVRZ\photo (6).JPG"/>
          <p:cNvPicPr>
            <a:picLocks noChangeAspect="1" noChangeArrowheads="1"/>
          </p:cNvPicPr>
          <p:nvPr/>
        </p:nvPicPr>
        <p:blipFill>
          <a:blip r:embed="rId2" cstate="print">
            <a:extLst>
              <a:ext uri="{28A0092B-C50C-407E-A947-70E740481C1C}">
                <a14:useLocalDpi xmlns:a14="http://schemas.microsoft.com/office/drawing/2010/main" val="0"/>
              </a:ext>
            </a:extLst>
          </a:blip>
          <a:srcRect t="9150"/>
          <a:stretch>
            <a:fillRect/>
          </a:stretch>
        </p:blipFill>
        <p:spPr bwMode="auto">
          <a:xfrm>
            <a:off x="4876800" y="3962400"/>
            <a:ext cx="4267200"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8305800" y="3477768"/>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346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Thesis </a:t>
            </a:r>
            <a:br>
              <a:rPr lang="en-US" dirty="0" smtClean="0"/>
            </a:br>
            <a:r>
              <a:rPr lang="en-US" dirty="0" smtClean="0"/>
              <a:t>Statement</a:t>
            </a:r>
            <a:endParaRPr lang="en-US" dirty="0"/>
          </a:p>
        </p:txBody>
      </p:sp>
      <p:sp>
        <p:nvSpPr>
          <p:cNvPr id="3" name="Content Placeholder 2"/>
          <p:cNvSpPr>
            <a:spLocks noGrp="1"/>
          </p:cNvSpPr>
          <p:nvPr>
            <p:ph idx="1"/>
          </p:nvPr>
        </p:nvSpPr>
        <p:spPr/>
        <p:txBody>
          <a:bodyPr>
            <a:normAutofit lnSpcReduction="10000"/>
          </a:bodyPr>
          <a:lstStyle/>
          <a:p>
            <a:r>
              <a:rPr lang="en-US" dirty="0" smtClean="0"/>
              <a:t>Limited research of discrimination on community college campuses (see research summary).</a:t>
            </a:r>
          </a:p>
          <a:p>
            <a:r>
              <a:rPr lang="en-US" dirty="0" smtClean="0"/>
              <a:t>In our class approximately 30% perceive they have been discriminated against.</a:t>
            </a:r>
          </a:p>
          <a:p>
            <a:r>
              <a:rPr lang="en-US" dirty="0" smtClean="0"/>
              <a:t>Approximately 50% have witnessed discrimination on EMCC campus.</a:t>
            </a:r>
          </a:p>
          <a:p>
            <a:r>
              <a:rPr lang="en-US" dirty="0" smtClean="0"/>
              <a:t>THESIS: our survey will yield similar results (25-35% surveyed will say they have been discriminated against; 45 - 55% of respondents will say they have witnessed discrimination).</a:t>
            </a:r>
            <a:endParaRPr lang="en-US" dirty="0"/>
          </a:p>
        </p:txBody>
      </p:sp>
      <p:pic>
        <p:nvPicPr>
          <p:cNvPr id="4" name="Picture 2" descr="C:\Users\turnerp\AppData\Local\Microsoft\Windows\Temporary Internet Files\Content.Outlook\Y6DWYVRZ\photo (4).JPG"/>
          <p:cNvPicPr>
            <a:picLocks noChangeAspect="1" noChangeArrowheads="1"/>
          </p:cNvPicPr>
          <p:nvPr/>
        </p:nvPicPr>
        <p:blipFill>
          <a:blip r:embed="rId2" cstate="print">
            <a:extLst>
              <a:ext uri="{28A0092B-C50C-407E-A947-70E740481C1C}">
                <a14:useLocalDpi xmlns:a14="http://schemas.microsoft.com/office/drawing/2010/main" val="0"/>
              </a:ext>
            </a:extLst>
          </a:blip>
          <a:srcRect l="8929" t="4368" b="33471"/>
          <a:stretch>
            <a:fillRect/>
          </a:stretch>
        </p:blipFill>
        <p:spPr bwMode="auto">
          <a:xfrm>
            <a:off x="4659923" y="4572000"/>
            <a:ext cx="448407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0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marL="0" indent="0">
              <a:buNone/>
            </a:pPr>
            <a:r>
              <a:rPr lang="en-US" dirty="0" smtClean="0"/>
              <a:t>4 Original Tasks – 4 Groups of students:</a:t>
            </a:r>
            <a:endParaRPr lang="en-US" dirty="0"/>
          </a:p>
          <a:p>
            <a:r>
              <a:rPr lang="en-US" dirty="0" smtClean="0"/>
              <a:t>Survey Creation</a:t>
            </a:r>
          </a:p>
          <a:p>
            <a:r>
              <a:rPr lang="en-US" dirty="0" smtClean="0"/>
              <a:t>Research on discrimination on college campuses</a:t>
            </a:r>
          </a:p>
          <a:p>
            <a:r>
              <a:rPr lang="en-US" dirty="0" smtClean="0"/>
              <a:t>IRB Process</a:t>
            </a:r>
          </a:p>
          <a:p>
            <a:r>
              <a:rPr lang="en-US" dirty="0" smtClean="0"/>
              <a:t>Student Conference application, processing</a:t>
            </a:r>
          </a:p>
          <a:p>
            <a:endParaRPr lang="en-US" dirty="0"/>
          </a:p>
        </p:txBody>
      </p:sp>
      <p:pic>
        <p:nvPicPr>
          <p:cNvPr id="4" name="Picture 2" descr="C:\Users\turnerp\AppData\Local\Microsoft\Windows\Temporary Internet Files\Content.Outlook\Y6DWYVRZ\pho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322" b="15347"/>
          <a:stretch/>
        </p:blipFill>
        <p:spPr bwMode="auto">
          <a:xfrm>
            <a:off x="4648200" y="4114801"/>
            <a:ext cx="4495799" cy="27431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07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Creation: What We Found Out</a:t>
            </a:r>
            <a:endParaRPr lang="en-US" dirty="0"/>
          </a:p>
        </p:txBody>
      </p:sp>
      <p:sp>
        <p:nvSpPr>
          <p:cNvPr id="3" name="Content Placeholder 2"/>
          <p:cNvSpPr>
            <a:spLocks noGrp="1"/>
          </p:cNvSpPr>
          <p:nvPr>
            <p:ph idx="1"/>
          </p:nvPr>
        </p:nvSpPr>
        <p:spPr>
          <a:xfrm>
            <a:off x="838200" y="381000"/>
            <a:ext cx="7543800" cy="3886200"/>
          </a:xfrm>
        </p:spPr>
        <p:txBody>
          <a:bodyPr>
            <a:normAutofit fontScale="25000" lnSpcReduction="20000"/>
          </a:bodyPr>
          <a:lstStyle/>
          <a:p>
            <a:pPr marL="0" indent="0" algn="ctr">
              <a:buNone/>
            </a:pPr>
            <a:endParaRPr lang="en-US" sz="3600" b="1" dirty="0"/>
          </a:p>
          <a:p>
            <a:pPr marL="0" indent="0">
              <a:buNone/>
            </a:pPr>
            <a:endParaRPr lang="en-US" sz="8000" dirty="0"/>
          </a:p>
          <a:p>
            <a:pPr marL="0" indent="0">
              <a:buNone/>
            </a:pPr>
            <a:r>
              <a:rPr lang="en-US" sz="8000" dirty="0"/>
              <a:t>.</a:t>
            </a:r>
          </a:p>
          <a:p>
            <a:pPr marL="0" indent="0">
              <a:buNone/>
            </a:pPr>
            <a:r>
              <a:rPr lang="en-US" sz="8000" b="1" dirty="0"/>
              <a:t>   * How to prevent from accidentally phrasing a vague or sensitive opinion as a survey question </a:t>
            </a:r>
            <a:r>
              <a:rPr lang="en-US" sz="8000" b="1" dirty="0" smtClean="0"/>
              <a:t>(</a:t>
            </a:r>
            <a:r>
              <a:rPr lang="en-US" sz="8000" b="1" dirty="0" err="1"/>
              <a:t>Iarossi</a:t>
            </a:r>
            <a:r>
              <a:rPr lang="en-US" sz="8000" b="1" dirty="0"/>
              <a:t>, 2006). </a:t>
            </a:r>
            <a:r>
              <a:rPr lang="en-US" sz="8000" dirty="0"/>
              <a:t/>
            </a:r>
            <a:br>
              <a:rPr lang="en-US" sz="8000" dirty="0"/>
            </a:br>
            <a:endParaRPr lang="en-US" sz="8000" dirty="0"/>
          </a:p>
          <a:p>
            <a:pPr marL="0" indent="0">
              <a:buNone/>
            </a:pPr>
            <a:r>
              <a:rPr lang="en-US" sz="8000" dirty="0"/>
              <a:t>   *</a:t>
            </a:r>
            <a:r>
              <a:rPr lang="en-US" sz="8000" b="1" dirty="0"/>
              <a:t> Step by step procedures for conducting </a:t>
            </a:r>
            <a:r>
              <a:rPr lang="en-US" sz="8000" b="1" dirty="0" smtClean="0"/>
              <a:t>research:  narrowing </a:t>
            </a:r>
            <a:r>
              <a:rPr lang="en-US" sz="8000" b="1" dirty="0"/>
              <a:t>the topic, </a:t>
            </a:r>
            <a:r>
              <a:rPr lang="en-US" sz="8000" b="1" dirty="0" smtClean="0"/>
              <a:t>choosing the</a:t>
            </a:r>
            <a:r>
              <a:rPr lang="en-US" sz="8000" b="1" dirty="0"/>
              <a:t> methodology, </a:t>
            </a:r>
            <a:r>
              <a:rPr lang="en-US" sz="8000" b="1" dirty="0" smtClean="0"/>
              <a:t>conducting survey research</a:t>
            </a:r>
            <a:r>
              <a:rPr lang="en-US" sz="8000" b="1" dirty="0"/>
              <a:t>, </a:t>
            </a:r>
            <a:r>
              <a:rPr lang="en-US" sz="8000" b="1" dirty="0" smtClean="0"/>
              <a:t>analyzing</a:t>
            </a:r>
            <a:r>
              <a:rPr lang="en-US" sz="8000" b="1" dirty="0"/>
              <a:t> the data, and </a:t>
            </a:r>
            <a:r>
              <a:rPr lang="en-US" sz="8000" b="1" dirty="0" smtClean="0"/>
              <a:t>sharing </a:t>
            </a:r>
            <a:r>
              <a:rPr lang="en-US" sz="8000" b="1" dirty="0"/>
              <a:t>the findings with others (</a:t>
            </a:r>
            <a:r>
              <a:rPr lang="en-US" sz="8000" b="1" dirty="0" err="1"/>
              <a:t>Blaxter</a:t>
            </a:r>
            <a:r>
              <a:rPr lang="en-US" sz="8000" b="1" dirty="0"/>
              <a:t>, Hughes, &amp; Tight, 2010). </a:t>
            </a:r>
            <a:endParaRPr lang="en-US" sz="8000" dirty="0"/>
          </a:p>
          <a:p>
            <a:endParaRPr lang="en-US" sz="8000" dirty="0"/>
          </a:p>
          <a:p>
            <a:pPr marL="0" indent="0">
              <a:buNone/>
            </a:pPr>
            <a:r>
              <a:rPr lang="en-US" sz="8000" dirty="0"/>
              <a:t> </a:t>
            </a:r>
            <a:r>
              <a:rPr lang="en-US" sz="8000" b="1" dirty="0"/>
              <a:t>  *Provided statistics of community college students that responded to an online survey (Sax, </a:t>
            </a:r>
            <a:r>
              <a:rPr lang="en-US" sz="8000" b="1" dirty="0" err="1"/>
              <a:t>Gilmartin</a:t>
            </a:r>
            <a:r>
              <a:rPr lang="en-US" sz="8000" b="1" dirty="0"/>
              <a:t>, Lee, &amp; </a:t>
            </a:r>
            <a:r>
              <a:rPr lang="en-US" sz="8000" b="1" dirty="0" err="1"/>
              <a:t>Hagedorn</a:t>
            </a:r>
            <a:r>
              <a:rPr lang="en-US" sz="8000" b="1" dirty="0"/>
              <a:t>, 2008). </a:t>
            </a:r>
          </a:p>
          <a:p>
            <a:endParaRPr lang="en-US" sz="8000" dirty="0"/>
          </a:p>
          <a:p>
            <a:pPr marL="0" indent="0">
              <a:buNone/>
            </a:pPr>
            <a:r>
              <a:rPr lang="en-US" sz="8000" dirty="0"/>
              <a:t> </a:t>
            </a:r>
            <a:r>
              <a:rPr lang="en-US" sz="8000" b="1" dirty="0"/>
              <a:t> * The Rosa Parks experience helped us form discrimination questions for our survey (</a:t>
            </a:r>
            <a:r>
              <a:rPr lang="en-US" sz="8000" b="1" dirty="0" err="1"/>
              <a:t>Theoharis</a:t>
            </a:r>
            <a:r>
              <a:rPr lang="en-US" sz="8000" b="1" dirty="0"/>
              <a:t>, 2012). </a:t>
            </a:r>
          </a:p>
          <a:p>
            <a:pPr marL="0" indent="0">
              <a:buNone/>
            </a:pPr>
            <a:endParaRPr lang="en-US" sz="5000" b="1" dirty="0"/>
          </a:p>
          <a:p>
            <a:pPr marL="0" indent="0">
              <a:buNone/>
            </a:pPr>
            <a:r>
              <a:rPr lang="en-US" sz="5000" dirty="0"/>
              <a:t> </a:t>
            </a:r>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198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a:t>
            </a:r>
            <a:r>
              <a:rPr lang="en-US" dirty="0" smtClean="0">
                <a:latin typeface="+mn-lt"/>
              </a:rPr>
              <a:t> </a:t>
            </a:r>
            <a:r>
              <a:rPr lang="en-US" dirty="0" smtClean="0"/>
              <a:t>the</a:t>
            </a:r>
            <a:r>
              <a:rPr lang="en-US" dirty="0" smtClean="0">
                <a:latin typeface="+mn-lt"/>
              </a:rPr>
              <a:t> </a:t>
            </a:r>
            <a:r>
              <a:rPr lang="en-US" dirty="0" smtClean="0"/>
              <a:t>Research</a:t>
            </a:r>
            <a:r>
              <a:rPr lang="en-US" dirty="0" smtClean="0">
                <a:latin typeface="+mn-lt"/>
              </a:rPr>
              <a:t> </a:t>
            </a:r>
            <a:r>
              <a:rPr lang="en-US" dirty="0" smtClean="0"/>
              <a:t>Said</a:t>
            </a:r>
            <a:endParaRPr lang="en-US" dirty="0"/>
          </a:p>
        </p:txBody>
      </p:sp>
      <p:sp>
        <p:nvSpPr>
          <p:cNvPr id="3" name="Content Placeholder 2"/>
          <p:cNvSpPr>
            <a:spLocks noGrp="1"/>
          </p:cNvSpPr>
          <p:nvPr>
            <p:ph idx="1"/>
          </p:nvPr>
        </p:nvSpPr>
        <p:spPr>
          <a:xfrm>
            <a:off x="228600" y="-152400"/>
            <a:ext cx="8686800" cy="6096000"/>
          </a:xfrm>
        </p:spPr>
        <p:txBody>
          <a:bodyPr>
            <a:normAutofit/>
          </a:bodyPr>
          <a:lstStyle/>
          <a:p>
            <a:pPr marL="0" indent="0">
              <a:buNone/>
            </a:pPr>
            <a:endParaRPr lang="en-US" sz="1400" dirty="0" smtClean="0">
              <a:latin typeface="+mn-lt"/>
            </a:endParaRPr>
          </a:p>
          <a:p>
            <a:r>
              <a:rPr lang="en-US" sz="1400" b="1" dirty="0" smtClean="0">
                <a:latin typeface="+mn-lt"/>
              </a:rPr>
              <a:t> </a:t>
            </a:r>
            <a:r>
              <a:rPr lang="en-US" sz="1700" b="1" i="1" dirty="0">
                <a:latin typeface="+mn-lt"/>
              </a:rPr>
              <a:t>“According to the National Center for Education Statistics, of the 6.3 million students enrolled in community colleges nationwide, approximately 40% are students of color (Horn &amp; Nevill, 2006). Indeed, Horn and Nevill (2006) found that community college students, in comparison to four-year college students, are more likely to be African American, Latino American, Native American and Pacific </a:t>
            </a:r>
            <a:r>
              <a:rPr lang="en-US" sz="1700" b="1" i="1" dirty="0" smtClean="0">
                <a:latin typeface="+mn-lt"/>
              </a:rPr>
              <a:t>Islander</a:t>
            </a:r>
            <a:r>
              <a:rPr lang="en-US" sz="1700" b="1" i="1" dirty="0" smtClean="0"/>
              <a:t>” </a:t>
            </a:r>
            <a:r>
              <a:rPr lang="en-US" sz="1600" dirty="0" smtClean="0">
                <a:latin typeface="+mn-lt"/>
              </a:rPr>
              <a:t>( as cited in Orozco</a:t>
            </a:r>
            <a:r>
              <a:rPr lang="en-US" sz="1600" dirty="0">
                <a:latin typeface="+mn-lt"/>
              </a:rPr>
              <a:t>, </a:t>
            </a:r>
            <a:r>
              <a:rPr lang="en-US" sz="1600" dirty="0" smtClean="0">
                <a:latin typeface="+mn-lt"/>
              </a:rPr>
              <a:t>Graciela, Alvarez</a:t>
            </a:r>
            <a:r>
              <a:rPr lang="en-US" sz="1600" dirty="0">
                <a:latin typeface="+mn-lt"/>
              </a:rPr>
              <a:t>, </a:t>
            </a:r>
            <a:r>
              <a:rPr lang="en-US" sz="1600" dirty="0" smtClean="0">
                <a:latin typeface="+mn-lt"/>
              </a:rPr>
              <a:t>&amp; Gutkin, 2010, p. 717). </a:t>
            </a:r>
            <a:endParaRPr lang="en-US" sz="1600" dirty="0">
              <a:latin typeface="+mn-lt"/>
            </a:endParaRPr>
          </a:p>
          <a:p>
            <a:pPr marL="0" indent="0">
              <a:buNone/>
            </a:pPr>
            <a:endParaRPr lang="en-US" sz="1400" dirty="0">
              <a:latin typeface="+mn-lt"/>
            </a:endParaRPr>
          </a:p>
          <a:p>
            <a:r>
              <a:rPr lang="en-US" sz="1700" b="1" i="1" dirty="0" smtClean="0">
                <a:latin typeface="+mn-lt"/>
              </a:rPr>
              <a:t>“ The findings suggested that racial discrimination was increasing on college campuses in the United States and that prejudices have become more complex and covertly expressed</a:t>
            </a:r>
            <a:r>
              <a:rPr lang="en-US" sz="1700" b="1" i="1" dirty="0" smtClean="0"/>
              <a:t>” </a:t>
            </a:r>
            <a:r>
              <a:rPr lang="en-US" sz="1600" dirty="0" smtClean="0">
                <a:latin typeface="+mn-lt"/>
              </a:rPr>
              <a:t>(Biasco, Goodwin, Vitale, 2001, p.2). </a:t>
            </a:r>
          </a:p>
          <a:p>
            <a:endParaRPr lang="en-US" sz="1400" dirty="0">
              <a:latin typeface="+mn-lt"/>
            </a:endParaRPr>
          </a:p>
          <a:p>
            <a:endParaRPr lang="en-US" sz="1400" dirty="0" smtClean="0">
              <a:latin typeface="+mn-lt"/>
            </a:endParaRPr>
          </a:p>
          <a:p>
            <a:pPr marL="0" indent="0">
              <a:buNone/>
            </a:pPr>
            <a:endParaRPr lang="en-US" sz="1400" dirty="0">
              <a:latin typeface="+mn-lt"/>
            </a:endParaRPr>
          </a:p>
          <a:p>
            <a:pPr marL="0" indent="0">
              <a:buNone/>
            </a:pPr>
            <a:endParaRPr lang="en-US" sz="1400" dirty="0" smtClean="0">
              <a:latin typeface="+mn-lt"/>
            </a:endParaRPr>
          </a:p>
          <a:p>
            <a:pPr marL="0" indent="0">
              <a:buNone/>
            </a:pPr>
            <a:r>
              <a:rPr lang="en-US" sz="1400" i="1" dirty="0">
                <a:latin typeface="+mn-lt"/>
              </a:rPr>
              <a:t/>
            </a:r>
            <a:br>
              <a:rPr lang="en-US" sz="1400" i="1" dirty="0">
                <a:latin typeface="+mn-lt"/>
              </a:rPr>
            </a:br>
            <a:endParaRPr lang="en-US" sz="1400" dirty="0" smtClean="0">
              <a:latin typeface="+mn-lt"/>
            </a:endParaRPr>
          </a:p>
        </p:txBody>
      </p:sp>
      <p:sp>
        <p:nvSpPr>
          <p:cNvPr id="5" name="Right Arrow 4"/>
          <p:cNvSpPr/>
          <p:nvPr/>
        </p:nvSpPr>
        <p:spPr>
          <a:xfrm>
            <a:off x="8305800" y="3537995"/>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17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Research Said</a:t>
            </a:r>
            <a:endParaRPr lang="en-US" dirty="0"/>
          </a:p>
        </p:txBody>
      </p:sp>
      <p:sp>
        <p:nvSpPr>
          <p:cNvPr id="3" name="Content Placeholder 2"/>
          <p:cNvSpPr>
            <a:spLocks noGrp="1"/>
          </p:cNvSpPr>
          <p:nvPr>
            <p:ph idx="1"/>
          </p:nvPr>
        </p:nvSpPr>
        <p:spPr>
          <a:xfrm>
            <a:off x="152400" y="304800"/>
            <a:ext cx="8686800" cy="6172200"/>
          </a:xfrm>
        </p:spPr>
        <p:txBody>
          <a:bodyPr>
            <a:normAutofit/>
          </a:bodyPr>
          <a:lstStyle/>
          <a:p>
            <a:r>
              <a:rPr lang="en-US" sz="1600" b="1" i="1" dirty="0">
                <a:latin typeface="+mn-lt"/>
              </a:rPr>
              <a:t>"Researchers also argue that </a:t>
            </a:r>
            <a:r>
              <a:rPr lang="en-US" sz="1600" b="1" i="1" dirty="0" smtClean="0">
                <a:latin typeface="+mn-lt"/>
              </a:rPr>
              <a:t>‘prejudice </a:t>
            </a:r>
            <a:r>
              <a:rPr lang="en-US" sz="1600" b="1" i="1" dirty="0">
                <a:latin typeface="+mn-lt"/>
              </a:rPr>
              <a:t>and discrimination in the classroom and on campus has gained attention as the main factor accounting for differences in withdrawal behavior between minorities and </a:t>
            </a:r>
            <a:r>
              <a:rPr lang="en-US" sz="1600" b="1" i="1" dirty="0" smtClean="0">
                <a:latin typeface="+mn-lt"/>
              </a:rPr>
              <a:t>non-minorities’” </a:t>
            </a:r>
            <a:r>
              <a:rPr lang="en-US" sz="1600" dirty="0"/>
              <a:t>(Cabrera </a:t>
            </a:r>
            <a:r>
              <a:rPr lang="en-US" sz="1600" dirty="0" smtClean="0"/>
              <a:t>&amp; others</a:t>
            </a:r>
            <a:r>
              <a:rPr lang="en-US" sz="1600" dirty="0"/>
              <a:t>, 1999, p. 135</a:t>
            </a:r>
            <a:r>
              <a:rPr lang="en-US" sz="1600" dirty="0" smtClean="0"/>
              <a:t>).</a:t>
            </a:r>
          </a:p>
          <a:p>
            <a:pPr marL="0" indent="0">
              <a:buNone/>
            </a:pPr>
            <a:endParaRPr lang="en-US" sz="1600" b="1" i="1" dirty="0" smtClean="0">
              <a:latin typeface="+mn-lt"/>
            </a:endParaRPr>
          </a:p>
          <a:p>
            <a:r>
              <a:rPr lang="en-US" sz="1600" b="1" i="1" dirty="0">
                <a:latin typeface="+mn-lt"/>
              </a:rPr>
              <a:t> </a:t>
            </a:r>
            <a:r>
              <a:rPr lang="en-US" sz="1600" b="1" i="1" dirty="0" smtClean="0">
                <a:latin typeface="+mn-lt"/>
              </a:rPr>
              <a:t>"</a:t>
            </a:r>
            <a:r>
              <a:rPr lang="en-US" sz="1600" b="1" i="1" dirty="0">
                <a:latin typeface="+mn-lt"/>
              </a:rPr>
              <a:t>Numerous studies have found that minority students do experience insensitive if not discriminatory behavior on college campuses, and students who experience such behavior report lower levels of social integration and institutional </a:t>
            </a:r>
            <a:r>
              <a:rPr lang="en-US" sz="1600" b="1" i="1" dirty="0" smtClean="0">
                <a:latin typeface="+mn-lt"/>
              </a:rPr>
              <a:t>commitment</a:t>
            </a:r>
            <a:r>
              <a:rPr lang="en-US" sz="1600" b="1" i="1" dirty="0" smtClean="0"/>
              <a:t>”</a:t>
            </a:r>
            <a:r>
              <a:rPr lang="en-US" sz="1400" dirty="0" smtClean="0">
                <a:latin typeface="+mn-lt"/>
              </a:rPr>
              <a:t> </a:t>
            </a:r>
            <a:r>
              <a:rPr lang="en-US" sz="1600" dirty="0" smtClean="0"/>
              <a:t>(Miller, &amp; Sujitparapitaya, 2010, </a:t>
            </a:r>
            <a:r>
              <a:rPr lang="en-US" sz="1600" dirty="0"/>
              <a:t>p</a:t>
            </a:r>
            <a:r>
              <a:rPr lang="en-US" sz="1600" dirty="0" smtClean="0"/>
              <a:t>. 29-30). </a:t>
            </a:r>
          </a:p>
          <a:p>
            <a:pPr lvl="1"/>
            <a:endParaRPr lang="en-US" sz="1600" dirty="0" smtClean="0">
              <a:latin typeface="+mn-lt"/>
            </a:endParaRPr>
          </a:p>
          <a:p>
            <a:r>
              <a:rPr lang="en-US" sz="1600" b="1" i="1" dirty="0">
                <a:latin typeface="+mn-lt"/>
              </a:rPr>
              <a:t>“In practical terms, in the past decade, female applicants have faced an admission rate that is an average 13 percentage points lower than that of their male peers just for the sake of keeping that girl-boy </a:t>
            </a:r>
            <a:r>
              <a:rPr lang="en-US" sz="1600" b="1" i="1" dirty="0" smtClean="0">
                <a:latin typeface="+mn-lt"/>
              </a:rPr>
              <a:t>balance</a:t>
            </a:r>
            <a:r>
              <a:rPr lang="en-US" sz="1600" b="1" i="1" dirty="0" smtClean="0"/>
              <a:t>” </a:t>
            </a:r>
            <a:r>
              <a:rPr lang="en-US" sz="1600" dirty="0" smtClean="0">
                <a:latin typeface="+mn-lt"/>
              </a:rPr>
              <a:t>(Kingsbury, 2007, p.1).</a:t>
            </a:r>
            <a:r>
              <a:rPr lang="en-US" sz="1400" dirty="0" smtClean="0">
                <a:latin typeface="+mn-lt"/>
              </a:rPr>
              <a:t> </a:t>
            </a:r>
            <a:endParaRPr lang="en-US" sz="1600" dirty="0" smtClean="0">
              <a:latin typeface="+mn-lt"/>
            </a:endParaRPr>
          </a:p>
          <a:p>
            <a:endParaRPr lang="en-US" sz="1200" dirty="0">
              <a:latin typeface="+mn-lt"/>
            </a:endParaRPr>
          </a:p>
          <a:p>
            <a:endParaRPr lang="en-US" sz="1200" dirty="0">
              <a:latin typeface="+mn-lt"/>
            </a:endParaRPr>
          </a:p>
          <a:p>
            <a:endParaRPr lang="en-US" dirty="0">
              <a:latin typeface="+mn-lt"/>
            </a:endParaRPr>
          </a:p>
        </p:txBody>
      </p:sp>
      <p:sp>
        <p:nvSpPr>
          <p:cNvPr id="5" name="Right Arrow 4"/>
          <p:cNvSpPr/>
          <p:nvPr/>
        </p:nvSpPr>
        <p:spPr>
          <a:xfrm>
            <a:off x="8305800" y="3295679"/>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289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185</TotalTime>
  <Words>1107</Words>
  <Application>Microsoft Office PowerPoint</Application>
  <PresentationFormat>On-screen Show (4:3)</PresentationFormat>
  <Paragraphs>157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Have YOU been discriminated against - </vt:lpstr>
      <vt:lpstr>Discrimination  at EMCC</vt:lpstr>
      <vt:lpstr>List of Participants</vt:lpstr>
      <vt:lpstr>Background</vt:lpstr>
      <vt:lpstr>Thesis  Statement</vt:lpstr>
      <vt:lpstr>Methodology</vt:lpstr>
      <vt:lpstr>Survey Creation: What We Found Out</vt:lpstr>
      <vt:lpstr>What the Research Said</vt:lpstr>
      <vt:lpstr>What the Research Said</vt:lpstr>
      <vt:lpstr>What the Research Said </vt:lpstr>
      <vt:lpstr>Institutional Review Board</vt:lpstr>
      <vt:lpstr>Survey Dissemination</vt:lpstr>
      <vt:lpstr>Results</vt:lpstr>
      <vt:lpstr>Demographics</vt:lpstr>
      <vt:lpstr>Results</vt:lpstr>
      <vt:lpstr>Results</vt:lpstr>
      <vt:lpstr>Results</vt:lpstr>
      <vt:lpstr>Results</vt:lpstr>
      <vt:lpstr>Conclusion</vt:lpstr>
      <vt:lpstr>Processing Project</vt:lpstr>
      <vt:lpstr>References </vt:lpstr>
      <vt:lpstr>Many “Thanks” to . . .</vt:lpstr>
    </vt:vector>
  </TitlesOfParts>
  <Company>Estrella Mountain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at EMCC</dc:title>
  <dc:creator>Staff</dc:creator>
  <cp:lastModifiedBy>Staff</cp:lastModifiedBy>
  <cp:revision>30</cp:revision>
  <cp:lastPrinted>2012-05-02T20:47:29Z</cp:lastPrinted>
  <dcterms:created xsi:type="dcterms:W3CDTF">2012-04-25T15:11:48Z</dcterms:created>
  <dcterms:modified xsi:type="dcterms:W3CDTF">2012-05-03T14:53:36Z</dcterms:modified>
</cp:coreProperties>
</file>