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1"/>
  </p:notesMasterIdLst>
  <p:handoutMasterIdLst>
    <p:handoutMasterId r:id="rId32"/>
  </p:handoutMasterIdLst>
  <p:sldIdLst>
    <p:sldId id="257" r:id="rId3"/>
    <p:sldId id="258" r:id="rId4"/>
    <p:sldId id="273" r:id="rId5"/>
    <p:sldId id="275" r:id="rId6"/>
    <p:sldId id="274" r:id="rId7"/>
    <p:sldId id="271" r:id="rId8"/>
    <p:sldId id="285" r:id="rId9"/>
    <p:sldId id="288" r:id="rId10"/>
    <p:sldId id="290" r:id="rId11"/>
    <p:sldId id="289" r:id="rId12"/>
    <p:sldId id="278" r:id="rId13"/>
    <p:sldId id="282" r:id="rId14"/>
    <p:sldId id="265" r:id="rId15"/>
    <p:sldId id="283" r:id="rId16"/>
    <p:sldId id="277" r:id="rId17"/>
    <p:sldId id="279" r:id="rId18"/>
    <p:sldId id="280" r:id="rId19"/>
    <p:sldId id="281" r:id="rId20"/>
    <p:sldId id="272" r:id="rId21"/>
    <p:sldId id="286" r:id="rId22"/>
    <p:sldId id="287" r:id="rId23"/>
    <p:sldId id="292" r:id="rId24"/>
    <p:sldId id="294" r:id="rId25"/>
    <p:sldId id="295" r:id="rId26"/>
    <p:sldId id="293" r:id="rId27"/>
    <p:sldId id="296" r:id="rId28"/>
    <p:sldId id="297" r:id="rId29"/>
    <p:sldId id="2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660"/>
  </p:normalViewPr>
  <p:slideViewPr>
    <p:cSldViewPr snapToGrid="0">
      <p:cViewPr varScale="1">
        <p:scale>
          <a:sx n="77" d="100"/>
          <a:sy n="77" d="100"/>
        </p:scale>
        <p:origin x="-108" y="-72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2/12/2015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2/12/2015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 xmlns:p14="http://schemas.microsoft.com/office/powerpoint/2010/main" val="29812036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2/12/2015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7874251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2/12/2015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 xmlns:p14="http://schemas.microsoft.com/office/powerpoint/2010/main" val="12397626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pPr/>
              <a:t>2/12/2015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 xmlns:p14="http://schemas.microsoft.com/office/powerpoint/2010/main" val="2659575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2/12/2015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 xmlns:p14="http://schemas.microsoft.com/office/powerpoint/2010/main" val="24479362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2/12/2015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 xmlns:p14="http://schemas.microsoft.com/office/powerpoint/2010/main" val="42058033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2/12/2015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 xmlns:p14="http://schemas.microsoft.com/office/powerpoint/2010/main" val="339630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1229257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pPr/>
              <a:t>2/12/2015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 xmlns:p14="http://schemas.microsoft.com/office/powerpoint/2010/main" val="29727551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pPr/>
              <a:t>2/12/2015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 xmlns:p14="http://schemas.microsoft.com/office/powerpoint/2010/main" val="2318571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pPr/>
              <a:t>2/12/2015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 xmlns:p14="http://schemas.microsoft.com/office/powerpoint/2010/main" val="35128164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pPr/>
              <a:t>2/12/2015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 xmlns:p14="http://schemas.microsoft.com/office/powerpoint/2010/main" val="8478748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2/12/2015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11682748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2/12/2015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1681935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2/12/2015</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0421" y="1191491"/>
            <a:ext cx="6858002" cy="2389909"/>
          </a:xfrm>
        </p:spPr>
        <p:txBody>
          <a:bodyPr>
            <a:normAutofit/>
          </a:bodyPr>
          <a:lstStyle/>
          <a:p>
            <a:pPr algn="ctr"/>
            <a:r>
              <a:rPr lang="en-US" sz="4000" dirty="0" smtClean="0"/>
              <a:t>A Little Bird Told Me: Using Twitter to Enhance Learning in Engineering</a:t>
            </a:r>
            <a:endParaRPr lang="en-US" sz="4000" dirty="0"/>
          </a:p>
        </p:txBody>
      </p:sp>
      <p:sp>
        <p:nvSpPr>
          <p:cNvPr id="3" name="Subtitle 2"/>
          <p:cNvSpPr>
            <a:spLocks noGrp="1"/>
          </p:cNvSpPr>
          <p:nvPr>
            <p:ph type="subTitle" idx="1"/>
          </p:nvPr>
        </p:nvSpPr>
        <p:spPr/>
        <p:txBody>
          <a:bodyPr/>
          <a:lstStyle/>
          <a:p>
            <a:pPr algn="ctr"/>
            <a:endParaRPr lang="en-US" dirty="0" smtClean="0"/>
          </a:p>
          <a:p>
            <a:pPr algn="ctr"/>
            <a:r>
              <a:rPr lang="en-US" dirty="0" smtClean="0"/>
              <a:t>Michelle Breaux</a:t>
            </a:r>
            <a:endParaRPr lang="en-US" dirty="0"/>
          </a:p>
        </p:txBody>
      </p:sp>
      <p:pic>
        <p:nvPicPr>
          <p:cNvPr id="11266" name="Picture 2" descr="http://www.wired.com/wp-content/uploads/images_blogs/business/2011/01/twitter-logo.png"/>
          <p:cNvPicPr>
            <a:picLocks noChangeAspect="1" noChangeArrowheads="1"/>
          </p:cNvPicPr>
          <p:nvPr/>
        </p:nvPicPr>
        <p:blipFill>
          <a:blip r:embed="rId2" cstate="print"/>
          <a:srcRect/>
          <a:stretch>
            <a:fillRect/>
          </a:stretch>
        </p:blipFill>
        <p:spPr bwMode="auto">
          <a:xfrm>
            <a:off x="9701357" y="3947102"/>
            <a:ext cx="1174462" cy="1174462"/>
          </a:xfrm>
          <a:prstGeom prst="rect">
            <a:avLst/>
          </a:prstGeom>
          <a:noFill/>
        </p:spPr>
      </p:pic>
    </p:spTree>
    <p:extLst>
      <p:ext uri="{BB962C8B-B14F-4D97-AF65-F5344CB8AC3E}">
        <p14:creationId xmlns="" xmlns:p14="http://schemas.microsoft.com/office/powerpoint/2010/main" val="769675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indent="0" algn="ctr">
              <a:buNone/>
            </a:pPr>
            <a:endParaRPr lang="en-US" sz="4000" dirty="0" smtClean="0"/>
          </a:p>
          <a:p>
            <a:pPr indent="0" algn="ctr">
              <a:buNone/>
            </a:pPr>
            <a:r>
              <a:rPr lang="en-US" sz="4000" dirty="0" smtClean="0"/>
              <a:t>I learned that technology is advancing more rapidly than ever, and I had no idea what was going on in the world of industrial revolution.</a:t>
            </a:r>
            <a:endParaRPr lang="en-US"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indent="0" algn="ctr">
              <a:buNone/>
            </a:pPr>
            <a:endParaRPr lang="en-US" dirty="0" smtClean="0"/>
          </a:p>
          <a:p>
            <a:pPr indent="0" algn="ctr">
              <a:buNone/>
            </a:pPr>
            <a:r>
              <a:rPr lang="en-US" sz="4000" dirty="0" smtClean="0"/>
              <a:t>Engineering isn't just about making cool things like robots, it's about making the quality of life for everyone better.</a:t>
            </a:r>
          </a:p>
          <a:p>
            <a:endParaRPr lang="en-US"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a:xfrm>
            <a:off x="1065214" y="1835730"/>
            <a:ext cx="10058400" cy="4229100"/>
          </a:xfrm>
        </p:spPr>
        <p:txBody>
          <a:bodyPr/>
          <a:lstStyle/>
          <a:p>
            <a:pPr indent="0" algn="ctr">
              <a:buNone/>
            </a:pPr>
            <a:r>
              <a:rPr lang="en-US" sz="4000" dirty="0" smtClean="0"/>
              <a:t>Engineering does not come in packets of blue or pink; this woman tells about being in aerospace engineering, how exciting it is, and how she now works at NASA.</a:t>
            </a:r>
          </a:p>
          <a:p>
            <a:endParaRPr lang="en-US"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lgn="ctr">
              <a:buNone/>
            </a:pPr>
            <a:endParaRPr lang="en-US" sz="4000" dirty="0" smtClean="0"/>
          </a:p>
          <a:p>
            <a:pPr indent="0" algn="ctr">
              <a:buNone/>
            </a:pPr>
            <a:r>
              <a:rPr lang="en-US" sz="4000" dirty="0" smtClean="0"/>
              <a:t>Importance of networking and talking with other professionals in your field at other companies.</a:t>
            </a:r>
          </a:p>
          <a:p>
            <a:endParaRPr lang="en-US" dirty="0" smtClean="0"/>
          </a:p>
          <a:p>
            <a:endParaRPr lang="en-US"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1065214" y="1988135"/>
            <a:ext cx="10058400" cy="4229100"/>
          </a:xfrm>
        </p:spPr>
        <p:txBody>
          <a:bodyPr>
            <a:normAutofit/>
          </a:bodyPr>
          <a:lstStyle/>
          <a:p>
            <a:pPr indent="0" algn="ctr">
              <a:buNone/>
            </a:pPr>
            <a:r>
              <a:rPr lang="en-US" sz="4000" dirty="0" smtClean="0"/>
              <a:t>This post helped me see that there are many different sides to engineering and not all of engineering deals with making things of the movie </a:t>
            </a:r>
            <a:r>
              <a:rPr lang="en-US" sz="4000" dirty="0" err="1" smtClean="0"/>
              <a:t>IRobot</a:t>
            </a:r>
            <a:r>
              <a:rPr lang="en-US" sz="4000" dirty="0" smtClean="0"/>
              <a:t> ™.</a:t>
            </a:r>
          </a:p>
          <a:p>
            <a:endParaRPr lang="en-US"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1065214" y="1544774"/>
            <a:ext cx="10058400" cy="4426527"/>
          </a:xfrm>
        </p:spPr>
        <p:txBody>
          <a:bodyPr>
            <a:noAutofit/>
          </a:bodyPr>
          <a:lstStyle/>
          <a:p>
            <a:pPr indent="0">
              <a:buNone/>
            </a:pPr>
            <a:r>
              <a:rPr lang="en-US" sz="3200" dirty="0" smtClean="0"/>
              <a:t>@NSBE didn’t seem tweet out any new interesting advances in the field. However, I like following them because it seems to be more of a networking opportunity. A majority of the tweets this week have been about competitions and contests within their organization. This made me want to possibly think about joining or finding out more information about NSBE and how to join.</a:t>
            </a:r>
            <a:endParaRPr lang="en-US" sz="3200"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a:bodyPr>
          <a:lstStyle/>
          <a:p>
            <a:pPr indent="0" algn="ctr">
              <a:buNone/>
            </a:pPr>
            <a:r>
              <a:rPr lang="en-US" sz="3600" dirty="0" smtClean="0"/>
              <a:t>@ASME (American Society of Mechanical Engineers) posted an article on the steps to get your professional engineering license. I found this helpful because the field of engineering that I plan on going into needs a PE license to practice in every state. </a:t>
            </a:r>
            <a:endParaRPr lang="en-US" sz="3600"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1065214" y="1433934"/>
            <a:ext cx="10058400" cy="4412675"/>
          </a:xfrm>
        </p:spPr>
        <p:txBody>
          <a:bodyPr>
            <a:noAutofit/>
          </a:bodyPr>
          <a:lstStyle/>
          <a:p>
            <a:pPr indent="0" algn="ctr">
              <a:buNone/>
            </a:pPr>
            <a:r>
              <a:rPr lang="en-US" sz="3600" dirty="0" smtClean="0"/>
              <a:t>I would have never thought you could work your way up to a CEO in a company with just an engineering degree. It turns out that many companies look for engineers to be their CEO's. McDonald's, Bank of America, Microsoft, GM and Ford, just to name a few, all have engineers as their CEO's. </a:t>
            </a:r>
            <a:endParaRPr lang="en-US" sz="3600"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1065214" y="1544774"/>
            <a:ext cx="10058400" cy="4468091"/>
          </a:xfrm>
        </p:spPr>
        <p:txBody>
          <a:bodyPr>
            <a:noAutofit/>
          </a:bodyPr>
          <a:lstStyle/>
          <a:p>
            <a:pPr indent="0" algn="ctr">
              <a:buNone/>
            </a:pPr>
            <a:r>
              <a:rPr lang="en-US" sz="3200" dirty="0" smtClean="0"/>
              <a:t>I always hear about the gap between genders, but the article went more in-depth giving reasons such as what they described as being a "</a:t>
            </a:r>
            <a:r>
              <a:rPr lang="en-US" sz="3200" dirty="0" err="1" smtClean="0"/>
              <a:t>brogammer</a:t>
            </a:r>
            <a:r>
              <a:rPr lang="en-US" sz="3200" dirty="0" smtClean="0"/>
              <a:t>". By </a:t>
            </a:r>
            <a:r>
              <a:rPr lang="en-US" sz="3200" dirty="0" err="1" smtClean="0"/>
              <a:t>brogammer</a:t>
            </a:r>
            <a:r>
              <a:rPr lang="en-US" sz="3200" dirty="0" smtClean="0"/>
              <a:t> they described the atmosphere that these jobs are conducted under caters to males. I found it interesting to know possibly what I’m up against entering the STEM field.</a:t>
            </a:r>
            <a:endParaRPr lang="en-US" sz="3200"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45" y="1828800"/>
            <a:ext cx="8659091" cy="1828800"/>
          </a:xfrm>
        </p:spPr>
        <p:txBody>
          <a:bodyPr/>
          <a:lstStyle/>
          <a:p>
            <a:r>
              <a:rPr lang="en-US" dirty="0" smtClean="0"/>
              <a:t>Suggestions for Improvement</a:t>
            </a:r>
            <a:endParaRPr lang="en-US" dirty="0"/>
          </a:p>
        </p:txBody>
      </p:sp>
    </p:spTree>
    <p:extLst>
      <p:ext uri="{BB962C8B-B14F-4D97-AF65-F5344CB8AC3E}">
        <p14:creationId xmlns="" xmlns:p14="http://schemas.microsoft.com/office/powerpoint/2010/main" val="18057482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04982" y="304800"/>
            <a:ext cx="10058402" cy="1219200"/>
          </a:xfrm>
        </p:spPr>
        <p:txBody>
          <a:bodyPr/>
          <a:lstStyle/>
          <a:p>
            <a:r>
              <a:rPr lang="en-US" dirty="0" smtClean="0"/>
              <a:t>The Assignment</a:t>
            </a:r>
            <a:endParaRPr dirty="0"/>
          </a:p>
        </p:txBody>
      </p:sp>
      <p:sp>
        <p:nvSpPr>
          <p:cNvPr id="14" name="Content Placeholder 13"/>
          <p:cNvSpPr>
            <a:spLocks noGrp="1"/>
          </p:cNvSpPr>
          <p:nvPr>
            <p:ph idx="1"/>
          </p:nvPr>
        </p:nvSpPr>
        <p:spPr>
          <a:xfrm>
            <a:off x="898954" y="1835730"/>
            <a:ext cx="10058400" cy="4229100"/>
          </a:xfrm>
        </p:spPr>
        <p:txBody>
          <a:bodyPr>
            <a:normAutofit/>
          </a:bodyPr>
          <a:lstStyle/>
          <a:p>
            <a:r>
              <a:rPr lang="en-US" dirty="0" smtClean="0"/>
              <a:t>Create a twitter account</a:t>
            </a:r>
            <a:endParaRPr dirty="0"/>
          </a:p>
          <a:p>
            <a:r>
              <a:rPr lang="en-US" dirty="0" smtClean="0"/>
              <a:t>Follow me @</a:t>
            </a:r>
            <a:r>
              <a:rPr lang="en-US" dirty="0" err="1" smtClean="0"/>
              <a:t>profbreaux</a:t>
            </a:r>
            <a:endParaRPr dirty="0"/>
          </a:p>
          <a:p>
            <a:r>
              <a:rPr lang="en-US" dirty="0" smtClean="0"/>
              <a:t>Follow 5 Engineering societies/accounts</a:t>
            </a:r>
          </a:p>
          <a:p>
            <a:r>
              <a:rPr lang="en-US" dirty="0" smtClean="0"/>
              <a:t>Send me handle &amp; who following</a:t>
            </a:r>
          </a:p>
          <a:p>
            <a:r>
              <a:rPr lang="en-US" dirty="0" smtClean="0"/>
              <a:t>Review each week</a:t>
            </a:r>
          </a:p>
          <a:p>
            <a:r>
              <a:rPr lang="en-US" dirty="0" smtClean="0"/>
              <a:t>Summary of what learned due each</a:t>
            </a:r>
            <a:r>
              <a:rPr lang="en-US" dirty="0"/>
              <a:t> </a:t>
            </a:r>
            <a:r>
              <a:rPr lang="en-US" dirty="0" smtClean="0"/>
              <a:t>Friday</a:t>
            </a:r>
          </a:p>
        </p:txBody>
      </p:sp>
      <p:pic>
        <p:nvPicPr>
          <p:cNvPr id="5" name="Picture 4" descr="ProfBreauxTwitterJ.jpg"/>
          <p:cNvPicPr>
            <a:picLocks noChangeAspect="1"/>
          </p:cNvPicPr>
          <p:nvPr/>
        </p:nvPicPr>
        <p:blipFill>
          <a:blip r:embed="rId2" cstate="print"/>
          <a:stretch>
            <a:fillRect/>
          </a:stretch>
        </p:blipFill>
        <p:spPr>
          <a:xfrm>
            <a:off x="7517024" y="401687"/>
            <a:ext cx="4419594" cy="4353520"/>
          </a:xfrm>
          <a:prstGeom prst="rect">
            <a:avLst/>
          </a:prstGeom>
        </p:spPr>
      </p:pic>
      <p:pic>
        <p:nvPicPr>
          <p:cNvPr id="6" name="Picture 4" descr="http://img1.wikia.nocookie.net/__cb20111114180909/halofanon/images/1/1a/Twitter_logo.png"/>
          <p:cNvPicPr>
            <a:picLocks noChangeAspect="1" noChangeArrowheads="1"/>
          </p:cNvPicPr>
          <p:nvPr/>
        </p:nvPicPr>
        <p:blipFill>
          <a:blip r:embed="rId3"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081074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1065214" y="1544774"/>
            <a:ext cx="10058400" cy="4468091"/>
          </a:xfrm>
        </p:spPr>
        <p:txBody>
          <a:bodyPr>
            <a:noAutofit/>
          </a:bodyPr>
          <a:lstStyle/>
          <a:p>
            <a:pPr indent="0" algn="ctr">
              <a:buNone/>
            </a:pPr>
            <a:endParaRPr lang="en-US" sz="4000" dirty="0" smtClean="0"/>
          </a:p>
          <a:p>
            <a:pPr indent="0" algn="ctr">
              <a:buNone/>
            </a:pPr>
            <a:endParaRPr lang="en-US" sz="4000" dirty="0" smtClean="0"/>
          </a:p>
          <a:p>
            <a:pPr indent="0" algn="ctr">
              <a:buNone/>
            </a:pPr>
            <a:r>
              <a:rPr lang="en-US" sz="4000" dirty="0" smtClean="0"/>
              <a:t>Provide tutorial on how to use twitter.</a:t>
            </a:r>
            <a:endParaRPr lang="en-US" sz="4000"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1065214" y="1544774"/>
            <a:ext cx="10058400" cy="4468091"/>
          </a:xfrm>
        </p:spPr>
        <p:txBody>
          <a:bodyPr>
            <a:noAutofit/>
          </a:bodyPr>
          <a:lstStyle/>
          <a:p>
            <a:pPr indent="0" algn="ctr">
              <a:buNone/>
            </a:pPr>
            <a:endParaRPr lang="en-US" sz="4000" dirty="0" smtClean="0"/>
          </a:p>
          <a:p>
            <a:pPr indent="0" algn="ctr">
              <a:buNone/>
            </a:pPr>
            <a:endParaRPr lang="en-US" sz="4000" dirty="0" smtClean="0"/>
          </a:p>
          <a:p>
            <a:pPr indent="0" algn="ctr">
              <a:buNone/>
            </a:pPr>
            <a:r>
              <a:rPr lang="en-US" sz="4000" dirty="0" smtClean="0"/>
              <a:t>Hold weekly class discussions to share what learned.</a:t>
            </a:r>
            <a:endParaRPr lang="en-US" sz="4000"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1065214" y="1544774"/>
            <a:ext cx="10058400" cy="4468091"/>
          </a:xfrm>
        </p:spPr>
        <p:txBody>
          <a:bodyPr>
            <a:noAutofit/>
          </a:bodyPr>
          <a:lstStyle/>
          <a:p>
            <a:pPr indent="0" algn="ctr">
              <a:buNone/>
            </a:pPr>
            <a:endParaRPr lang="en-US" sz="4000" dirty="0" smtClean="0"/>
          </a:p>
          <a:p>
            <a:pPr indent="0" algn="ctr">
              <a:buNone/>
            </a:pPr>
            <a:endParaRPr lang="en-US" sz="4000" dirty="0" smtClean="0"/>
          </a:p>
          <a:p>
            <a:pPr indent="0" algn="ctr">
              <a:buNone/>
            </a:pPr>
            <a:r>
              <a:rPr lang="en-US" sz="4000" dirty="0" smtClean="0"/>
              <a:t>Allow students to suggest own societies or people to follow.</a:t>
            </a:r>
            <a:endParaRPr lang="en-US" sz="4000"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1065214" y="1544774"/>
            <a:ext cx="10058400" cy="4468091"/>
          </a:xfrm>
        </p:spPr>
        <p:txBody>
          <a:bodyPr>
            <a:noAutofit/>
          </a:bodyPr>
          <a:lstStyle/>
          <a:p>
            <a:pPr indent="0" algn="ctr">
              <a:buNone/>
            </a:pPr>
            <a:endParaRPr lang="en-US" sz="4000" dirty="0" smtClean="0"/>
          </a:p>
          <a:p>
            <a:pPr indent="0" algn="ctr">
              <a:buNone/>
            </a:pPr>
            <a:endParaRPr lang="en-US" sz="4000" dirty="0" smtClean="0"/>
          </a:p>
          <a:p>
            <a:pPr indent="0" algn="ctr">
              <a:buNone/>
            </a:pPr>
            <a:r>
              <a:rPr lang="en-US" sz="4000" dirty="0" smtClean="0"/>
              <a:t>Make it due on Sundays.</a:t>
            </a:r>
            <a:endParaRPr lang="en-US" sz="4000"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1065214" y="1544774"/>
            <a:ext cx="10058400" cy="4468091"/>
          </a:xfrm>
        </p:spPr>
        <p:txBody>
          <a:bodyPr>
            <a:noAutofit/>
          </a:bodyPr>
          <a:lstStyle/>
          <a:p>
            <a:pPr indent="0" algn="ctr">
              <a:buNone/>
            </a:pPr>
            <a:endParaRPr lang="en-US" sz="4000" dirty="0" smtClean="0"/>
          </a:p>
          <a:p>
            <a:pPr indent="0" algn="ctr">
              <a:buNone/>
            </a:pPr>
            <a:endParaRPr lang="en-US" sz="4000" dirty="0" smtClean="0"/>
          </a:p>
          <a:p>
            <a:pPr indent="0" algn="ctr">
              <a:buNone/>
            </a:pPr>
            <a:r>
              <a:rPr lang="en-US" sz="4000" dirty="0" smtClean="0"/>
              <a:t>More frequent reminders.</a:t>
            </a:r>
            <a:endParaRPr lang="en-US" sz="4000"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1065214" y="1544774"/>
            <a:ext cx="10058400" cy="4468091"/>
          </a:xfrm>
        </p:spPr>
        <p:txBody>
          <a:bodyPr>
            <a:noAutofit/>
          </a:bodyPr>
          <a:lstStyle/>
          <a:p>
            <a:pPr indent="0" algn="ctr">
              <a:buNone/>
            </a:pPr>
            <a:endParaRPr lang="en-US" sz="4000" dirty="0" smtClean="0"/>
          </a:p>
          <a:p>
            <a:pPr indent="0" algn="ctr">
              <a:buNone/>
            </a:pPr>
            <a:r>
              <a:rPr lang="en-US" sz="4000" dirty="0" smtClean="0"/>
              <a:t>Find a way to get students who resist to be more open minded &amp; actually embrace the assignment.</a:t>
            </a:r>
            <a:endParaRPr lang="en-US" sz="4000"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745" y="1828800"/>
            <a:ext cx="7479870" cy="1828800"/>
          </a:xfrm>
        </p:spPr>
        <p:txBody>
          <a:bodyPr/>
          <a:lstStyle/>
          <a:p>
            <a:pPr algn="ctr"/>
            <a:r>
              <a:rPr lang="en-US" dirty="0" smtClean="0"/>
              <a:t>And more…</a:t>
            </a:r>
            <a:endParaRPr lang="en-US" dirty="0"/>
          </a:p>
        </p:txBody>
      </p:sp>
    </p:spTree>
    <p:extLst>
      <p:ext uri="{BB962C8B-B14F-4D97-AF65-F5344CB8AC3E}">
        <p14:creationId xmlns="" xmlns:p14="http://schemas.microsoft.com/office/powerpoint/2010/main" val="18057482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745" y="1828800"/>
            <a:ext cx="7479870" cy="1828800"/>
          </a:xfrm>
        </p:spPr>
        <p:txBody>
          <a:bodyPr/>
          <a:lstStyle/>
          <a:p>
            <a:pPr algn="ctr"/>
            <a:r>
              <a:rPr lang="en-US" dirty="0" smtClean="0"/>
              <a:t>Next Steps…</a:t>
            </a:r>
            <a:endParaRPr lang="en-US" dirty="0"/>
          </a:p>
        </p:txBody>
      </p:sp>
    </p:spTree>
    <p:extLst>
      <p:ext uri="{BB962C8B-B14F-4D97-AF65-F5344CB8AC3E}">
        <p14:creationId xmlns="" xmlns:p14="http://schemas.microsoft.com/office/powerpoint/2010/main" val="18057482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1065214" y="1544774"/>
            <a:ext cx="10058400" cy="4468091"/>
          </a:xfrm>
        </p:spPr>
        <p:txBody>
          <a:bodyPr>
            <a:noAutofit/>
          </a:bodyPr>
          <a:lstStyle/>
          <a:p>
            <a:pPr indent="0" algn="ctr">
              <a:buNone/>
            </a:pPr>
            <a:endParaRPr lang="en-US" sz="4000" dirty="0" smtClean="0"/>
          </a:p>
          <a:p>
            <a:pPr indent="0" algn="ctr">
              <a:buNone/>
            </a:pPr>
            <a:endParaRPr lang="en-US" sz="4000" dirty="0" smtClean="0"/>
          </a:p>
          <a:p>
            <a:pPr indent="0" algn="ctr">
              <a:buNone/>
            </a:pPr>
            <a:r>
              <a:rPr lang="en-US" sz="4000" dirty="0" smtClean="0"/>
              <a:t>Find ways to extend this to my other classes.</a:t>
            </a:r>
            <a:endParaRPr lang="en-US" sz="4000"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04982" y="304800"/>
            <a:ext cx="10058402" cy="1219200"/>
          </a:xfrm>
        </p:spPr>
        <p:txBody>
          <a:bodyPr/>
          <a:lstStyle/>
          <a:p>
            <a:r>
              <a:rPr lang="en-US" dirty="0" smtClean="0"/>
              <a:t>Options Provided to Follow</a:t>
            </a:r>
            <a:endParaRPr dirty="0"/>
          </a:p>
        </p:txBody>
      </p:sp>
      <p:sp>
        <p:nvSpPr>
          <p:cNvPr id="14" name="Content Placeholder 13"/>
          <p:cNvSpPr>
            <a:spLocks noGrp="1"/>
          </p:cNvSpPr>
          <p:nvPr>
            <p:ph idx="1"/>
          </p:nvPr>
        </p:nvSpPr>
        <p:spPr>
          <a:xfrm>
            <a:off x="898954" y="1835730"/>
            <a:ext cx="10058400" cy="4229100"/>
          </a:xfrm>
        </p:spPr>
        <p:txBody>
          <a:bodyPr>
            <a:normAutofit/>
          </a:bodyPr>
          <a:lstStyle/>
          <a:p>
            <a:pPr>
              <a:buNone/>
            </a:pPr>
            <a:r>
              <a:rPr lang="en-US" dirty="0" smtClean="0"/>
              <a:t>General Engineering Interest</a:t>
            </a:r>
          </a:p>
          <a:p>
            <a:pPr lvl="1"/>
            <a:r>
              <a:rPr lang="en-US" dirty="0" smtClean="0"/>
              <a:t>Discover E (National Engineers Week)</a:t>
            </a:r>
          </a:p>
          <a:p>
            <a:pPr lvl="1"/>
            <a:r>
              <a:rPr lang="en-US" dirty="0" smtClean="0"/>
              <a:t>Fulton Engineering (ASU)</a:t>
            </a:r>
          </a:p>
          <a:p>
            <a:pPr lvl="1"/>
            <a:r>
              <a:rPr lang="en-US" dirty="0" smtClean="0"/>
              <a:t>Stanford Engineering</a:t>
            </a:r>
          </a:p>
          <a:p>
            <a:pPr lvl="1"/>
            <a:r>
              <a:rPr lang="en-US" dirty="0" smtClean="0"/>
              <a:t>NASA</a:t>
            </a:r>
          </a:p>
          <a:p>
            <a:pPr lvl="1"/>
            <a:r>
              <a:rPr lang="en-US" dirty="0" smtClean="0"/>
              <a:t>Solar Decathlon</a:t>
            </a:r>
          </a:p>
          <a:p>
            <a:pPr lvl="1"/>
            <a:r>
              <a:rPr lang="en-US" dirty="0" smtClean="0"/>
              <a:t>MAKE Magazine</a:t>
            </a:r>
          </a:p>
          <a:p>
            <a:pPr lvl="1"/>
            <a:r>
              <a:rPr lang="en-US" dirty="0" smtClean="0"/>
              <a:t>NASA JPL</a:t>
            </a:r>
          </a:p>
          <a:p>
            <a:pPr lvl="1">
              <a:buNone/>
            </a:pPr>
            <a:endParaRPr lang="en-US" dirty="0" smtClean="0"/>
          </a:p>
          <a:p>
            <a:endParaRPr lang="en-US" dirty="0" smtClean="0"/>
          </a:p>
          <a:p>
            <a:pPr lvl="1"/>
            <a:endParaRPr dirty="0"/>
          </a:p>
          <a:p>
            <a:pPr lvl="1"/>
            <a:endParaRPr dirty="0"/>
          </a:p>
        </p:txBody>
      </p:sp>
      <p:pic>
        <p:nvPicPr>
          <p:cNvPr id="6"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081074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04982" y="304800"/>
            <a:ext cx="10058402" cy="1219200"/>
          </a:xfrm>
        </p:spPr>
        <p:txBody>
          <a:bodyPr/>
          <a:lstStyle/>
          <a:p>
            <a:r>
              <a:rPr lang="en-US" dirty="0" smtClean="0"/>
              <a:t>Options Provided to Follow</a:t>
            </a:r>
            <a:endParaRPr dirty="0"/>
          </a:p>
        </p:txBody>
      </p:sp>
      <p:sp>
        <p:nvSpPr>
          <p:cNvPr id="14" name="Content Placeholder 13"/>
          <p:cNvSpPr>
            <a:spLocks noGrp="1"/>
          </p:cNvSpPr>
          <p:nvPr>
            <p:ph idx="1"/>
          </p:nvPr>
        </p:nvSpPr>
        <p:spPr>
          <a:xfrm>
            <a:off x="898954" y="1835730"/>
            <a:ext cx="10058400" cy="4229100"/>
          </a:xfrm>
        </p:spPr>
        <p:txBody>
          <a:bodyPr>
            <a:normAutofit/>
          </a:bodyPr>
          <a:lstStyle/>
          <a:p>
            <a:pPr>
              <a:buNone/>
            </a:pPr>
            <a:r>
              <a:rPr lang="en-US" dirty="0" smtClean="0"/>
              <a:t>Professional Societies</a:t>
            </a:r>
          </a:p>
          <a:p>
            <a:pPr lvl="1"/>
            <a:r>
              <a:rPr lang="en-US" dirty="0" smtClean="0"/>
              <a:t>National Society of Professional Engineers (NSPE)</a:t>
            </a:r>
          </a:p>
          <a:p>
            <a:pPr lvl="1"/>
            <a:r>
              <a:rPr lang="en-US" dirty="0" smtClean="0"/>
              <a:t>National Society of Black Engineers (NSBE)</a:t>
            </a:r>
          </a:p>
          <a:p>
            <a:pPr lvl="1"/>
            <a:r>
              <a:rPr lang="en-US" dirty="0" smtClean="0"/>
              <a:t>Society of Hispanic Professional Engineers (SHPE)</a:t>
            </a:r>
          </a:p>
          <a:p>
            <a:pPr lvl="1"/>
            <a:r>
              <a:rPr lang="en-US" dirty="0" smtClean="0"/>
              <a:t>Institute of Electrical and Electronics Engineers (IEEE)</a:t>
            </a:r>
          </a:p>
          <a:p>
            <a:pPr lvl="1"/>
            <a:r>
              <a:rPr lang="en-US" dirty="0" smtClean="0"/>
              <a:t>American Society of Civil Engineers (ASCE)</a:t>
            </a:r>
          </a:p>
          <a:p>
            <a:pPr lvl="1"/>
            <a:r>
              <a:rPr lang="en-US" dirty="0" smtClean="0"/>
              <a:t>American Institute of Chemical Engineers (</a:t>
            </a:r>
            <a:r>
              <a:rPr lang="en-US" dirty="0" err="1" smtClean="0"/>
              <a:t>AIChE</a:t>
            </a:r>
            <a:r>
              <a:rPr lang="en-US" dirty="0" smtClean="0"/>
              <a:t>)</a:t>
            </a:r>
          </a:p>
          <a:p>
            <a:pPr lvl="1"/>
            <a:r>
              <a:rPr lang="en-US" dirty="0" smtClean="0"/>
              <a:t>American Society of Mechanical Engineers (ASME)</a:t>
            </a:r>
          </a:p>
          <a:p>
            <a:pPr lvl="1"/>
            <a:r>
              <a:rPr lang="en-US" dirty="0" smtClean="0"/>
              <a:t>Institute of Industrial Engineers (IIE)</a:t>
            </a:r>
          </a:p>
          <a:p>
            <a:pPr lvl="1"/>
            <a:endParaRPr dirty="0"/>
          </a:p>
        </p:txBody>
      </p:sp>
      <p:pic>
        <p:nvPicPr>
          <p:cNvPr id="4"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081074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04982" y="304800"/>
            <a:ext cx="10058402" cy="1219200"/>
          </a:xfrm>
        </p:spPr>
        <p:txBody>
          <a:bodyPr/>
          <a:lstStyle/>
          <a:p>
            <a:r>
              <a:rPr lang="en-US" dirty="0" smtClean="0"/>
              <a:t>Options Provided to Follow</a:t>
            </a:r>
            <a:endParaRPr dirty="0"/>
          </a:p>
        </p:txBody>
      </p:sp>
      <p:sp>
        <p:nvSpPr>
          <p:cNvPr id="14" name="Content Placeholder 13"/>
          <p:cNvSpPr>
            <a:spLocks noGrp="1"/>
          </p:cNvSpPr>
          <p:nvPr>
            <p:ph idx="1"/>
          </p:nvPr>
        </p:nvSpPr>
        <p:spPr>
          <a:xfrm>
            <a:off x="898954" y="1835730"/>
            <a:ext cx="10058400" cy="4229100"/>
          </a:xfrm>
        </p:spPr>
        <p:txBody>
          <a:bodyPr>
            <a:normAutofit/>
          </a:bodyPr>
          <a:lstStyle/>
          <a:p>
            <a:pPr>
              <a:buNone/>
            </a:pPr>
            <a:r>
              <a:rPr lang="en-US" dirty="0" smtClean="0"/>
              <a:t>Women in Engineering/STEM</a:t>
            </a:r>
          </a:p>
          <a:p>
            <a:pPr lvl="1"/>
            <a:r>
              <a:rPr lang="en-US" dirty="0" err="1" smtClean="0"/>
              <a:t>STEMinist</a:t>
            </a:r>
            <a:endParaRPr lang="en-US" dirty="0" smtClean="0"/>
          </a:p>
          <a:p>
            <a:pPr lvl="1"/>
            <a:r>
              <a:rPr lang="en-US" dirty="0" smtClean="0"/>
              <a:t>Society of Women Engineers</a:t>
            </a:r>
          </a:p>
          <a:p>
            <a:pPr lvl="1"/>
            <a:r>
              <a:rPr lang="en-US" dirty="0" smtClean="0"/>
              <a:t>She++ (Women in Computer Science)</a:t>
            </a:r>
          </a:p>
          <a:p>
            <a:pPr lvl="1"/>
            <a:r>
              <a:rPr lang="en-US" dirty="0" smtClean="0"/>
              <a:t>@</a:t>
            </a:r>
            <a:r>
              <a:rPr lang="en-US" dirty="0" err="1" smtClean="0"/>
              <a:t>femgineer</a:t>
            </a:r>
            <a:r>
              <a:rPr lang="en-US" dirty="0" smtClean="0"/>
              <a:t> (Empowering Women in Engineering)</a:t>
            </a:r>
          </a:p>
          <a:p>
            <a:pPr lvl="1"/>
            <a:r>
              <a:rPr lang="en-US" dirty="0" smtClean="0"/>
              <a:t>Girls Who Code</a:t>
            </a:r>
          </a:p>
          <a:p>
            <a:pPr lvl="1"/>
            <a:endParaRPr lang="en-US" dirty="0" smtClean="0"/>
          </a:p>
          <a:p>
            <a:pPr lvl="1"/>
            <a:endParaRPr dirty="0"/>
          </a:p>
        </p:txBody>
      </p:sp>
      <p:pic>
        <p:nvPicPr>
          <p:cNvPr id="4"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081074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745" y="1828800"/>
            <a:ext cx="7479870" cy="1828800"/>
          </a:xfrm>
        </p:spPr>
        <p:txBody>
          <a:bodyPr/>
          <a:lstStyle/>
          <a:p>
            <a:r>
              <a:rPr lang="en-US" dirty="0" smtClean="0"/>
              <a:t>What did students learn?</a:t>
            </a:r>
            <a:endParaRPr lang="en-US" dirty="0"/>
          </a:p>
        </p:txBody>
      </p:sp>
    </p:spTree>
    <p:extLst>
      <p:ext uri="{BB962C8B-B14F-4D97-AF65-F5344CB8AC3E}">
        <p14:creationId xmlns="" xmlns:p14="http://schemas.microsoft.com/office/powerpoint/2010/main" val="18057482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lgn="ctr">
              <a:buNone/>
            </a:pPr>
            <a:endParaRPr lang="en-US" sz="4000" dirty="0" smtClean="0"/>
          </a:p>
          <a:p>
            <a:pPr indent="0" algn="ctr">
              <a:buNone/>
            </a:pPr>
            <a:r>
              <a:rPr lang="en-US" sz="4000" dirty="0" smtClean="0"/>
              <a:t>That the news and/or instructors aren't your only reliable source for finding cool stories or learning about new things.</a:t>
            </a:r>
            <a:endParaRPr lang="en-US" dirty="0" smtClean="0"/>
          </a:p>
          <a:p>
            <a:endParaRPr lang="en-US"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lgn="ctr">
              <a:buNone/>
            </a:pPr>
            <a:endParaRPr lang="en-US" sz="4000" dirty="0" smtClean="0"/>
          </a:p>
          <a:p>
            <a:pPr indent="0" algn="ctr">
              <a:buNone/>
            </a:pPr>
            <a:r>
              <a:rPr lang="en-US" sz="4000" dirty="0" smtClean="0"/>
              <a:t>I got more of an idea of what engineers do in different disciplines.</a:t>
            </a:r>
            <a:endParaRPr lang="en-US" sz="4000"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lgn="ctr">
              <a:buNone/>
            </a:pPr>
            <a:endParaRPr lang="en-US" sz="4000" dirty="0" smtClean="0"/>
          </a:p>
          <a:p>
            <a:pPr indent="0" algn="ctr">
              <a:buNone/>
            </a:pPr>
            <a:r>
              <a:rPr lang="en-US" sz="4000" dirty="0" smtClean="0"/>
              <a:t>I can be one of those students doing research and contributing to the fields of science.</a:t>
            </a:r>
            <a:endParaRPr lang="en-US" sz="4000" dirty="0"/>
          </a:p>
        </p:txBody>
      </p:sp>
      <p:pic>
        <p:nvPicPr>
          <p:cNvPr id="5" name="Picture 4" descr="http://img1.wikia.nocookie.net/__cb20111114180909/halofanon/images/1/1a/Twitter_logo.png"/>
          <p:cNvPicPr>
            <a:picLocks noChangeAspect="1" noChangeArrowheads="1"/>
          </p:cNvPicPr>
          <p:nvPr/>
        </p:nvPicPr>
        <p:blipFill>
          <a:blip r:embed="rId2" cstate="print"/>
          <a:srcRect/>
          <a:stretch>
            <a:fillRect/>
          </a:stretch>
        </p:blipFill>
        <p:spPr bwMode="auto">
          <a:xfrm>
            <a:off x="9462656" y="6299606"/>
            <a:ext cx="2438399" cy="558394"/>
          </a:xfrm>
          <a:prstGeom prst="rect">
            <a:avLst/>
          </a:prstGeom>
          <a:noFill/>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S1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TS103431377</Template>
  <TotalTime>0</TotalTime>
  <Words>668</Words>
  <Application>Microsoft Office PowerPoint</Application>
  <PresentationFormat>Custom</PresentationFormat>
  <Paragraphs>80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TS103431377</vt:lpstr>
      <vt:lpstr>A Little Bird Told Me: Using Twitter to Enhance Learning in Engineering</vt:lpstr>
      <vt:lpstr>The Assignment</vt:lpstr>
      <vt:lpstr>Options Provided to Follow</vt:lpstr>
      <vt:lpstr>Options Provided to Follow</vt:lpstr>
      <vt:lpstr>Options Provided to Follow</vt:lpstr>
      <vt:lpstr>What did students learn?</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Suggestions for Improvement</vt:lpstr>
      <vt:lpstr>Slide 20</vt:lpstr>
      <vt:lpstr>Slide 21</vt:lpstr>
      <vt:lpstr>Slide 22</vt:lpstr>
      <vt:lpstr>Slide 23</vt:lpstr>
      <vt:lpstr>Slide 24</vt:lpstr>
      <vt:lpstr>Slide 25</vt:lpstr>
      <vt:lpstr>And more…</vt:lpstr>
      <vt:lpstr>Next Steps…</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2014-05-02T03:43:40Z</dcterms:created>
  <dcterms:modified xsi:type="dcterms:W3CDTF">2015-02-12T18:02:25Z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