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769D238-868B-44D4-8B53-1D59B3FB32D4}" type="datetimeFigureOut">
              <a:rPr lang="en-US" smtClean="0"/>
              <a:t>10/26/2014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6C1ADAC-9A7D-4D1C-A394-CD6193D471E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9D238-868B-44D4-8B53-1D59B3FB32D4}"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9D238-868B-44D4-8B53-1D59B3FB32D4}"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9D238-868B-44D4-8B53-1D59B3FB32D4}"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9D238-868B-44D4-8B53-1D59B3FB32D4}" type="datetimeFigureOut">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769D238-868B-44D4-8B53-1D59B3FB32D4}" type="datetimeFigureOut">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1ADAC-9A7D-4D1C-A394-CD6193D471E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9D238-868B-44D4-8B53-1D59B3FB32D4}" type="datetimeFigureOut">
              <a:rPr lang="en-US" smtClean="0"/>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9D238-868B-44D4-8B53-1D59B3FB32D4}" type="datetimeFigureOut">
              <a:rPr lang="en-US" smtClean="0"/>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9D238-868B-44D4-8B53-1D59B3FB32D4}" type="datetimeFigureOut">
              <a:rPr lang="en-US" smtClean="0"/>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69D238-868B-44D4-8B53-1D59B3FB32D4}" type="datetimeFigureOut">
              <a:rPr lang="en-US" smtClean="0"/>
              <a:t>10/26/2014</a:t>
            </a:fld>
            <a:endParaRPr lang="en-US"/>
          </a:p>
        </p:txBody>
      </p:sp>
      <p:sp>
        <p:nvSpPr>
          <p:cNvPr id="7" name="Slide Number Placeholder 6"/>
          <p:cNvSpPr>
            <a:spLocks noGrp="1"/>
          </p:cNvSpPr>
          <p:nvPr>
            <p:ph type="sldNum" sz="quarter" idx="12"/>
          </p:nvPr>
        </p:nvSpPr>
        <p:spPr/>
        <p:txBody>
          <a:bodyPr/>
          <a:lstStyle/>
          <a:p>
            <a:fld id="{96C1ADAC-9A7D-4D1C-A394-CD6193D471E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9D238-868B-44D4-8B53-1D59B3FB32D4}" type="datetimeFigureOut">
              <a:rPr lang="en-US" smtClean="0"/>
              <a:t>10/26/2014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6C1ADAC-9A7D-4D1C-A394-CD6193D471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769D238-868B-44D4-8B53-1D59B3FB32D4}" type="datetimeFigureOut">
              <a:rPr lang="en-US" smtClean="0"/>
              <a:t>10/26/2014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6C1ADAC-9A7D-4D1C-A394-CD6193D471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4000" b="1" dirty="0" smtClean="0">
                <a:latin typeface="Andalus" panose="02020603050405020304" pitchFamily="18" charset="-78"/>
                <a:cs typeface="Andalus" panose="02020603050405020304" pitchFamily="18" charset="-78"/>
              </a:rPr>
              <a:t>Lau vs. Nichols</a:t>
            </a:r>
            <a:endParaRPr lang="en-US" sz="4000" b="1" dirty="0">
              <a:latin typeface="Andalus" panose="02020603050405020304" pitchFamily="18" charset="-78"/>
              <a:cs typeface="Andalus" panose="02020603050405020304" pitchFamily="18" charset="-78"/>
            </a:endParaRPr>
          </a:p>
        </p:txBody>
      </p:sp>
      <p:sp>
        <p:nvSpPr>
          <p:cNvPr id="6" name="Subtitle 5"/>
          <p:cNvSpPr>
            <a:spLocks noGrp="1"/>
          </p:cNvSpPr>
          <p:nvPr>
            <p:ph type="subTitle" idx="1"/>
          </p:nvPr>
        </p:nvSpPr>
        <p:spPr>
          <a:xfrm>
            <a:off x="1143000" y="3581400"/>
            <a:ext cx="7010400" cy="2971800"/>
          </a:xfrm>
        </p:spPr>
        <p:txBody>
          <a:bodyPr>
            <a:normAutofit/>
          </a:bodyPr>
          <a:lstStyle/>
          <a:p>
            <a:r>
              <a:rPr lang="en-US" sz="2400" b="1" dirty="0" smtClean="0">
                <a:latin typeface="Times New Roman" panose="02020603050405020304" pitchFamily="18" charset="0"/>
                <a:cs typeface="Times New Roman" panose="02020603050405020304" pitchFamily="18" charset="0"/>
              </a:rPr>
              <a:t>Group 1</a:t>
            </a:r>
            <a:endParaRPr lang="en-US" sz="2400" b="1" dirty="0" smtClean="0">
              <a:latin typeface="Times New Roman" panose="02020603050405020304" pitchFamily="18" charset="0"/>
              <a:cs typeface="Times New Roman" panose="02020603050405020304" pitchFamily="18" charset="0"/>
            </a:endParaRPr>
          </a:p>
          <a:p>
            <a:endParaRPr lang="en-US" sz="2400" dirty="0" smtClean="0"/>
          </a:p>
          <a:p>
            <a:endParaRPr lang="en-US" sz="2400" dirty="0"/>
          </a:p>
        </p:txBody>
      </p:sp>
    </p:spTree>
    <p:extLst>
      <p:ext uri="{BB962C8B-B14F-4D97-AF65-F5344CB8AC3E}">
        <p14:creationId xmlns:p14="http://schemas.microsoft.com/office/powerpoint/2010/main" val="2295207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lstStyle/>
          <a:p>
            <a:pPr algn="ctr"/>
            <a:r>
              <a:rPr lang="en-US" b="1" dirty="0" smtClean="0">
                <a:latin typeface="Times New Roman" panose="02020603050405020304" pitchFamily="18" charset="0"/>
                <a:cs typeface="Times New Roman" panose="02020603050405020304" pitchFamily="18" charset="0"/>
              </a:rPr>
              <a:t>Case History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981200"/>
            <a:ext cx="6777317" cy="3508977"/>
          </a:xfrm>
        </p:spPr>
        <p:txBody>
          <a:bodyPr>
            <a:normAutofit lnSpcReduction="10000"/>
          </a:bodyPr>
          <a:lstStyle/>
          <a:p>
            <a:r>
              <a:rPr lang="en-US" sz="2000" dirty="0">
                <a:latin typeface="Times New Roman" panose="02020603050405020304" pitchFamily="18" charset="0"/>
                <a:cs typeface="Times New Roman" panose="02020603050405020304" pitchFamily="18" charset="0"/>
              </a:rPr>
              <a:t>In 1971 the San Francisco, California (SFUSD) school system was integrated as a result of a federal court 9decree. Approximately 2,800 Chinese ancestry students in the school system did not speak English. One thousand of these students received supplemental courses in English language, and 1,800 did not receive such instruction. A class action suit was brought by the non-English-speaking Chinese students who did not receive additional instruction against officials responsible for the operation of the San Francisco Unified School District. The students alleged that they were not provided with equal educational opportunities and, therefore, were not being afforded their Fourteenth Amendment rights.</a:t>
            </a:r>
          </a:p>
          <a:p>
            <a:pPr marL="68580" indent="0">
              <a:buNone/>
            </a:pPr>
            <a:endParaRPr lang="en-US" sz="17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249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com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00" y="1676400"/>
            <a:ext cx="5207000" cy="344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236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024744" cy="1143000"/>
          </a:xfrm>
        </p:spPr>
        <p:txBody>
          <a:bodyPr/>
          <a:lstStyle/>
          <a:p>
            <a:pPr algn="ctr"/>
            <a:r>
              <a:rPr lang="en-US" b="1" dirty="0" smtClean="0">
                <a:latin typeface="Times New Roman" panose="02020603050405020304" pitchFamily="18" charset="0"/>
                <a:cs typeface="Times New Roman" panose="02020603050405020304" pitchFamily="18" charset="0"/>
              </a:rPr>
              <a:t>What Happened?</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00200"/>
            <a:ext cx="7315200" cy="4800600"/>
          </a:xfrm>
        </p:spPr>
        <p:txBody>
          <a:bodyPr>
            <a:noAutofit/>
          </a:bodyPr>
          <a:lstStyle/>
          <a:p>
            <a:pPr>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Students </a:t>
            </a:r>
            <a:r>
              <a:rPr lang="en-US" sz="2000" dirty="0">
                <a:latin typeface="Times New Roman" panose="02020603050405020304" pitchFamily="18" charset="0"/>
                <a:cs typeface="Times New Roman" panose="02020603050405020304" pitchFamily="18" charset="0"/>
              </a:rPr>
              <a:t>argued that they were not receiving equal education opportunities, because:</a:t>
            </a:r>
          </a:p>
          <a:p>
            <a:pPr marL="68580" indent="0">
              <a:buNone/>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They were not receiving any special help in their classes</a:t>
            </a:r>
          </a:p>
          <a:p>
            <a:pPr>
              <a:buFont typeface="Wingdings" panose="05000000000000000000" pitchFamily="2" charset="2"/>
              <a:buChar char="q"/>
            </a:pPr>
            <a:r>
              <a:rPr lang="en-US" sz="2000" smtClean="0">
                <a:latin typeface="Times New Roman" panose="02020603050405020304" pitchFamily="18" charset="0"/>
                <a:cs typeface="Times New Roman" panose="02020603050405020304" pitchFamily="18" charset="0"/>
              </a:rPr>
              <a:t>  Schools </a:t>
            </a:r>
            <a:r>
              <a:rPr lang="en-US" sz="2000" dirty="0">
                <a:latin typeface="Times New Roman" panose="02020603050405020304" pitchFamily="18" charset="0"/>
                <a:cs typeface="Times New Roman" panose="02020603050405020304" pitchFamily="18" charset="0"/>
              </a:rPr>
              <a:t>lacked the appropriate accommodations</a:t>
            </a:r>
          </a:p>
          <a:p>
            <a:pPr>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Were denied aid primarily due to their inability to speak English</a:t>
            </a:r>
          </a:p>
          <a:p>
            <a:pPr marL="68580" indent="0">
              <a:buNone/>
            </a:pPr>
            <a:endParaRPr lang="en-US" sz="2000" dirty="0" smtClean="0">
              <a:latin typeface="Times New Roman" panose="02020603050405020304" pitchFamily="18" charset="0"/>
              <a:cs typeface="Times New Roman" panose="02020603050405020304" pitchFamily="18" charset="0"/>
            </a:endParaRPr>
          </a:p>
          <a:p>
            <a:pPr marL="68580" indent="0">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students stated they were entitled to such aid under Title VI of the Civil Rights Act of 1964 that effectively placed a ban on educational discrimination on the basis of national origin. </a:t>
            </a:r>
          </a:p>
          <a:p>
            <a:pPr marL="68580" indent="0">
              <a:buNone/>
            </a:pPr>
            <a:r>
              <a:rPr lang="en-US" sz="2000" dirty="0">
                <a:latin typeface="Times New Roman" panose="02020603050405020304" pitchFamily="18" charset="0"/>
                <a:cs typeface="Times New Roman" panose="02020603050405020304" pitchFamily="18" charset="0"/>
              </a:rPr>
              <a:t>School district argued that they were nondiscriminatory, because it offered the same instruction to all of its students regardless of language and national origin. </a:t>
            </a:r>
            <a:endParaRPr lang="en-US" sz="2000" dirty="0" smtClean="0">
              <a:latin typeface="Times New Roman" panose="02020603050405020304" pitchFamily="18" charset="0"/>
              <a:cs typeface="Times New Roman" panose="02020603050405020304" pitchFamily="18" charset="0"/>
            </a:endParaRPr>
          </a:p>
          <a:p>
            <a:pPr marL="68580" indent="0">
              <a:buNone/>
            </a:pPr>
            <a:endParaRPr lang="en-US" sz="1400" dirty="0" smtClean="0"/>
          </a:p>
        </p:txBody>
      </p:sp>
    </p:spTree>
    <p:extLst>
      <p:ext uri="{BB962C8B-B14F-4D97-AF65-F5344CB8AC3E}">
        <p14:creationId xmlns:p14="http://schemas.microsoft.com/office/powerpoint/2010/main" val="394108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00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0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00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00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00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lstStyle/>
          <a:p>
            <a:r>
              <a:rPr lang="en-US" b="1" dirty="0" smtClean="0">
                <a:latin typeface="Times New Roman" panose="02020603050405020304" pitchFamily="18" charset="0"/>
                <a:cs typeface="Times New Roman" panose="02020603050405020304" pitchFamily="18" charset="0"/>
              </a:rPr>
              <a:t>Who Was Involved</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676400"/>
            <a:ext cx="7924800" cy="4724400"/>
          </a:xfrm>
        </p:spPr>
        <p:txBody>
          <a:bodyPr>
            <a:normAutofit fontScale="92500" lnSpcReduction="20000"/>
          </a:bodyPr>
          <a:lstStyle/>
          <a:p>
            <a:r>
              <a:rPr lang="en-US" sz="2600" dirty="0" smtClean="0">
                <a:latin typeface="Times New Roman" panose="02020603050405020304" pitchFamily="18" charset="0"/>
                <a:cs typeface="Times New Roman" panose="02020603050405020304" pitchFamily="18" charset="0"/>
              </a:rPr>
              <a:t>Alan Nichols- President of School Board</a:t>
            </a:r>
          </a:p>
          <a:p>
            <a:r>
              <a:rPr lang="en-US" sz="2600" dirty="0" smtClean="0">
                <a:latin typeface="Times New Roman" panose="02020603050405020304" pitchFamily="18" charset="0"/>
                <a:cs typeface="Times New Roman" panose="02020603050405020304" pitchFamily="18" charset="0"/>
              </a:rPr>
              <a:t>Kinney Kinmon Lau- Chinese ancestry Student &amp; 1800 other Chinese ancestry students</a:t>
            </a:r>
          </a:p>
          <a:p>
            <a:r>
              <a:rPr lang="en-US" sz="2600" dirty="0">
                <a:latin typeface="Times New Roman" panose="02020603050405020304" pitchFamily="18" charset="0"/>
                <a:cs typeface="Times New Roman" panose="02020603050405020304" pitchFamily="18" charset="0"/>
              </a:rPr>
              <a:t>San Francisco Unified School District</a:t>
            </a:r>
            <a:r>
              <a:rPr lang="en-US" sz="2600" dirty="0" smtClean="0">
                <a:latin typeface="Times New Roman" panose="02020603050405020304" pitchFamily="18" charset="0"/>
                <a:cs typeface="Times New Roman" panose="02020603050405020304" pitchFamily="18" charset="0"/>
              </a:rPr>
              <a:t>.</a:t>
            </a:r>
          </a:p>
          <a:p>
            <a:r>
              <a:rPr lang="en-US" sz="2600" dirty="0">
                <a:latin typeface="Times New Roman" panose="02020603050405020304" pitchFamily="18" charset="0"/>
                <a:cs typeface="Times New Roman" panose="02020603050405020304" pitchFamily="18" charset="0"/>
              </a:rPr>
              <a:t>United States Supreme </a:t>
            </a:r>
            <a:r>
              <a:rPr lang="en-US" sz="2600" dirty="0" smtClean="0">
                <a:latin typeface="Times New Roman" panose="02020603050405020304" pitchFamily="18" charset="0"/>
                <a:cs typeface="Times New Roman" panose="02020603050405020304" pitchFamily="18" charset="0"/>
              </a:rPr>
              <a:t>Court- Granted </a:t>
            </a:r>
            <a:r>
              <a:rPr lang="en-US" sz="2600" dirty="0">
                <a:latin typeface="Times New Roman" panose="02020603050405020304" pitchFamily="18" charset="0"/>
                <a:cs typeface="Times New Roman" panose="02020603050405020304" pitchFamily="18" charset="0"/>
              </a:rPr>
              <a:t>the petition due to the public importance of the issue</a:t>
            </a:r>
            <a:r>
              <a:rPr lang="en-US" sz="2600" dirty="0" smtClean="0">
                <a:latin typeface="Times New Roman" panose="02020603050405020304" pitchFamily="18" charset="0"/>
                <a:cs typeface="Times New Roman" panose="02020603050405020304" pitchFamily="18" charset="0"/>
              </a:rPr>
              <a:t>.</a:t>
            </a:r>
          </a:p>
          <a:p>
            <a:r>
              <a:rPr lang="en-US" sz="2600" dirty="0">
                <a:latin typeface="Times New Roman" panose="02020603050405020304" pitchFamily="18" charset="0"/>
                <a:cs typeface="Times New Roman" panose="02020603050405020304" pitchFamily="18" charset="0"/>
              </a:rPr>
              <a:t>The Department of Health, Education, and Welfare (HEW</a:t>
            </a:r>
            <a:r>
              <a:rPr lang="en-US" sz="2600" dirty="0" smtClean="0">
                <a:latin typeface="Times New Roman" panose="02020603050405020304" pitchFamily="18" charset="0"/>
                <a:cs typeface="Times New Roman" panose="02020603050405020304" pitchFamily="18" charset="0"/>
              </a:rPr>
              <a:t>)</a:t>
            </a:r>
          </a:p>
          <a:p>
            <a:r>
              <a:rPr lang="en-US" sz="2600" dirty="0">
                <a:latin typeface="Times New Roman" panose="02020603050405020304" pitchFamily="18" charset="0"/>
                <a:cs typeface="Times New Roman" panose="02020603050405020304" pitchFamily="18" charset="0"/>
              </a:rPr>
              <a:t>The panelists were Patricia Gandara, a professor of education and the co-director of the Civil Rights Project at the University of California, Los Angeles; Ed Steinman, a professor of law at Santa Clara University School of Law; and Peter Zamora, the regional counsel for the Washington office of the Mexican American Legal Defense and Educational Fund. </a:t>
            </a:r>
            <a:endParaRPr lang="en-US" sz="2600" dirty="0" smtClean="0">
              <a:latin typeface="Times New Roman" panose="02020603050405020304" pitchFamily="18" charset="0"/>
              <a:cs typeface="Times New Roman" panose="02020603050405020304" pitchFamily="18" charset="0"/>
            </a:endParaRPr>
          </a:p>
          <a:p>
            <a:endParaRPr lang="en-US" sz="26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3602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0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00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00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1143000"/>
          </a:xfrm>
        </p:spPr>
        <p:txBody>
          <a:bodyPr/>
          <a:lstStyle/>
          <a:p>
            <a:r>
              <a:rPr lang="en-US" b="1" dirty="0" smtClean="0">
                <a:latin typeface="Times New Roman" panose="02020603050405020304" pitchFamily="18" charset="0"/>
                <a:cs typeface="Times New Roman" panose="02020603050405020304" pitchFamily="18" charset="0"/>
              </a:rPr>
              <a:t>What Was the Outcome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upreme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ourt </a:t>
            </a:r>
            <a:r>
              <a:rPr lang="en-US" dirty="0">
                <a:latin typeface="Times New Roman" panose="02020603050405020304" pitchFamily="18" charset="0"/>
                <a:cs typeface="Times New Roman" panose="02020603050405020304" pitchFamily="18" charset="0"/>
              </a:rPr>
              <a:t>of the </a:t>
            </a:r>
            <a:r>
              <a:rPr lang="en-US" dirty="0" smtClean="0">
                <a:latin typeface="Times New Roman" panose="02020603050405020304" pitchFamily="18" charset="0"/>
                <a:cs typeface="Times New Roman" panose="02020603050405020304" pitchFamily="18" charset="0"/>
              </a:rPr>
              <a:t>United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tates </a:t>
            </a:r>
            <a:r>
              <a:rPr lang="en-US" dirty="0">
                <a:latin typeface="Times New Roman" panose="02020603050405020304" pitchFamily="18" charset="0"/>
                <a:cs typeface="Times New Roman" panose="02020603050405020304" pitchFamily="18" charset="0"/>
              </a:rPr>
              <a:t>in Lau </a:t>
            </a:r>
            <a:r>
              <a:rPr lang="en-US" dirty="0" smtClean="0">
                <a:latin typeface="Times New Roman" panose="02020603050405020304" pitchFamily="18" charset="0"/>
                <a:cs typeface="Times New Roman" panose="02020603050405020304" pitchFamily="18" charset="0"/>
              </a:rPr>
              <a:t>Vs. </a:t>
            </a:r>
            <a:r>
              <a:rPr lang="en-US" dirty="0">
                <a:latin typeface="Times New Roman" panose="02020603050405020304" pitchFamily="18" charset="0"/>
                <a:cs typeface="Times New Roman" panose="02020603050405020304" pitchFamily="18" charset="0"/>
              </a:rPr>
              <a:t>Nichols ruled that public schools, based on the passing of the civil rights act of 1964, must treat all students equally regardless of their language; therefore, students who are incapable of speaking English must be awarded resources to facilitate their learning. </a:t>
            </a:r>
          </a:p>
        </p:txBody>
      </p:sp>
    </p:spTree>
    <p:extLst>
      <p:ext uri="{BB962C8B-B14F-4D97-AF65-F5344CB8AC3E}">
        <p14:creationId xmlns:p14="http://schemas.microsoft.com/office/powerpoint/2010/main" val="142501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024744" cy="1143000"/>
          </a:xfrm>
        </p:spPr>
        <p:txBody>
          <a:bodyPr>
            <a:noAutofit/>
          </a:bodyPr>
          <a:lstStyle/>
          <a:p>
            <a:r>
              <a:rPr lang="en-US" b="1" dirty="0" smtClean="0">
                <a:latin typeface="Times New Roman" panose="02020603050405020304" pitchFamily="18" charset="0"/>
                <a:cs typeface="Times New Roman" panose="02020603050405020304" pitchFamily="18" charset="0"/>
              </a:rPr>
              <a:t>How It Affects Teachers Today?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447800"/>
            <a:ext cx="7848600" cy="4953000"/>
          </a:xfrm>
        </p:spPr>
        <p:txBody>
          <a:bodyPr>
            <a:noAutofit/>
          </a:bodyPr>
          <a:lstStyle/>
          <a:p>
            <a:pPr>
              <a:buFont typeface="Wingdings" panose="05000000000000000000" pitchFamily="2" charset="2"/>
              <a:buChar char="v"/>
            </a:pPr>
            <a:r>
              <a:rPr lang="en-US" sz="1800" dirty="0" smtClean="0">
                <a:latin typeface="Times New Roman" panose="02020603050405020304" pitchFamily="18" charset="0"/>
                <a:cs typeface="Times New Roman" panose="02020603050405020304" pitchFamily="18" charset="0"/>
              </a:rPr>
              <a:t>Some </a:t>
            </a:r>
            <a:r>
              <a:rPr lang="en-US" sz="1800" dirty="0">
                <a:latin typeface="Times New Roman" panose="02020603050405020304" pitchFamily="18" charset="0"/>
                <a:cs typeface="Times New Roman" panose="02020603050405020304" pitchFamily="18" charset="0"/>
              </a:rPr>
              <a:t>school districts created bilingual classrooms in which students were taught English slog with their native language as a way to offer "the best of both worlds". ELL students are given vigorous English lessons. Another approach is a combination group which consists of ELL students, and fully bilingual students to increase the amount of English language for them to emerge fully bilingual with time.</a:t>
            </a:r>
          </a:p>
          <a:p>
            <a:pPr>
              <a:buFont typeface="Wingdings" panose="05000000000000000000" pitchFamily="2" charset="2"/>
              <a:buChar char="v"/>
            </a:pP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Lau vs Nichols did not specify the amount or type of help ELL students should receive. This leaves a broad road for each state and school district to evaluate and decide how to educate their ELL students to help then become fully proficient in </a:t>
            </a:r>
            <a:r>
              <a:rPr lang="en-US" sz="1800" dirty="0" smtClean="0">
                <a:latin typeface="Times New Roman" panose="02020603050405020304" pitchFamily="18" charset="0"/>
                <a:cs typeface="Times New Roman" panose="02020603050405020304" pitchFamily="18" charset="0"/>
              </a:rPr>
              <a:t>English.</a:t>
            </a:r>
          </a:p>
          <a:p>
            <a:pPr marL="68580" indent="0">
              <a:buNone/>
            </a:pPr>
            <a:r>
              <a:rPr lang="en-US" sz="1800" dirty="0" smtClean="0">
                <a:latin typeface="Times New Roman" panose="02020603050405020304" pitchFamily="18" charset="0"/>
                <a:cs typeface="Times New Roman" panose="02020603050405020304" pitchFamily="18" charset="0"/>
              </a:rPr>
              <a:t>Teachers </a:t>
            </a:r>
            <a:r>
              <a:rPr lang="en-US" sz="1800" dirty="0">
                <a:latin typeface="Times New Roman" panose="02020603050405020304" pitchFamily="18" charset="0"/>
                <a:cs typeface="Times New Roman" panose="02020603050405020304" pitchFamily="18" charset="0"/>
              </a:rPr>
              <a:t>are complaining that schools have:</a:t>
            </a:r>
          </a:p>
          <a:p>
            <a:pPr>
              <a:buFont typeface="Wingdings" panose="05000000000000000000" pitchFamily="2" charset="2"/>
              <a:buChar char="q"/>
            </a:pPr>
            <a:r>
              <a:rPr lang="en-US" sz="1800" dirty="0" smtClean="0">
                <a:latin typeface="Times New Roman" panose="02020603050405020304" pitchFamily="18" charset="0"/>
                <a:cs typeface="Times New Roman" panose="02020603050405020304" pitchFamily="18" charset="0"/>
              </a:rPr>
              <a:t>An </a:t>
            </a:r>
            <a:r>
              <a:rPr lang="en-US" sz="1800" dirty="0">
                <a:latin typeface="Times New Roman" panose="02020603050405020304" pitchFamily="18" charset="0"/>
                <a:cs typeface="Times New Roman" panose="02020603050405020304" pitchFamily="18" charset="0"/>
              </a:rPr>
              <a:t>inadequate supply of bilingual educators</a:t>
            </a:r>
          </a:p>
          <a:p>
            <a:pPr>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nadequate </a:t>
            </a:r>
            <a:r>
              <a:rPr lang="en-US" sz="1800" dirty="0">
                <a:latin typeface="Times New Roman" panose="02020603050405020304" pitchFamily="18" charset="0"/>
                <a:cs typeface="Times New Roman" panose="02020603050405020304" pitchFamily="18" charset="0"/>
              </a:rPr>
              <a:t>assessments</a:t>
            </a:r>
          </a:p>
          <a:p>
            <a:pPr>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A</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lack of appropriate textbooks for ELLs</a:t>
            </a:r>
          </a:p>
          <a:p>
            <a:pPr>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T</a:t>
            </a:r>
            <a:r>
              <a:rPr lang="en-US" sz="1800" dirty="0" smtClean="0">
                <a:latin typeface="Times New Roman" panose="02020603050405020304" pitchFamily="18" charset="0"/>
                <a:cs typeface="Times New Roman" panose="02020603050405020304" pitchFamily="18" charset="0"/>
              </a:rPr>
              <a:t>eachers </a:t>
            </a:r>
            <a:r>
              <a:rPr lang="en-US" sz="1800" dirty="0">
                <a:latin typeface="Times New Roman" panose="02020603050405020304" pitchFamily="18" charset="0"/>
                <a:cs typeface="Times New Roman" panose="02020603050405020304" pitchFamily="18" charset="0"/>
              </a:rPr>
              <a:t>who are not prepared to teach such students. </a:t>
            </a:r>
          </a:p>
          <a:p>
            <a:pPr>
              <a:buFont typeface="Wingdings" panose="05000000000000000000" pitchFamily="2" charset="2"/>
              <a:buChar char="v"/>
            </a:pPr>
            <a:endParaRPr lang="en-US" sz="1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1800" dirty="0"/>
          </a:p>
        </p:txBody>
      </p:sp>
    </p:spTree>
    <p:extLst>
      <p:ext uri="{BB962C8B-B14F-4D97-AF65-F5344CB8AC3E}">
        <p14:creationId xmlns:p14="http://schemas.microsoft.com/office/powerpoint/2010/main" val="409605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0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00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00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200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09600"/>
            <a:ext cx="7024744" cy="1143000"/>
          </a:xfrm>
        </p:spPr>
        <p:txBody>
          <a:bodyPr/>
          <a:lstStyle/>
          <a:p>
            <a:r>
              <a:rPr lang="en-US" b="1" dirty="0" smtClean="0">
                <a:latin typeface="Times New Roman" panose="02020603050405020304" pitchFamily="18" charset="0"/>
                <a:cs typeface="Times New Roman" panose="02020603050405020304" pitchFamily="18" charset="0"/>
              </a:rPr>
              <a:t>Multiple Choice Q’s</a:t>
            </a:r>
            <a:endParaRPr lang="en-US"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762000" y="1828800"/>
            <a:ext cx="7620000" cy="4419600"/>
          </a:xfrm>
        </p:spPr>
        <p:txBody>
          <a:bodyPr>
            <a:normAutofit/>
          </a:bodyPr>
          <a:lstStyle/>
          <a:p>
            <a:pPr marL="68580" indent="0">
              <a:buNone/>
            </a:pPr>
            <a:r>
              <a:rPr lang="en-US" sz="1600" dirty="0" smtClean="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In Lau vs. Nichols, the Supreme Court held that:</a:t>
            </a:r>
          </a:p>
          <a:p>
            <a:pPr marL="525780" indent="-457200">
              <a:buFont typeface="+mj-lt"/>
              <a:buAutoNum type="alphaLcParenR"/>
            </a:pPr>
            <a:r>
              <a:rPr lang="en-US" sz="1800" dirty="0" smtClean="0">
                <a:latin typeface="Times New Roman" panose="02020603050405020304" pitchFamily="18" charset="0"/>
                <a:cs typeface="Times New Roman" panose="02020603050405020304" pitchFamily="18" charset="0"/>
              </a:rPr>
              <a:t>Maintenance programs are unconstitutional</a:t>
            </a:r>
          </a:p>
          <a:p>
            <a:pPr marL="525780" indent="-457200">
              <a:buFont typeface="+mj-lt"/>
              <a:buAutoNum type="alphaLcParenR"/>
            </a:pPr>
            <a:r>
              <a:rPr lang="en-US" sz="1800" dirty="0" smtClean="0">
                <a:latin typeface="Times New Roman" panose="02020603050405020304" pitchFamily="18" charset="0"/>
                <a:cs typeface="Times New Roman" panose="02020603050405020304" pitchFamily="18" charset="0"/>
              </a:rPr>
              <a:t>An individualized Education Program must be written for bilingual students</a:t>
            </a:r>
          </a:p>
          <a:p>
            <a:pPr marL="525780" indent="-457200">
              <a:buFont typeface="+mj-lt"/>
              <a:buAutoNum type="alphaLcParenR"/>
            </a:pPr>
            <a:r>
              <a:rPr lang="en-US" sz="1800" dirty="0" smtClean="0">
                <a:latin typeface="Times New Roman" panose="02020603050405020304" pitchFamily="18" charset="0"/>
                <a:cs typeface="Times New Roman" panose="02020603050405020304" pitchFamily="18" charset="0"/>
              </a:rPr>
              <a:t>Teaching students in a language the do not understand was not appropriate education</a:t>
            </a:r>
          </a:p>
          <a:p>
            <a:pPr marL="525780" indent="-457200">
              <a:buFont typeface="+mj-lt"/>
              <a:buAutoNum type="alphaLcParenR"/>
            </a:pPr>
            <a:r>
              <a:rPr lang="en-US" sz="1800" dirty="0" smtClean="0">
                <a:latin typeface="Times New Roman" panose="02020603050405020304" pitchFamily="18" charset="0"/>
                <a:cs typeface="Times New Roman" panose="02020603050405020304" pitchFamily="18" charset="0"/>
              </a:rPr>
              <a:t>School districts can not prevent students from acceleration through grade</a:t>
            </a:r>
          </a:p>
          <a:p>
            <a:pPr marL="68580" indent="0">
              <a:buNone/>
            </a:pPr>
            <a:r>
              <a:rPr lang="en-US" sz="1800" dirty="0">
                <a:latin typeface="Times New Roman" panose="02020603050405020304" pitchFamily="18" charset="0"/>
                <a:cs typeface="Times New Roman" panose="02020603050405020304" pitchFamily="18" charset="0"/>
              </a:rPr>
              <a:t>2. In Lau </a:t>
            </a:r>
            <a:r>
              <a:rPr lang="en-US" sz="1800" dirty="0" smtClean="0">
                <a:latin typeface="Times New Roman" panose="02020603050405020304" pitchFamily="18" charset="0"/>
                <a:cs typeface="Times New Roman" panose="02020603050405020304" pitchFamily="18" charset="0"/>
              </a:rPr>
              <a:t>vs. </a:t>
            </a:r>
            <a:r>
              <a:rPr lang="en-US" sz="1800" dirty="0">
                <a:latin typeface="Times New Roman" panose="02020603050405020304" pitchFamily="18" charset="0"/>
                <a:cs typeface="Times New Roman" panose="02020603050405020304" pitchFamily="18" charset="0"/>
              </a:rPr>
              <a:t>Nichols (1974), the Supreme Court decided</a:t>
            </a:r>
          </a:p>
          <a:p>
            <a:pPr marL="68580" indent="0">
              <a:buNone/>
            </a:pPr>
            <a:r>
              <a:rPr lang="en-US" sz="1800" dirty="0">
                <a:latin typeface="Times New Roman" panose="02020603050405020304" pitchFamily="18" charset="0"/>
                <a:cs typeface="Times New Roman" panose="02020603050405020304" pitchFamily="18" charset="0"/>
              </a:rPr>
              <a:t>         a.) more federal funds should be available for education. </a:t>
            </a:r>
          </a:p>
          <a:p>
            <a:pPr marL="68580" indent="0">
              <a:buNone/>
            </a:pPr>
            <a:r>
              <a:rPr lang="en-US" sz="1800" dirty="0">
                <a:latin typeface="Times New Roman" panose="02020603050405020304" pitchFamily="18" charset="0"/>
                <a:cs typeface="Times New Roman" panose="02020603050405020304" pitchFamily="18" charset="0"/>
              </a:rPr>
              <a:t>         b.) schools must provide special language programs for </a:t>
            </a:r>
            <a:r>
              <a:rPr lang="en-US" sz="1800" dirty="0" smtClean="0">
                <a:latin typeface="Times New Roman" panose="02020603050405020304" pitchFamily="18" charset="0"/>
                <a:cs typeface="Times New Roman" panose="02020603050405020304" pitchFamily="18" charset="0"/>
              </a:rPr>
              <a:t>non-English </a:t>
            </a:r>
            <a:r>
              <a:rPr lang="en-US" sz="1800" dirty="0" smtClean="0">
                <a:latin typeface="Times New Roman" panose="02020603050405020304" pitchFamily="18" charset="0"/>
                <a:cs typeface="Times New Roman" panose="02020603050405020304" pitchFamily="18" charset="0"/>
              </a:rPr>
              <a:t>	speaking </a:t>
            </a:r>
            <a:r>
              <a:rPr lang="en-US" sz="1800" dirty="0" smtClean="0">
                <a:latin typeface="Times New Roman" panose="02020603050405020304" pitchFamily="18" charset="0"/>
                <a:cs typeface="Times New Roman" panose="02020603050405020304" pitchFamily="18" charset="0"/>
              </a:rPr>
              <a:t>children</a:t>
            </a:r>
            <a:r>
              <a:rPr lang="en-US" sz="1800" dirty="0">
                <a:latin typeface="Times New Roman" panose="02020603050405020304" pitchFamily="18" charset="0"/>
                <a:cs typeface="Times New Roman" panose="02020603050405020304" pitchFamily="18" charset="0"/>
              </a:rPr>
              <a:t>. </a:t>
            </a:r>
          </a:p>
          <a:p>
            <a:pPr marL="68580" indent="0">
              <a:buNone/>
            </a:pPr>
            <a:r>
              <a:rPr lang="en-US" sz="1800" dirty="0">
                <a:latin typeface="Times New Roman" panose="02020603050405020304" pitchFamily="18" charset="0"/>
                <a:cs typeface="Times New Roman" panose="02020603050405020304" pitchFamily="18" charset="0"/>
              </a:rPr>
              <a:t>         c.) there should be an end to legalized segregation. </a:t>
            </a:r>
          </a:p>
          <a:p>
            <a:pPr marL="68580" indent="0">
              <a:buNone/>
            </a:pPr>
            <a:r>
              <a:rPr lang="en-US" sz="1800" dirty="0">
                <a:latin typeface="Times New Roman" panose="02020603050405020304" pitchFamily="18" charset="0"/>
                <a:cs typeface="Times New Roman" panose="02020603050405020304" pitchFamily="18" charset="0"/>
              </a:rPr>
              <a:t>         d.) more monies should be available for vocational training. </a:t>
            </a:r>
          </a:p>
        </p:txBody>
      </p:sp>
    </p:spTree>
    <p:extLst>
      <p:ext uri="{BB962C8B-B14F-4D97-AF65-F5344CB8AC3E}">
        <p14:creationId xmlns:p14="http://schemas.microsoft.com/office/powerpoint/2010/main" val="124142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200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200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200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200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200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200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200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200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2000"/>
                                  </p:stCondLst>
                                  <p:childTnLst>
                                    <p:set>
                                      <p:cBhvr>
                                        <p:cTn id="69" dur="1" fill="hold">
                                          <p:stCondLst>
                                            <p:cond delay="0"/>
                                          </p:stCondLst>
                                        </p:cTn>
                                        <p:tgtEl>
                                          <p:spTgt spid="5">
                                            <p:txEl>
                                              <p:pRg st="9" end="9"/>
                                            </p:txEl>
                                          </p:spTgt>
                                        </p:tgtEl>
                                        <p:attrNameLst>
                                          <p:attrName>style.visibility</p:attrName>
                                        </p:attrNameLst>
                                      </p:cBhvr>
                                      <p:to>
                                        <p:strVal val="visible"/>
                                      </p:to>
                                    </p:set>
                                    <p:animEffect transition="in" filter="fade">
                                      <p:cBhvr>
                                        <p:cTn id="70" dur="1000"/>
                                        <p:tgtEl>
                                          <p:spTgt spid="5">
                                            <p:txEl>
                                              <p:pRg st="9" end="9"/>
                                            </p:txEl>
                                          </p:spTgt>
                                        </p:tgtEl>
                                      </p:cBhvr>
                                    </p:animEffect>
                                    <p:anim calcmode="lin" valueType="num">
                                      <p:cBhvr>
                                        <p:cTn id="7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a:t>
            </a:r>
            <a:endParaRPr lang="en-US" dirty="0"/>
          </a:p>
        </p:txBody>
      </p:sp>
      <p:sp>
        <p:nvSpPr>
          <p:cNvPr id="3" name="Content Placeholder 2"/>
          <p:cNvSpPr>
            <a:spLocks noGrp="1"/>
          </p:cNvSpPr>
          <p:nvPr>
            <p:ph idx="1"/>
          </p:nvPr>
        </p:nvSpPr>
        <p:spPr/>
        <p:txBody>
          <a:bodyPr>
            <a:normAutofit lnSpcReduction="10000"/>
          </a:bodyPr>
          <a:lstStyle/>
          <a:p>
            <a:r>
              <a:rPr lang="en-US" dirty="0" smtClean="0"/>
              <a:t>Why is this case relevant to your career as a future teacher?</a:t>
            </a:r>
          </a:p>
          <a:p>
            <a:endParaRPr lang="en-US" dirty="0"/>
          </a:p>
          <a:p>
            <a:endParaRPr lang="en-US" dirty="0" smtClean="0"/>
          </a:p>
          <a:p>
            <a:r>
              <a:rPr lang="en-US" dirty="0" smtClean="0"/>
              <a:t>What point was the defendant trying to make in terms of providing an equal education to all students regardless of ethnicity or language? Were they justified? Why or why not?</a:t>
            </a:r>
          </a:p>
          <a:p>
            <a:endParaRPr lang="en-US" dirty="0"/>
          </a:p>
        </p:txBody>
      </p:sp>
    </p:spTree>
    <p:extLst>
      <p:ext uri="{BB962C8B-B14F-4D97-AF65-F5344CB8AC3E}">
        <p14:creationId xmlns:p14="http://schemas.microsoft.com/office/powerpoint/2010/main" val="4212497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136</TotalTime>
  <Words>699</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Andalus</vt:lpstr>
      <vt:lpstr>Century Gothic</vt:lpstr>
      <vt:lpstr>Times New Roman</vt:lpstr>
      <vt:lpstr>Wingdings</vt:lpstr>
      <vt:lpstr>Wingdings 2</vt:lpstr>
      <vt:lpstr>Austin</vt:lpstr>
      <vt:lpstr>Lau vs. Nichols</vt:lpstr>
      <vt:lpstr>Case History</vt:lpstr>
      <vt:lpstr>PowerPoint Presentation</vt:lpstr>
      <vt:lpstr>What Happened?</vt:lpstr>
      <vt:lpstr>Who Was Involved</vt:lpstr>
      <vt:lpstr>What Was the Outcome</vt:lpstr>
      <vt:lpstr>How It Affects Teachers Today?</vt:lpstr>
      <vt:lpstr>Multiple Choice Q’s</vt:lpstr>
      <vt:lpstr>Short Answer</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 vs. Nichols</dc:title>
  <dc:creator>Yoli's</dc:creator>
  <cp:lastModifiedBy>Rachel Holmes</cp:lastModifiedBy>
  <cp:revision>22</cp:revision>
  <dcterms:created xsi:type="dcterms:W3CDTF">2014-09-03T18:19:33Z</dcterms:created>
  <dcterms:modified xsi:type="dcterms:W3CDTF">2014-10-26T21:36:48Z</dcterms:modified>
</cp:coreProperties>
</file>