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3" r:id="rId1"/>
  </p:sld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2" r:id="rId6"/>
    <p:sldId id="273" r:id="rId7"/>
    <p:sldId id="282" r:id="rId8"/>
    <p:sldId id="265" r:id="rId9"/>
    <p:sldId id="269" r:id="rId10"/>
    <p:sldId id="266" r:id="rId11"/>
    <p:sldId id="270" r:id="rId12"/>
    <p:sldId id="267" r:id="rId13"/>
    <p:sldId id="271" r:id="rId14"/>
    <p:sldId id="268" r:id="rId15"/>
    <p:sldId id="272" r:id="rId16"/>
    <p:sldId id="283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-96" y="-1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33FD5A-F972-40C5-BC76-65DE100A5A40}" type="datetimeFigureOut">
              <a:rPr lang="en-US" smtClean="0"/>
              <a:pPr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3EF7AC-FD42-4B33-9E5B-F14535783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5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CD19FB2-3AAB-4D03-B13A-2960828C78E3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3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45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249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282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1822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72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839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41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0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9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4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8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5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5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7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3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2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pPr/>
              <a:t>11/10/14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5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  <p:sldLayoutId id="214748400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Information Literacy </a:t>
            </a:r>
            <a:r>
              <a:rPr lang="en-US" b="1" dirty="0" smtClean="0"/>
              <a:t>Assessment	- 2014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Thanks to </a:t>
            </a:r>
            <a:r>
              <a:rPr lang="en-US" dirty="0" err="1" smtClean="0"/>
              <a:t>jim</a:t>
            </a:r>
            <a:r>
              <a:rPr lang="en-US" dirty="0" smtClean="0"/>
              <a:t> </a:t>
            </a:r>
            <a:r>
              <a:rPr lang="en-US" dirty="0" err="1" smtClean="0"/>
              <a:t>waugh</a:t>
            </a:r>
            <a:r>
              <a:rPr lang="en-US" dirty="0" smtClean="0"/>
              <a:t>, </a:t>
            </a:r>
            <a:r>
              <a:rPr lang="en-US" dirty="0" err="1" smtClean="0"/>
              <a:t>opie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75046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Accessing Resources</a:t>
            </a:r>
            <a:br>
              <a:rPr lang="en-US" dirty="0" smtClean="0"/>
            </a:br>
            <a:r>
              <a:rPr lang="en-US" dirty="0" smtClean="0"/>
              <a:t>(All </a:t>
            </a:r>
            <a:r>
              <a:rPr lang="en-US" dirty="0"/>
              <a:t>Participants)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110199"/>
              </p:ext>
            </p:extLst>
          </p:nvPr>
        </p:nvGraphicFramePr>
        <p:xfrm>
          <a:off x="495300" y="1869440"/>
          <a:ext cx="11163300" cy="3749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5700"/>
                <a:gridCol w="1549400"/>
                <a:gridCol w="1727200"/>
                <a:gridCol w="1651000"/>
              </a:tblGrid>
              <a:tr h="333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* Statistically significant difference in means</a:t>
                      </a:r>
                      <a:endParaRPr lang="en-US" dirty="0"/>
                    </a:p>
                  </a:txBody>
                  <a:tcPr anchor="b"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1 / Beginner: </a:t>
                      </a:r>
                      <a:r>
                        <a:rPr lang="en-US" dirty="0" smtClean="0"/>
                        <a:t>Uses a minimal number and/or types of sources to retrieve Information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 (n=118)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r>
                        <a:rPr lang="en-US" baseline="0" dirty="0" smtClean="0"/>
                        <a:t> (n=67)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2 / Satisfactory: </a:t>
                      </a:r>
                      <a:r>
                        <a:rPr lang="en-US" dirty="0" smtClean="0"/>
                        <a:t>Used various types of information</a:t>
                      </a:r>
                    </a:p>
                    <a:p>
                      <a:r>
                        <a:rPr lang="en-US" dirty="0" smtClean="0"/>
                        <a:t>sources databases, books newspapers etc.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 (n=133)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 (n=310)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3 / Proficient: </a:t>
                      </a:r>
                      <a:r>
                        <a:rPr lang="en-US" dirty="0" smtClean="0"/>
                        <a:t>Uses significant number of sources including primary &amp; secondary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28% (n=95)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 (n=109)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521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= 1.93</a:t>
                      </a:r>
                    </a:p>
                    <a:p>
                      <a:pPr algn="ctr"/>
                      <a:r>
                        <a:rPr lang="en-US" baseline="0" dirty="0" smtClean="0"/>
                        <a:t>(n=346)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* Mean = 2.09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(n = 486)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99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75046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Accessing Resources</a:t>
            </a:r>
            <a:br>
              <a:rPr lang="en-US" dirty="0" smtClean="0"/>
            </a:br>
            <a:r>
              <a:rPr lang="en-US" dirty="0" smtClean="0"/>
              <a:t>(Comparing Participants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41746" cy="3416300"/>
          </a:xfrm>
        </p:spPr>
        <p:txBody>
          <a:bodyPr>
            <a:normAutofit/>
          </a:bodyPr>
          <a:lstStyle/>
          <a:p>
            <a:r>
              <a:rPr lang="en-US" dirty="0" smtClean="0"/>
              <a:t>Sophomores </a:t>
            </a:r>
            <a:r>
              <a:rPr lang="en-US" dirty="0"/>
              <a:t>(mean = 2.17) </a:t>
            </a:r>
            <a:r>
              <a:rPr lang="en-US" b="1" dirty="0" smtClean="0">
                <a:solidFill>
                  <a:srgbClr val="FF0000"/>
                </a:solidFill>
              </a:rPr>
              <a:t>outperformed</a:t>
            </a:r>
            <a:r>
              <a:rPr lang="en-US" dirty="0" smtClean="0"/>
              <a:t> </a:t>
            </a:r>
            <a:r>
              <a:rPr lang="en-US" dirty="0"/>
              <a:t>freshmen (mean=1.77) in 2014</a:t>
            </a:r>
          </a:p>
          <a:p>
            <a:r>
              <a:rPr lang="en-US" dirty="0" smtClean="0"/>
              <a:t>Freshmen</a:t>
            </a:r>
            <a:r>
              <a:rPr lang="en-US" dirty="0"/>
              <a:t>: in 2014 (mean=2.01) </a:t>
            </a:r>
            <a:r>
              <a:rPr lang="en-US" b="1" dirty="0">
                <a:solidFill>
                  <a:srgbClr val="FF0000"/>
                </a:solidFill>
              </a:rPr>
              <a:t>outperformed</a:t>
            </a:r>
            <a:r>
              <a:rPr lang="en-US" dirty="0"/>
              <a:t> </a:t>
            </a:r>
            <a:r>
              <a:rPr lang="en-US" dirty="0" smtClean="0"/>
              <a:t>freshmen 2011 </a:t>
            </a:r>
            <a:r>
              <a:rPr lang="en-US" dirty="0"/>
              <a:t>(mean=1.88</a:t>
            </a:r>
            <a:r>
              <a:rPr lang="en-US" dirty="0" smtClean="0"/>
              <a:t>)</a:t>
            </a:r>
          </a:p>
          <a:p>
            <a:r>
              <a:rPr lang="en-US" dirty="0"/>
              <a:t>EMCC students in 2014 (</a:t>
            </a:r>
            <a:r>
              <a:rPr lang="en-US" dirty="0" smtClean="0"/>
              <a:t>mean=2.09) </a:t>
            </a:r>
            <a:r>
              <a:rPr lang="en-US" b="1" dirty="0">
                <a:solidFill>
                  <a:srgbClr val="FF0000"/>
                </a:solidFill>
              </a:rPr>
              <a:t>outperformed</a:t>
            </a:r>
            <a:r>
              <a:rPr lang="en-US" dirty="0"/>
              <a:t> 2011 EMCC students (</a:t>
            </a:r>
            <a:r>
              <a:rPr lang="en-US" dirty="0" smtClean="0"/>
              <a:t>mean=1.93)</a:t>
            </a:r>
          </a:p>
        </p:txBody>
      </p:sp>
    </p:spTree>
    <p:extLst>
      <p:ext uri="{BB962C8B-B14F-4D97-AF65-F5344CB8AC3E}">
        <p14:creationId xmlns:p14="http://schemas.microsoft.com/office/powerpoint/2010/main" val="308612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75046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of Information Resources</a:t>
            </a:r>
            <a:br>
              <a:rPr lang="en-US" dirty="0" smtClean="0"/>
            </a:br>
            <a:r>
              <a:rPr lang="en-US" dirty="0" smtClean="0"/>
              <a:t>(All </a:t>
            </a:r>
            <a:r>
              <a:rPr lang="en-US" dirty="0"/>
              <a:t>Participants)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329214"/>
              </p:ext>
            </p:extLst>
          </p:nvPr>
        </p:nvGraphicFramePr>
        <p:xfrm>
          <a:off x="482600" y="1854200"/>
          <a:ext cx="11176000" cy="4204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8700"/>
                <a:gridCol w="1727200"/>
                <a:gridCol w="1816100"/>
                <a:gridCol w="1524000"/>
              </a:tblGrid>
              <a:tr h="43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** Not a statistically significant difference in means</a:t>
                      </a:r>
                      <a:endParaRPr lang="en-US" dirty="0"/>
                    </a:p>
                  </a:txBody>
                  <a:tcPr anchor="b"/>
                </a:tc>
              </a:tr>
              <a:tr h="61868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1 / Beginner: </a:t>
                      </a:r>
                      <a:r>
                        <a:rPr lang="en-US" b="0" dirty="0" smtClean="0"/>
                        <a:t>Uncertain as to whether the original  information need has been satisfied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 (n=117)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r>
                        <a:rPr lang="en-US" baseline="0" dirty="0" smtClean="0"/>
                        <a:t> (n=70)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838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2 / Satisfactory: </a:t>
                      </a:r>
                      <a:r>
                        <a:rPr lang="en-US" b="0" dirty="0" smtClean="0"/>
                        <a:t>Appears information need has been satisfied, uses various sources from differing viewpoints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 (n=129)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 (n=336)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62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3 / Proficient: </a:t>
                      </a:r>
                      <a:r>
                        <a:rPr lang="en-US" b="0" dirty="0" smtClean="0"/>
                        <a:t>Meets requirements of Level 2 &amp; uses a variety of peer‐reviewed sources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 (n=100)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 (n=77)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54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= 1.95</a:t>
                      </a:r>
                    </a:p>
                    <a:p>
                      <a:pPr algn="ctr"/>
                      <a:r>
                        <a:rPr lang="en-US" baseline="0" dirty="0" smtClean="0"/>
                        <a:t>(n=346)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** Mean = 2.01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(n = 483)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25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75046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of Information Resources</a:t>
            </a:r>
            <a:br>
              <a:rPr lang="en-US" dirty="0" smtClean="0"/>
            </a:br>
            <a:r>
              <a:rPr lang="en-US" dirty="0" smtClean="0"/>
              <a:t>(Comparing Participants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79846" cy="3416300"/>
          </a:xfrm>
        </p:spPr>
        <p:txBody>
          <a:bodyPr>
            <a:normAutofit/>
          </a:bodyPr>
          <a:lstStyle/>
          <a:p>
            <a:r>
              <a:rPr lang="en-US" dirty="0"/>
              <a:t>Sophomores (mean = 2.12) </a:t>
            </a:r>
            <a:r>
              <a:rPr lang="en-US" b="1" dirty="0" smtClean="0">
                <a:solidFill>
                  <a:srgbClr val="FF0000"/>
                </a:solidFill>
              </a:rPr>
              <a:t>outperformed </a:t>
            </a:r>
            <a:r>
              <a:rPr lang="en-US" dirty="0"/>
              <a:t>freshmen (mean=1.92) in </a:t>
            </a:r>
            <a:r>
              <a:rPr lang="en-US" dirty="0" smtClean="0"/>
              <a:t>2014</a:t>
            </a:r>
          </a:p>
          <a:p>
            <a:r>
              <a:rPr lang="en-US" dirty="0"/>
              <a:t>EMCC students in 2014 (</a:t>
            </a:r>
            <a:r>
              <a:rPr lang="en-US" dirty="0" smtClean="0"/>
              <a:t>mean=2.01) </a:t>
            </a:r>
            <a:r>
              <a:rPr lang="en-US" dirty="0" smtClean="0">
                <a:solidFill>
                  <a:schemeClr val="tx1"/>
                </a:solidFill>
              </a:rPr>
              <a:t>scored higher than</a:t>
            </a:r>
            <a:r>
              <a:rPr lang="en-US" dirty="0" smtClean="0"/>
              <a:t> </a:t>
            </a:r>
            <a:r>
              <a:rPr lang="en-US" dirty="0"/>
              <a:t>2011 EMCC students (</a:t>
            </a:r>
            <a:r>
              <a:rPr lang="en-US" dirty="0" smtClean="0"/>
              <a:t>mean=1.95) but not at a statistically significant level</a:t>
            </a:r>
          </a:p>
        </p:txBody>
      </p:sp>
    </p:spTree>
    <p:extLst>
      <p:ext uri="{BB962C8B-B14F-4D97-AF65-F5344CB8AC3E}">
        <p14:creationId xmlns:p14="http://schemas.microsoft.com/office/powerpoint/2010/main" val="389158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75046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Original Work</a:t>
            </a:r>
            <a:br>
              <a:rPr lang="en-US" dirty="0" smtClean="0"/>
            </a:br>
            <a:r>
              <a:rPr lang="en-US" dirty="0" smtClean="0"/>
              <a:t>(All </a:t>
            </a:r>
            <a:r>
              <a:rPr lang="en-US" dirty="0"/>
              <a:t>Participants)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033850"/>
              </p:ext>
            </p:extLst>
          </p:nvPr>
        </p:nvGraphicFramePr>
        <p:xfrm>
          <a:off x="444500" y="1866901"/>
          <a:ext cx="11264901" cy="4465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175"/>
                <a:gridCol w="1729917"/>
                <a:gridCol w="1906997"/>
                <a:gridCol w="1661812"/>
              </a:tblGrid>
              <a:tr h="43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* Statistically significant difference in means</a:t>
                      </a:r>
                      <a:endParaRPr lang="en-US" dirty="0"/>
                    </a:p>
                  </a:txBody>
                  <a:tcPr anchor="b"/>
                </a:tc>
              </a:tr>
              <a:tr h="6235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1 / Beginner: </a:t>
                      </a:r>
                      <a:r>
                        <a:rPr lang="en-US" dirty="0" smtClean="0"/>
                        <a:t>Uncertain if cited sources support thesis or informational need of original work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 (n=65)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r>
                        <a:rPr lang="en-US" baseline="0" dirty="0" smtClean="0"/>
                        <a:t> (n=47)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62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2 / Satisfactory: </a:t>
                      </a:r>
                      <a:r>
                        <a:rPr lang="en-US" dirty="0" smtClean="0"/>
                        <a:t>Cited sources seem</a:t>
                      </a:r>
                    </a:p>
                    <a:p>
                      <a:r>
                        <a:rPr lang="en-US" dirty="0" smtClean="0"/>
                        <a:t>to support original work and investigates differing viewpoints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 (n=190)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 (n=307)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76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3 / Proficient: </a:t>
                      </a:r>
                      <a:r>
                        <a:rPr lang="en-US" dirty="0" smtClean="0"/>
                        <a:t>Meets requirement of Level 2 &amp; uses formal citation format cites a variety of strong sources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 (n=91)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 (n=134)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309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= 2.08</a:t>
                      </a:r>
                    </a:p>
                    <a:p>
                      <a:pPr algn="ctr"/>
                      <a:r>
                        <a:rPr lang="en-US" baseline="0" dirty="0" smtClean="0"/>
                        <a:t>(n=346)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* Mean = 2.18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(n = 488)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29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75046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Original Work</a:t>
            </a:r>
            <a:br>
              <a:rPr lang="en-US" dirty="0" smtClean="0"/>
            </a:br>
            <a:r>
              <a:rPr lang="en-US" dirty="0" smtClean="0"/>
              <a:t>(Comparing Participants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16346" cy="3416300"/>
          </a:xfrm>
        </p:spPr>
        <p:txBody>
          <a:bodyPr>
            <a:normAutofit/>
          </a:bodyPr>
          <a:lstStyle/>
          <a:p>
            <a:r>
              <a:rPr lang="en-US" dirty="0" smtClean="0"/>
              <a:t>Sophomores </a:t>
            </a:r>
            <a:r>
              <a:rPr lang="en-US" dirty="0"/>
              <a:t>(mean = 2.29) </a:t>
            </a:r>
            <a:r>
              <a:rPr lang="en-US" b="1" dirty="0" smtClean="0">
                <a:solidFill>
                  <a:srgbClr val="FF0000"/>
                </a:solidFill>
              </a:rPr>
              <a:t>outperformed</a:t>
            </a:r>
            <a:r>
              <a:rPr lang="en-US" dirty="0" smtClean="0"/>
              <a:t> </a:t>
            </a:r>
            <a:r>
              <a:rPr lang="en-US" dirty="0"/>
              <a:t>freshmen (mean=2.07) in 2014</a:t>
            </a:r>
          </a:p>
          <a:p>
            <a:r>
              <a:rPr lang="en-US" dirty="0" smtClean="0"/>
              <a:t>Freshmen</a:t>
            </a:r>
            <a:r>
              <a:rPr lang="en-US" dirty="0"/>
              <a:t>: in 2014 (mean=2.29) </a:t>
            </a:r>
            <a:r>
              <a:rPr lang="en-US" b="1" dirty="0">
                <a:solidFill>
                  <a:srgbClr val="FF0000"/>
                </a:solidFill>
              </a:rPr>
              <a:t>outperformed</a:t>
            </a:r>
            <a:r>
              <a:rPr lang="en-US" dirty="0"/>
              <a:t> 2011 (mean=2.11</a:t>
            </a:r>
            <a:r>
              <a:rPr lang="en-US" dirty="0" smtClean="0"/>
              <a:t>)</a:t>
            </a:r>
          </a:p>
          <a:p>
            <a:r>
              <a:rPr lang="en-US" dirty="0"/>
              <a:t>EMCC students in 2014 (</a:t>
            </a:r>
            <a:r>
              <a:rPr lang="en-US" dirty="0" smtClean="0"/>
              <a:t>mean=2.18) </a:t>
            </a:r>
            <a:r>
              <a:rPr lang="en-US" b="1" dirty="0">
                <a:solidFill>
                  <a:srgbClr val="FF0000"/>
                </a:solidFill>
              </a:rPr>
              <a:t>outperformed</a:t>
            </a:r>
            <a:r>
              <a:rPr lang="en-US" dirty="0"/>
              <a:t> 2011 EMCC students (</a:t>
            </a:r>
            <a:r>
              <a:rPr lang="en-US" dirty="0" smtClean="0"/>
              <a:t>mean=2.08)</a:t>
            </a:r>
          </a:p>
        </p:txBody>
      </p:sp>
    </p:spTree>
    <p:extLst>
      <p:ext uri="{BB962C8B-B14F-4D97-AF65-F5344CB8AC3E}">
        <p14:creationId xmlns:p14="http://schemas.microsoft.com/office/powerpoint/2010/main" val="329549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2014 Faculty participants, sections, and number of students participating significantly increased from 2011</a:t>
            </a:r>
          </a:p>
          <a:p>
            <a:r>
              <a:rPr lang="en-US" b="1" dirty="0" smtClean="0"/>
              <a:t>SAAC to encourage </a:t>
            </a:r>
            <a:r>
              <a:rPr lang="en-US" b="1" dirty="0"/>
              <a:t>faculty to refocus on improving </a:t>
            </a:r>
            <a:r>
              <a:rPr lang="en-US" b="1" i="1" dirty="0">
                <a:solidFill>
                  <a:srgbClr val="FF0000"/>
                </a:solidFill>
              </a:rPr>
              <a:t>Accessing Resources </a:t>
            </a:r>
            <a:r>
              <a:rPr lang="en-US" b="1" dirty="0"/>
              <a:t>and </a:t>
            </a:r>
            <a:r>
              <a:rPr lang="en-US" b="1" i="1" dirty="0">
                <a:solidFill>
                  <a:srgbClr val="FF0000"/>
                </a:solidFill>
              </a:rPr>
              <a:t>Evaluation of Informational </a:t>
            </a:r>
            <a:r>
              <a:rPr lang="en-US" b="1" i="1" dirty="0" smtClean="0">
                <a:solidFill>
                  <a:srgbClr val="FF0000"/>
                </a:solidFill>
              </a:rPr>
              <a:t>Resources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2014 Sophomores </a:t>
            </a:r>
            <a:r>
              <a:rPr lang="en-US" b="1" dirty="0" smtClean="0">
                <a:solidFill>
                  <a:srgbClr val="FF0000"/>
                </a:solidFill>
              </a:rPr>
              <a:t>outperformed</a:t>
            </a:r>
            <a:r>
              <a:rPr lang="en-US" b="1" dirty="0" smtClean="0"/>
              <a:t> 2014 Freshmen in every category</a:t>
            </a:r>
          </a:p>
          <a:p>
            <a:r>
              <a:rPr lang="en-US" b="1" dirty="0" smtClean="0"/>
              <a:t>2014 EMCC students </a:t>
            </a:r>
            <a:r>
              <a:rPr lang="en-US" b="1" dirty="0" smtClean="0">
                <a:solidFill>
                  <a:srgbClr val="FF0000"/>
                </a:solidFill>
              </a:rPr>
              <a:t>outperformed</a:t>
            </a:r>
            <a:r>
              <a:rPr lang="en-US" b="1" dirty="0" smtClean="0"/>
              <a:t> 2011 EMCC students in three out of four categories </a:t>
            </a:r>
            <a:r>
              <a:rPr lang="en-US" i="1" dirty="0" smtClean="0"/>
              <a:t>(scored higher in the 4</a:t>
            </a:r>
            <a:r>
              <a:rPr lang="en-US" i="1" baseline="30000" dirty="0" smtClean="0"/>
              <a:t>th</a:t>
            </a:r>
            <a:r>
              <a:rPr lang="en-US" i="1" dirty="0" smtClean="0"/>
              <a:t> category but not at a statistically significant level)</a:t>
            </a: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424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33800"/>
          </a:xfrm>
        </p:spPr>
        <p:txBody>
          <a:bodyPr>
            <a:normAutofit/>
          </a:bodyPr>
          <a:lstStyle/>
          <a:p>
            <a:r>
              <a:rPr lang="en-US" dirty="0"/>
              <a:t>Information Literacy </a:t>
            </a:r>
            <a:r>
              <a:rPr lang="en-US" dirty="0" smtClean="0"/>
              <a:t>one </a:t>
            </a:r>
            <a:r>
              <a:rPr lang="en-US" dirty="0"/>
              <a:t>of seven general education abilities </a:t>
            </a:r>
            <a:endParaRPr lang="en-US" dirty="0" smtClean="0"/>
          </a:p>
          <a:p>
            <a:pPr lvl="1"/>
            <a:r>
              <a:rPr lang="en-US" dirty="0" smtClean="0"/>
              <a:t>Initial </a:t>
            </a:r>
            <a:r>
              <a:rPr lang="en-US" dirty="0"/>
              <a:t>assessment occurred </a:t>
            </a:r>
            <a:r>
              <a:rPr lang="en-US" dirty="0" smtClean="0"/>
              <a:t>in spring 2011 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recent reiteration administered spring 2014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Four </a:t>
            </a:r>
            <a:r>
              <a:rPr lang="en-US" dirty="0"/>
              <a:t>primary Information </a:t>
            </a:r>
            <a:r>
              <a:rPr lang="en-US" dirty="0" smtClean="0"/>
              <a:t>Literacy competencies included:</a:t>
            </a:r>
          </a:p>
          <a:p>
            <a:pPr lvl="1"/>
            <a:r>
              <a:rPr lang="en-US" sz="1800" dirty="0" smtClean="0"/>
              <a:t>Framing </a:t>
            </a:r>
            <a:r>
              <a:rPr lang="en-US" sz="1800" dirty="0"/>
              <a:t>the Research </a:t>
            </a:r>
            <a:r>
              <a:rPr lang="en-US" sz="1800" dirty="0" smtClean="0"/>
              <a:t>Question</a:t>
            </a:r>
          </a:p>
          <a:p>
            <a:pPr lvl="1"/>
            <a:r>
              <a:rPr lang="en-US" sz="1800" dirty="0" smtClean="0"/>
              <a:t>Accessing Sources</a:t>
            </a:r>
          </a:p>
          <a:p>
            <a:pPr lvl="1"/>
            <a:r>
              <a:rPr lang="en-US" sz="1800" dirty="0" smtClean="0"/>
              <a:t>Evaluation of </a:t>
            </a:r>
            <a:r>
              <a:rPr lang="en-US" sz="1800" dirty="0"/>
              <a:t>Information </a:t>
            </a:r>
            <a:r>
              <a:rPr lang="en-US" sz="1800" dirty="0" smtClean="0"/>
              <a:t>Resources</a:t>
            </a:r>
          </a:p>
          <a:p>
            <a:pPr lvl="1"/>
            <a:r>
              <a:rPr lang="en-US" sz="1800" dirty="0" smtClean="0"/>
              <a:t>Create </a:t>
            </a:r>
            <a:r>
              <a:rPr lang="en-US" sz="1800" dirty="0"/>
              <a:t>Original </a:t>
            </a:r>
            <a:r>
              <a:rPr lang="en-US" sz="1800" dirty="0" smtClean="0"/>
              <a:t>Work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448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87800"/>
          </a:xfrm>
        </p:spPr>
        <p:txBody>
          <a:bodyPr>
            <a:normAutofit/>
          </a:bodyPr>
          <a:lstStyle/>
          <a:p>
            <a:r>
              <a:rPr lang="en-US" dirty="0"/>
              <a:t>Library faculty </a:t>
            </a:r>
            <a:r>
              <a:rPr lang="en-US" dirty="0" smtClean="0"/>
              <a:t>review </a:t>
            </a:r>
            <a:r>
              <a:rPr lang="en-US" dirty="0"/>
              <a:t>and score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helped SAAC design an Evaluation Rubric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individual competencies </a:t>
            </a:r>
            <a:r>
              <a:rPr lang="en-US" dirty="0" smtClean="0"/>
              <a:t>were assessed </a:t>
            </a:r>
            <a:r>
              <a:rPr lang="en-US" dirty="0"/>
              <a:t>using a clearly defined three level scale: </a:t>
            </a:r>
            <a:endParaRPr lang="en-US" dirty="0" smtClean="0"/>
          </a:p>
          <a:p>
            <a:pPr lvl="1"/>
            <a:r>
              <a:rPr lang="en-US" dirty="0" smtClean="0"/>
              <a:t>Level </a:t>
            </a:r>
            <a:r>
              <a:rPr lang="en-US" dirty="0"/>
              <a:t>1 / </a:t>
            </a:r>
            <a:r>
              <a:rPr lang="en-US" dirty="0" smtClean="0"/>
              <a:t>Beginner</a:t>
            </a:r>
          </a:p>
          <a:p>
            <a:pPr lvl="1"/>
            <a:r>
              <a:rPr lang="en-US" dirty="0" smtClean="0"/>
              <a:t>Level </a:t>
            </a:r>
            <a:r>
              <a:rPr lang="en-US" dirty="0"/>
              <a:t>2 </a:t>
            </a:r>
            <a:r>
              <a:rPr lang="en-US" dirty="0" smtClean="0"/>
              <a:t>/ Satisfactory</a:t>
            </a:r>
          </a:p>
          <a:p>
            <a:pPr lvl="1"/>
            <a:r>
              <a:rPr lang="en-US" dirty="0" smtClean="0"/>
              <a:t>Level </a:t>
            </a:r>
            <a:r>
              <a:rPr lang="en-US" dirty="0"/>
              <a:t>3 / </a:t>
            </a:r>
            <a:r>
              <a:rPr lang="en-US" dirty="0" smtClean="0"/>
              <a:t>Proficient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2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Collected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154953" y="2400300"/>
            <a:ext cx="9878911" cy="779464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Data was collected from 13 courses in 2011 and from 20 courses in 2014 </a:t>
            </a:r>
            <a:r>
              <a:rPr lang="en-US" dirty="0" smtClean="0">
                <a:solidFill>
                  <a:srgbClr val="7030A0"/>
                </a:solidFill>
              </a:rPr>
              <a:t>which included</a:t>
            </a:r>
            <a:r>
              <a:rPr lang="en-US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half" idx="15"/>
          </p:nvPr>
        </p:nvSpPr>
        <p:spPr>
          <a:xfrm>
            <a:off x="7888328" y="3497264"/>
            <a:ext cx="3145536" cy="284729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chemeClr val="tx1"/>
                </a:solidFill>
              </a:rPr>
              <a:t>MAT102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chemeClr val="tx1"/>
                </a:solidFill>
              </a:rPr>
              <a:t>NUR251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chemeClr val="tx1"/>
                </a:solidFill>
              </a:rPr>
              <a:t>NUR271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PHY101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PSY290AB </a:t>
            </a:r>
            <a:r>
              <a:rPr lang="pt-BR" sz="1800" b="1" i="1" dirty="0">
                <a:solidFill>
                  <a:schemeClr val="tx1"/>
                </a:solidFill>
              </a:rPr>
              <a:t> (2011, too)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SOC212</a:t>
            </a:r>
            <a:r>
              <a:rPr lang="pt-BR" sz="1800" b="1" i="1" dirty="0">
                <a:solidFill>
                  <a:schemeClr val="tx1"/>
                </a:solidFill>
              </a:rPr>
              <a:t> (2011, too)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1154952" y="3497264"/>
            <a:ext cx="3141879" cy="2847293"/>
          </a:xfrm>
        </p:spPr>
        <p:txBody>
          <a:bodyPr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</a:rPr>
              <a:t>AJS101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</a:rPr>
              <a:t>CIS105</a:t>
            </a:r>
            <a:r>
              <a:rPr lang="pt-BR" sz="1800" b="1" i="1" dirty="0" smtClean="0">
                <a:solidFill>
                  <a:schemeClr val="tx1"/>
                </a:solidFill>
              </a:rPr>
              <a:t> (2011, too)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</a:rPr>
              <a:t>COM225</a:t>
            </a:r>
            <a:r>
              <a:rPr lang="pt-BR" sz="1800" b="1" i="1" dirty="0">
                <a:solidFill>
                  <a:schemeClr val="tx1"/>
                </a:solidFill>
              </a:rPr>
              <a:t> (2011, too)</a:t>
            </a:r>
            <a:endParaRPr lang="pt-BR" sz="18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</a:rPr>
              <a:t>EDU112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</a:rPr>
              <a:t>EDU220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chemeClr val="tx1"/>
                </a:solidFill>
              </a:rPr>
              <a:t>EDU221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chemeClr val="tx1"/>
                </a:solidFill>
              </a:rPr>
              <a:t>EDU222 </a:t>
            </a:r>
            <a:r>
              <a:rPr lang="pt-BR" sz="1800" b="1" i="1" dirty="0">
                <a:solidFill>
                  <a:schemeClr val="tx1"/>
                </a:solidFill>
              </a:rPr>
              <a:t> (2011, too)</a:t>
            </a:r>
            <a:endParaRPr lang="pt-BR" sz="1800" b="1" dirty="0">
              <a:solidFill>
                <a:schemeClr val="tx1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19075" y="3843337"/>
            <a:ext cx="3147009" cy="27225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chemeClr val="tx1"/>
                </a:solidFill>
              </a:rPr>
              <a:t>EDU230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chemeClr val="tx1"/>
                </a:solidFill>
              </a:rPr>
              <a:t>EDU236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chemeClr val="tx1"/>
                </a:solidFill>
              </a:rPr>
              <a:t>EED215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chemeClr val="tx1"/>
                </a:solidFill>
              </a:rPr>
              <a:t>ENG091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chemeClr val="tx1"/>
                </a:solidFill>
              </a:rPr>
              <a:t>ENG101 </a:t>
            </a:r>
            <a:r>
              <a:rPr lang="pt-BR" sz="1800" b="1" i="1" dirty="0">
                <a:solidFill>
                  <a:schemeClr val="tx1"/>
                </a:solidFill>
              </a:rPr>
              <a:t> (2011, too)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chemeClr val="tx1"/>
                </a:solidFill>
              </a:rPr>
              <a:t>ENG102</a:t>
            </a:r>
            <a:r>
              <a:rPr lang="pt-BR" sz="1800" b="1" i="1" dirty="0">
                <a:solidFill>
                  <a:schemeClr val="tx1"/>
                </a:solidFill>
              </a:rPr>
              <a:t> (2011, too)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>
                <a:solidFill>
                  <a:schemeClr val="tx1"/>
                </a:solidFill>
              </a:rPr>
              <a:t>ENH285 </a:t>
            </a:r>
            <a:r>
              <a:rPr lang="pt-BR" sz="1800" b="1" i="1" dirty="0">
                <a:solidFill>
                  <a:schemeClr val="tx1"/>
                </a:solidFill>
              </a:rPr>
              <a:t> (2011, too)</a:t>
            </a:r>
            <a:endParaRPr lang="de-DE" sz="1800" b="1" dirty="0">
              <a:solidFill>
                <a:schemeClr val="tx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63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Collected</a:t>
            </a:r>
            <a:r>
              <a:rPr lang="en-US" i="1" dirty="0" smtClean="0"/>
              <a:t> (continued)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60" y="3911600"/>
            <a:ext cx="10580640" cy="1193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 Five instructors provided assessment </a:t>
            </a:r>
            <a:r>
              <a:rPr lang="en-US" dirty="0"/>
              <a:t>data for both 2011 and 2014 assessment </a:t>
            </a:r>
            <a:r>
              <a:rPr lang="en-US" dirty="0" smtClean="0"/>
              <a:t>cycles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92443"/>
              </p:ext>
            </p:extLst>
          </p:nvPr>
        </p:nvGraphicFramePr>
        <p:xfrm>
          <a:off x="584198" y="2428240"/>
          <a:ext cx="8255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0084"/>
                <a:gridCol w="814318"/>
                <a:gridCol w="825500"/>
                <a:gridCol w="14350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About Assessments: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Instructors  Involved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Sections Involved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Students Assessed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26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Collected</a:t>
            </a:r>
            <a:r>
              <a:rPr lang="en-US" i="1" dirty="0" smtClean="0"/>
              <a:t> (continued)</a:t>
            </a: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42071"/>
              </p:ext>
            </p:extLst>
          </p:nvPr>
        </p:nvGraphicFramePr>
        <p:xfrm>
          <a:off x="457200" y="1849966"/>
          <a:ext cx="112395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0700"/>
                <a:gridCol w="1308100"/>
                <a:gridCol w="1358900"/>
                <a:gridCol w="1701800"/>
              </a:tblGrid>
              <a:tr h="639234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of materials from: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</a:p>
                    <a:p>
                      <a:pPr algn="ctr"/>
                      <a:r>
                        <a:rPr lang="en-US" dirty="0" smtClean="0"/>
                        <a:t>(n=346)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(n=488)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In-Person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 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Hybrid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Down 6%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Developmental Education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 11%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100-Level courses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Down 28%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200-Level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 </a:t>
                      </a:r>
                      <a:r>
                        <a:rPr lang="en-US" smtClean="0"/>
                        <a:t>17%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Freshmen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Down 16%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Sophomores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48%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 16%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08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and 2014 Comparative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83000"/>
          </a:xfrm>
        </p:spPr>
        <p:txBody>
          <a:bodyPr>
            <a:normAutofit/>
          </a:bodyPr>
          <a:lstStyle/>
          <a:p>
            <a:r>
              <a:rPr lang="en-US" dirty="0" smtClean="0"/>
              <a:t>Five instructors assessed Information Literacy in both 2011 and 2014.  Changes in 2014 which may have contributed a positive impact on improving student Information Literacy performance include: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sz="1600" dirty="0" smtClean="0"/>
              <a:t>Increased emphasis on instructor and student engagement </a:t>
            </a:r>
            <a:r>
              <a:rPr lang="en-US" sz="1600" dirty="0"/>
              <a:t>in the </a:t>
            </a:r>
            <a:r>
              <a:rPr lang="en-US" sz="1600" dirty="0" smtClean="0"/>
              <a:t>classroom</a:t>
            </a:r>
            <a:endParaRPr lang="en-US" sz="1600" dirty="0"/>
          </a:p>
          <a:p>
            <a:pPr lvl="2"/>
            <a:r>
              <a:rPr lang="en-US" sz="1600" dirty="0" smtClean="0"/>
              <a:t>Increased access to Information Literacy presentations, Library staff and resources in and out of the classroom</a:t>
            </a:r>
          </a:p>
          <a:p>
            <a:pPr lvl="2"/>
            <a:r>
              <a:rPr lang="en-US" sz="1600" dirty="0" smtClean="0"/>
              <a:t>Better equipped classrooms (use of Learning Studio vs. non-computer equipped classroom) to better support Information Literacy skills</a:t>
            </a:r>
            <a:br>
              <a:rPr lang="en-US" sz="1600" dirty="0" smtClean="0"/>
            </a:br>
            <a:endParaRPr lang="en-US" sz="1600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7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75046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Framing the Research Question </a:t>
            </a:r>
            <a:br>
              <a:rPr lang="en-US" dirty="0" smtClean="0"/>
            </a:br>
            <a:r>
              <a:rPr lang="en-US" dirty="0" smtClean="0"/>
              <a:t>(All </a:t>
            </a:r>
            <a:r>
              <a:rPr lang="en-US" dirty="0"/>
              <a:t>Participants)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343781"/>
              </p:ext>
            </p:extLst>
          </p:nvPr>
        </p:nvGraphicFramePr>
        <p:xfrm>
          <a:off x="469900" y="1879600"/>
          <a:ext cx="11226801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1078"/>
                <a:gridCol w="1655622"/>
                <a:gridCol w="1727200"/>
                <a:gridCol w="16129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* Statistically significant difference in means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1 / Beginner: </a:t>
                      </a:r>
                      <a:r>
                        <a:rPr lang="en-US" dirty="0" smtClean="0"/>
                        <a:t>Recognizes the need for information to answer a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 (n=45)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r>
                        <a:rPr lang="en-US" baseline="0" dirty="0" smtClean="0"/>
                        <a:t> (n=14)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2 / Satisfactory: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Recognizes the information need for the appropriate topic, identifies key concepts &amp; related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 (n=205)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 (n=316)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 3 / Proficient: </a:t>
                      </a:r>
                      <a:r>
                        <a:rPr lang="en-US" dirty="0" smtClean="0"/>
                        <a:t>Identifies key concepts &amp; related terms and locates quality resources to meet that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28% (n=96)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 (n=158)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= 2.15</a:t>
                      </a:r>
                    </a:p>
                    <a:p>
                      <a:pPr algn="ctr"/>
                      <a:r>
                        <a:rPr lang="en-US" baseline="0" dirty="0" smtClean="0"/>
                        <a:t>(n=346)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* Mean = 2.30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(n = 488)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76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75046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Framing the Research Question </a:t>
            </a:r>
            <a:br>
              <a:rPr lang="en-US" dirty="0" smtClean="0"/>
            </a:br>
            <a:r>
              <a:rPr lang="en-US" dirty="0" smtClean="0"/>
              <a:t>(Comparing </a:t>
            </a:r>
            <a:r>
              <a:rPr lang="en-US" dirty="0"/>
              <a:t>Participants)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54446" cy="3416300"/>
          </a:xfrm>
        </p:spPr>
        <p:txBody>
          <a:bodyPr>
            <a:normAutofit/>
          </a:bodyPr>
          <a:lstStyle/>
          <a:p>
            <a:r>
              <a:rPr lang="en-US" dirty="0" smtClean="0"/>
              <a:t>Sophomores (mean = 2.39) </a:t>
            </a:r>
            <a:r>
              <a:rPr lang="en-US" b="1" dirty="0" smtClean="0">
                <a:solidFill>
                  <a:srgbClr val="FF0000"/>
                </a:solidFill>
              </a:rPr>
              <a:t>outperformed</a:t>
            </a:r>
            <a:r>
              <a:rPr lang="en-US" dirty="0" smtClean="0"/>
              <a:t> freshmen (mean=2.21) in 2014</a:t>
            </a:r>
          </a:p>
          <a:p>
            <a:r>
              <a:rPr lang="en-US" dirty="0" smtClean="0"/>
              <a:t>Sophomores </a:t>
            </a:r>
            <a:r>
              <a:rPr lang="en-US" dirty="0"/>
              <a:t>in 2014 (mean=2.39) </a:t>
            </a:r>
            <a:r>
              <a:rPr lang="en-US" b="1" dirty="0">
                <a:solidFill>
                  <a:srgbClr val="FF0000"/>
                </a:solidFill>
              </a:rPr>
              <a:t>outperformed </a:t>
            </a:r>
            <a:r>
              <a:rPr lang="en-US" dirty="0"/>
              <a:t>2011 sophomores </a:t>
            </a:r>
            <a:r>
              <a:rPr lang="en-US" dirty="0" smtClean="0"/>
              <a:t>(mean=2.17)</a:t>
            </a:r>
          </a:p>
          <a:p>
            <a:r>
              <a:rPr lang="en-US" dirty="0" smtClean="0"/>
              <a:t>EMCC students in 2014 (mean=2.30) </a:t>
            </a:r>
            <a:r>
              <a:rPr lang="en-US" b="1" dirty="0" smtClean="0">
                <a:solidFill>
                  <a:srgbClr val="FF0000"/>
                </a:solidFill>
              </a:rPr>
              <a:t>outperformed</a:t>
            </a:r>
            <a:r>
              <a:rPr lang="en-US" dirty="0" smtClean="0"/>
              <a:t> 2011 EMCC students (mean=2.15)</a:t>
            </a:r>
          </a:p>
        </p:txBody>
      </p:sp>
    </p:spTree>
    <p:extLst>
      <p:ext uri="{BB962C8B-B14F-4D97-AF65-F5344CB8AC3E}">
        <p14:creationId xmlns:p14="http://schemas.microsoft.com/office/powerpoint/2010/main" val="3860837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1906</TotalTime>
  <Words>1125</Words>
  <Application>Microsoft Macintosh PowerPoint</Application>
  <PresentationFormat>Custom</PresentationFormat>
  <Paragraphs>198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Ion Boardroom</vt:lpstr>
      <vt:lpstr>Information Literacy Assessment - 2014</vt:lpstr>
      <vt:lpstr>Introduction</vt:lpstr>
      <vt:lpstr>Methodology</vt:lpstr>
      <vt:lpstr>Data Collected</vt:lpstr>
      <vt:lpstr>Data Collected (continued)</vt:lpstr>
      <vt:lpstr>Data Collected (continued)</vt:lpstr>
      <vt:lpstr>2011 and 2014 Comparative Highlights</vt:lpstr>
      <vt:lpstr>Framing the Research Question  (All Participants)</vt:lpstr>
      <vt:lpstr>Framing the Research Question  (Comparing Participants)</vt:lpstr>
      <vt:lpstr>Accessing Resources (All Participants)</vt:lpstr>
      <vt:lpstr>Accessing Resources (Comparing Participants)</vt:lpstr>
      <vt:lpstr>Evaluation of Information Resources (All Participants)</vt:lpstr>
      <vt:lpstr>Evaluation of Information Resources (Comparing Participants)</vt:lpstr>
      <vt:lpstr>Create Original Work (All Participants)</vt:lpstr>
      <vt:lpstr>Create Original Work (Comparing Participants)</vt:lpstr>
      <vt:lpstr>Take Aways</vt:lpstr>
    </vt:vector>
  </TitlesOfParts>
  <Company>Estrella Mountain Community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Literacy Assessment - 2014</dc:title>
  <dc:creator>James Waugh</dc:creator>
  <cp:lastModifiedBy>Heather Muns</cp:lastModifiedBy>
  <cp:revision>38</cp:revision>
  <cp:lastPrinted>2014-09-16T20:46:04Z</cp:lastPrinted>
  <dcterms:created xsi:type="dcterms:W3CDTF">2014-10-08T21:36:30Z</dcterms:created>
  <dcterms:modified xsi:type="dcterms:W3CDTF">2014-11-10T18:43:56Z</dcterms:modified>
</cp:coreProperties>
</file>