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4401046"/>
            <a:ext cx="10464800" cy="2514104"/>
          </a:xfrm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 sz="1800"/>
            </a:pPr>
            <a:r>
              <a:rPr b="1" sz="6500">
                <a:solidFill>
                  <a:srgbClr val="FFFFFF"/>
                </a:solidFill>
              </a:rPr>
              <a:t>My Autobiography</a:t>
            </a:r>
            <a:endParaRPr b="1" sz="65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b="1" sz="6500">
                <a:solidFill>
                  <a:srgbClr val="FFFFFF"/>
                </a:solidFill>
              </a:rPr>
              <a:t>FINAL EXAM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73914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200">
                <a:solidFill>
                  <a:srgbClr val="0B5D18"/>
                </a:solidFill>
              </a:rPr>
              <a:t>Laraine Bosse</a:t>
            </a:r>
            <a:endParaRPr b="1" sz="3200">
              <a:solidFill>
                <a:srgbClr val="0B5D18"/>
              </a:solidFill>
            </a:endParaRPr>
          </a:p>
          <a:p>
            <a:pPr lvl="0">
              <a:defRPr sz="1800"/>
            </a:pPr>
            <a:r>
              <a:rPr b="1" sz="3200">
                <a:solidFill>
                  <a:srgbClr val="0B5D18"/>
                </a:solidFill>
              </a:rPr>
              <a:t>ESL020 - Spring 2025</a:t>
            </a:r>
          </a:p>
        </p:txBody>
      </p:sp>
      <p:pic>
        <p:nvPicPr>
          <p:cNvPr id="3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3126" y="311150"/>
            <a:ext cx="4558548" cy="4096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/>
          <a:lstStyle>
            <a:lvl1pPr>
              <a:defRPr b="1" sz="46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600">
                <a:solidFill>
                  <a:srgbClr val="FFFFFF"/>
                </a:solidFill>
              </a:rPr>
              <a:t>THE EXAM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b="1" sz="3600"/>
              <a:t>You will write about four things:</a:t>
            </a:r>
            <a:endParaRPr b="1" sz="3600"/>
          </a:p>
          <a:p>
            <a:pPr lvl="0" marL="635000" indent="-635000">
              <a:buSzPct val="100000"/>
              <a:buAutoNum type="arabicPeriod" startAt="1"/>
              <a:defRPr sz="1800"/>
            </a:pPr>
            <a:r>
              <a:rPr sz="3600"/>
              <a:t>Your childhood</a:t>
            </a:r>
            <a:endParaRPr sz="3600"/>
          </a:p>
          <a:p>
            <a:pPr lvl="0" marL="635000" indent="-635000">
              <a:buSzPct val="100000"/>
              <a:buAutoNum type="arabicPeriod" startAt="1"/>
              <a:defRPr sz="1800"/>
            </a:pPr>
            <a:r>
              <a:rPr sz="3600"/>
              <a:t>What you are doing now</a:t>
            </a:r>
            <a:endParaRPr sz="3600"/>
          </a:p>
          <a:p>
            <a:pPr lvl="0" marL="635000" indent="-635000">
              <a:buSzPct val="100000"/>
              <a:buAutoNum type="arabicPeriod" startAt="1"/>
              <a:defRPr sz="1800"/>
            </a:pPr>
            <a:r>
              <a:rPr sz="3600"/>
              <a:t>Where you would like to be, or what you would    like to be doing in the future?</a:t>
            </a:r>
            <a:endParaRPr sz="3600"/>
          </a:p>
          <a:p>
            <a:pPr lvl="0" marL="635000" indent="-635000">
              <a:buSzPct val="100000"/>
              <a:buAutoNum type="arabicPeriod" startAt="1"/>
              <a:defRPr sz="1800"/>
            </a:pPr>
            <a:r>
              <a:rPr sz="3600"/>
              <a:t>Advice to other ESL students.</a:t>
            </a:r>
          </a:p>
        </p:txBody>
      </p:sp>
      <p:pic>
        <p:nvPicPr>
          <p:cNvPr id="3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85250" y="3454400"/>
            <a:ext cx="2641600" cy="203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 sz="1800"/>
            </a:pPr>
            <a:r>
              <a:rPr b="1" sz="3800"/>
              <a:t>Yikes!  </a:t>
            </a:r>
            <a:endParaRPr b="1" sz="3800"/>
          </a:p>
          <a:p>
            <a:pPr lvl="0">
              <a:defRPr sz="1800"/>
            </a:pPr>
            <a:r>
              <a:rPr b="1" sz="3800"/>
              <a:t>How many sentences do we have to write?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517900" y="2609850"/>
            <a:ext cx="7772400" cy="6286500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sz="3600"/>
              <a:t>You will have a template that will guide you through the process of writing this autobiography according to the English grammar you have learned this semester.</a:t>
            </a:r>
            <a:endParaRPr sz="3600"/>
          </a:p>
          <a:p>
            <a:pPr lvl="0" marL="0" indent="0">
              <a:buSzTx/>
              <a:buNone/>
              <a:defRPr sz="1800"/>
            </a:pPr>
            <a:r>
              <a:rPr sz="3600"/>
              <a:t>Plan on writing about 10 sentences for each of the first three sections and then 1 sentence for the final section giving advice.  (Total  = 31)</a:t>
            </a:r>
          </a:p>
        </p:txBody>
      </p:sp>
      <p:pic>
        <p:nvPicPr>
          <p:cNvPr id="4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050" y="3279996"/>
            <a:ext cx="2625555" cy="3927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b="1" sz="41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FFFFFF"/>
                </a:solidFill>
              </a:rPr>
              <a:t>Section 1 - Your Childhood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952500" y="2946400"/>
            <a:ext cx="11099800" cy="6438900"/>
          </a:xfrm>
          <a:prstGeom prst="rect">
            <a:avLst/>
          </a:prstGeom>
        </p:spPr>
        <p:txBody>
          <a:bodyPr/>
          <a:lstStyle/>
          <a:p>
            <a:pPr lvl="0" marL="368934" indent="-368934" defTabSz="484886">
              <a:spcBef>
                <a:spcPts val="3400"/>
              </a:spcBef>
              <a:defRPr sz="1800"/>
            </a:pPr>
            <a:r>
              <a:rPr sz="2988"/>
              <a:t>Paragraphs about your childhood are in </a:t>
            </a:r>
            <a:r>
              <a:rPr sz="2988" u="sng"/>
              <a:t>past tense</a:t>
            </a:r>
            <a:r>
              <a:rPr sz="2988"/>
              <a:t>.</a:t>
            </a:r>
            <a:endParaRPr sz="2988"/>
          </a:p>
          <a:p>
            <a:pPr lvl="0" marL="368934" indent="-368934" defTabSz="484886">
              <a:spcBef>
                <a:spcPts val="3400"/>
              </a:spcBef>
              <a:defRPr sz="1800"/>
            </a:pPr>
            <a:r>
              <a:rPr sz="2988"/>
              <a:t>Use clauses with “WHEN”, “WHILE” and “AGO”</a:t>
            </a:r>
            <a:endParaRPr sz="2988"/>
          </a:p>
          <a:p>
            <a:pPr lvl="0" marL="368934" indent="-368934" defTabSz="484886">
              <a:spcBef>
                <a:spcPts val="3400"/>
              </a:spcBef>
              <a:defRPr sz="1800"/>
            </a:pPr>
            <a:r>
              <a:rPr sz="2988"/>
              <a:t>Use </a:t>
            </a:r>
            <a:r>
              <a:rPr sz="2988" u="sng"/>
              <a:t>past progressive</a:t>
            </a:r>
            <a:r>
              <a:rPr sz="2988"/>
              <a:t> when comparing two events happening at the same time.</a:t>
            </a:r>
            <a:endParaRPr sz="2988"/>
          </a:p>
          <a:p>
            <a:pPr lvl="0" marL="368934" indent="-368934" defTabSz="484886">
              <a:spcBef>
                <a:spcPts val="3400"/>
              </a:spcBef>
              <a:defRPr sz="1800"/>
            </a:pPr>
            <a:r>
              <a:rPr sz="2988"/>
              <a:t>What did you “HAVE TO” do as a child?  What “COULD” you do well?  What “COULDN’T” you do?</a:t>
            </a:r>
            <a:endParaRPr sz="2988"/>
          </a:p>
          <a:p>
            <a:pPr lvl="0" marL="368934" indent="-368934" defTabSz="484886">
              <a:spcBef>
                <a:spcPts val="3400"/>
              </a:spcBef>
              <a:defRPr sz="1800"/>
            </a:pPr>
            <a:r>
              <a:rPr sz="2988"/>
              <a:t>Use adjectives and adverbs to describe yourself as a child. </a:t>
            </a:r>
            <a:endParaRPr sz="2988"/>
          </a:p>
          <a:p>
            <a:pPr lvl="0" marL="368934" indent="-368934" defTabSz="484886">
              <a:spcBef>
                <a:spcPts val="3400"/>
              </a:spcBef>
              <a:defRPr sz="1800"/>
            </a:pPr>
            <a:r>
              <a:rPr sz="2988"/>
              <a:t>Compare yourself to another member of your family.  Are you “ALIKE” or “DIFFERENT FROM” them?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b="1" sz="41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FFFFFF"/>
                </a:solidFill>
              </a:rPr>
              <a:t>Section 2 - What You Are Doing Now 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1150" indent="-311150" defTabSz="408940">
              <a:spcBef>
                <a:spcPts val="2900"/>
              </a:spcBef>
              <a:defRPr sz="1800"/>
            </a:pPr>
            <a:r>
              <a:rPr sz="2520"/>
              <a:t>When writing about your life now, use </a:t>
            </a:r>
            <a:r>
              <a:rPr sz="2520" u="sng"/>
              <a:t>present tense</a:t>
            </a:r>
            <a:r>
              <a:rPr sz="2520"/>
              <a:t> or </a:t>
            </a:r>
            <a:r>
              <a:rPr sz="2520" u="sng"/>
              <a:t>present progressive tense</a:t>
            </a:r>
            <a:endParaRPr sz="2520" u="sng"/>
          </a:p>
          <a:p>
            <a:pPr lvl="0" marL="311150" indent="-311150" defTabSz="408940">
              <a:spcBef>
                <a:spcPts val="2900"/>
              </a:spcBef>
              <a:defRPr sz="1800"/>
            </a:pPr>
            <a:r>
              <a:rPr sz="2520"/>
              <a:t>Use “TOO” and “VERY”, to describe some things in your life now you like and don’t like.</a:t>
            </a:r>
            <a:endParaRPr sz="2520"/>
          </a:p>
          <a:p>
            <a:pPr lvl="0" marL="311150" indent="-311150" defTabSz="408940">
              <a:spcBef>
                <a:spcPts val="2900"/>
              </a:spcBef>
              <a:defRPr sz="1800"/>
            </a:pPr>
            <a:r>
              <a:rPr sz="2520"/>
              <a:t>Use “SOME” and “ANY” to describe what you have and don’t have now.</a:t>
            </a:r>
            <a:endParaRPr sz="2520"/>
          </a:p>
          <a:p>
            <a:pPr lvl="0" marL="311150" indent="-311150" defTabSz="408940">
              <a:spcBef>
                <a:spcPts val="2900"/>
              </a:spcBef>
              <a:defRPr sz="1800"/>
            </a:pPr>
            <a:r>
              <a:rPr sz="2520"/>
              <a:t>Using “IF” clauses, describe issues that can happen and how you react to them.</a:t>
            </a:r>
            <a:endParaRPr sz="2520"/>
          </a:p>
          <a:p>
            <a:pPr lvl="0" marL="311150" indent="-311150" defTabSz="408940">
              <a:spcBef>
                <a:spcPts val="2900"/>
              </a:spcBef>
              <a:defRPr sz="1800"/>
            </a:pPr>
            <a:r>
              <a:rPr sz="2520"/>
              <a:t>What “CAN” you do well and what are you “NOT ABLE TO” do or “DON’T KNOW HOW TO” do?</a:t>
            </a:r>
            <a:endParaRPr sz="2520"/>
          </a:p>
          <a:p>
            <a:pPr lvl="0" marL="311150" indent="-311150" defTabSz="408940">
              <a:spcBef>
                <a:spcPts val="2900"/>
              </a:spcBef>
              <a:defRPr sz="1800"/>
            </a:pPr>
            <a:r>
              <a:rPr sz="2520"/>
              <a:t>Compare yourself to </a:t>
            </a:r>
            <a:r>
              <a:rPr i="1" sz="2520"/>
              <a:t>all</a:t>
            </a:r>
            <a:r>
              <a:rPr sz="2520"/>
              <a:t> </a:t>
            </a:r>
            <a:r>
              <a:rPr i="1" sz="2520"/>
              <a:t>the other students</a:t>
            </a:r>
            <a:r>
              <a:rPr sz="2520"/>
              <a:t> in the classroom using </a:t>
            </a:r>
            <a:r>
              <a:rPr sz="2520" u="sng"/>
              <a:t>superlatives</a:t>
            </a:r>
            <a:r>
              <a:rPr sz="2520"/>
              <a:t> we learned, like “BEST”, and “ONE OF THE”.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b="1" sz="41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FFFFFF"/>
                </a:solidFill>
              </a:rPr>
              <a:t>Section 3 - Your Future!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4489" indent="-364489" defTabSz="479044">
              <a:spcBef>
                <a:spcPts val="3400"/>
              </a:spcBef>
              <a:defRPr sz="1800"/>
            </a:pPr>
            <a:r>
              <a:rPr sz="2952"/>
              <a:t>Use “WILL” and “BE GOING TO” when writing about the future.</a:t>
            </a:r>
            <a:endParaRPr sz="2952"/>
          </a:p>
          <a:p>
            <a:pPr lvl="0" marL="364489" indent="-364489" defTabSz="479044">
              <a:spcBef>
                <a:spcPts val="3400"/>
              </a:spcBef>
              <a:defRPr sz="1800"/>
            </a:pPr>
            <a:r>
              <a:rPr sz="2952"/>
              <a:t>What “SHOULD” you do?  What “MUST” you do?</a:t>
            </a:r>
            <a:endParaRPr sz="2952"/>
          </a:p>
          <a:p>
            <a:pPr lvl="0" marL="364489" indent="-364489" defTabSz="479044">
              <a:spcBef>
                <a:spcPts val="3400"/>
              </a:spcBef>
              <a:defRPr sz="1800"/>
            </a:pPr>
            <a:r>
              <a:rPr sz="2952"/>
              <a:t>Use “IN” to write about when each part of your future will be.  </a:t>
            </a:r>
            <a:endParaRPr sz="2952"/>
          </a:p>
          <a:p>
            <a:pPr lvl="0" marL="364489" indent="-364489" defTabSz="479044">
              <a:spcBef>
                <a:spcPts val="3400"/>
              </a:spcBef>
              <a:defRPr sz="1800"/>
            </a:pPr>
            <a:r>
              <a:rPr sz="2952"/>
              <a:t>Use “LET’S” to describe how you tell your family about your plans.</a:t>
            </a:r>
            <a:endParaRPr sz="2952"/>
          </a:p>
          <a:p>
            <a:pPr lvl="0" marL="364489" indent="-364489" defTabSz="479044">
              <a:spcBef>
                <a:spcPts val="3400"/>
              </a:spcBef>
              <a:defRPr sz="1800"/>
            </a:pPr>
            <a:r>
              <a:rPr sz="2952"/>
              <a:t>Use “SOME”, “EVERY” and “NO” with -</a:t>
            </a:r>
            <a:r>
              <a:rPr i="1" sz="2952"/>
              <a:t>body</a:t>
            </a:r>
            <a:r>
              <a:rPr sz="2952"/>
              <a:t>, </a:t>
            </a:r>
            <a:r>
              <a:rPr i="1" sz="2952"/>
              <a:t>-thing</a:t>
            </a:r>
            <a:r>
              <a:rPr sz="2952"/>
              <a:t> and </a:t>
            </a:r>
            <a:r>
              <a:rPr i="1" sz="2952"/>
              <a:t>-one</a:t>
            </a:r>
            <a:r>
              <a:rPr sz="2952"/>
              <a:t> to describe how you will plan your future with others.</a:t>
            </a:r>
            <a:endParaRPr sz="2952"/>
          </a:p>
          <a:p>
            <a:pPr lvl="0" marL="364489" indent="-364489" defTabSz="479044">
              <a:spcBef>
                <a:spcPts val="3400"/>
              </a:spcBef>
              <a:defRPr sz="1800"/>
            </a:pPr>
            <a:r>
              <a:rPr sz="2952"/>
              <a:t>Describe yourself in the future using adjectives and adverbs.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b="1" sz="41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FFFFFF"/>
                </a:solidFill>
              </a:rPr>
              <a:t>Section 4 - Advice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092200" y="2609850"/>
            <a:ext cx="73787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This section is </a:t>
            </a:r>
            <a:r>
              <a:rPr i="1" sz="3600"/>
              <a:t>one sentence</a:t>
            </a:r>
            <a:r>
              <a:rPr sz="3600"/>
              <a:t> only.</a:t>
            </a:r>
            <a:endParaRPr sz="3600"/>
          </a:p>
          <a:p>
            <a:pPr lvl="0">
              <a:defRPr sz="1800"/>
            </a:pPr>
            <a:r>
              <a:rPr sz="3600"/>
              <a:t>Using the </a:t>
            </a:r>
            <a:r>
              <a:rPr sz="3600" u="sng"/>
              <a:t>imperative</a:t>
            </a:r>
            <a:r>
              <a:rPr sz="3600"/>
              <a:t>, give other ESL students your best advice about something you have learned either at college or in life.</a:t>
            </a:r>
          </a:p>
        </p:txBody>
      </p:sp>
      <p:pic>
        <p:nvPicPr>
          <p:cNvPr id="5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21750" y="4165600"/>
            <a:ext cx="3175000" cy="317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body" idx="1"/>
          </p:nvPr>
        </p:nvSpPr>
        <p:spPr>
          <a:xfrm>
            <a:off x="368845" y="6400800"/>
            <a:ext cx="12076610" cy="2781300"/>
          </a:xfrm>
          <a:prstGeom prst="rect">
            <a:avLst/>
          </a:prstGeom>
          <a:solidFill>
            <a:srgbClr val="51A7F9"/>
          </a:solidFill>
          <a:ln w="50800">
            <a:solidFill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2400"/>
              <a:t>    </a:t>
            </a:r>
            <a:r>
              <a:rPr b="1" sz="4100"/>
              <a:t>Study Chapters 8 - 15</a:t>
            </a:r>
            <a:endParaRPr b="1" sz="41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100"/>
              <a:t>    Complete your WORKBOOK for all chapters</a:t>
            </a:r>
          </a:p>
        </p:txBody>
      </p:sp>
      <p:sp>
        <p:nvSpPr>
          <p:cNvPr id="58" name="Shape 58"/>
          <p:cNvSpPr/>
          <p:nvPr/>
        </p:nvSpPr>
        <p:spPr>
          <a:xfrm>
            <a:off x="760692" y="1384300"/>
            <a:ext cx="4764570" cy="31496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b="1" sz="3300">
                <a:solidFill>
                  <a:srgbClr val="FFFFFF"/>
                </a:solidFill>
              </a:rPr>
              <a:t>Your  life  can  be  real  or  make-believe </a:t>
            </a:r>
            <a:endParaRPr b="1" sz="33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b="1" sz="3300">
                <a:solidFill>
                  <a:srgbClr val="FFFFFF"/>
                </a:solidFill>
              </a:rPr>
              <a:t>in  this  assignment!!</a:t>
            </a:r>
            <a:endParaRPr b="1" sz="3300">
              <a:solidFill>
                <a:srgbClr val="FFFFFF"/>
              </a:solidFill>
            </a:endParaRPr>
          </a:p>
          <a:p>
            <a:pPr lvl="0">
              <a:defRPr sz="1800"/>
            </a:pPr>
            <a:endParaRPr b="1" sz="33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b="1" sz="3300">
                <a:solidFill>
                  <a:srgbClr val="FFFFFF"/>
                </a:solidFill>
              </a:rPr>
              <a:t>You  can  be  serious  or  have  fun  with   it.</a:t>
            </a:r>
          </a:p>
        </p:txBody>
      </p:sp>
      <p:pic>
        <p:nvPicPr>
          <p:cNvPr id="5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74" y="1034851"/>
            <a:ext cx="4991498" cy="4991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