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2" r:id="rId3"/>
    <p:sldId id="266" r:id="rId4"/>
    <p:sldId id="271" r:id="rId5"/>
    <p:sldId id="258" r:id="rId6"/>
    <p:sldId id="278" r:id="rId7"/>
    <p:sldId id="263" r:id="rId8"/>
    <p:sldId id="261" r:id="rId9"/>
    <p:sldId id="281" r:id="rId10"/>
    <p:sldId id="280" r:id="rId11"/>
    <p:sldId id="282" r:id="rId12"/>
    <p:sldId id="283" r:id="rId13"/>
    <p:sldId id="284" r:id="rId14"/>
    <p:sldId id="285" r:id="rId15"/>
    <p:sldId id="286" r:id="rId16"/>
    <p:sldId id="265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0" y="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716DBDB-AC3D-4878-A62B-A0DC08C8E294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B53114-F589-474C-9582-43AC7AB33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2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0EB49-A788-4B35-83A8-4B3F65A48303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223BC-D45B-47E6-AE16-4E1D0A240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46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the beginning of the Fall semester the goal was set to increase service learning by 20%.  To date- we have not only exceeded this goal and contributed 17,455 hours to the community but…when you take the estimated value of volunteer time for 2015 which is $23.56 EMCC can estimate the value of the volunteer hours provided at over $400,000.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Based on the Estimated Value of Volunteer Time ($23.36) from the 2015 Bureau of Labor Statistics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223BC-D45B-47E6-AE16-4E1D0A240C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55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61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068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52A2429-14B7-4D57-B5B0-9AA71387BD97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60C5F-7C27-45DB-BEC9-5C771E219C76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2429-14B7-4D57-B5B0-9AA71387BD97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0C5F-7C27-45DB-BEC9-5C771E219C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2429-14B7-4D57-B5B0-9AA71387BD97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0C5F-7C27-45DB-BEC9-5C771E219C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2429-14B7-4D57-B5B0-9AA71387BD97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0C5F-7C27-45DB-BEC9-5C771E219C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2429-14B7-4D57-B5B0-9AA71387BD97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0C5F-7C27-45DB-BEC9-5C771E219C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2429-14B7-4D57-B5B0-9AA71387BD97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0C5F-7C27-45DB-BEC9-5C771E219C7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2429-14B7-4D57-B5B0-9AA71387BD97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0C5F-7C27-45DB-BEC9-5C771E219C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2429-14B7-4D57-B5B0-9AA71387BD97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0C5F-7C27-45DB-BEC9-5C771E219C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2429-14B7-4D57-B5B0-9AA71387BD97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0C5F-7C27-45DB-BEC9-5C771E219C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2429-14B7-4D57-B5B0-9AA71387BD97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0C5F-7C27-45DB-BEC9-5C771E219C76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2429-14B7-4D57-B5B0-9AA71387BD97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0C5F-7C27-45DB-BEC9-5C771E219C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52A2429-14B7-4D57-B5B0-9AA71387BD97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5060C5F-7C27-45DB-BEC9-5C771E219C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estrellamountain.edu/students/service-learni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Rachel.Holmes@estrellamountain.edu" TargetMode="External"/><Relationship Id="rId2" Type="http://schemas.openxmlformats.org/officeDocument/2006/relationships/hyperlink" Target="mailto:Landis.Elliott@estrellamountain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1" y="2667000"/>
            <a:ext cx="3899083" cy="1702160"/>
          </a:xfrm>
        </p:spPr>
        <p:txBody>
          <a:bodyPr>
            <a:noAutofit/>
          </a:bodyPr>
          <a:lstStyle/>
          <a:p>
            <a:r>
              <a:rPr lang="en-US" sz="3000" dirty="0" smtClean="0"/>
              <a:t>Center for </a:t>
            </a:r>
            <a:br>
              <a:rPr lang="en-US" sz="3000" dirty="0" smtClean="0"/>
            </a:br>
            <a:r>
              <a:rPr lang="en-US" sz="3000" dirty="0" smtClean="0"/>
              <a:t>Service Learning </a:t>
            </a:r>
            <a:br>
              <a:rPr lang="en-US" sz="3000" dirty="0" smtClean="0"/>
            </a:br>
            <a:r>
              <a:rPr lang="en-US" sz="3000" dirty="0" smtClean="0"/>
              <a:t>&amp;</a:t>
            </a:r>
            <a:br>
              <a:rPr lang="en-US" sz="3000" dirty="0" smtClean="0"/>
            </a:br>
            <a:r>
              <a:rPr lang="en-US" sz="3000" dirty="0" smtClean="0"/>
              <a:t>Civic Engagement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1" y="4953000"/>
            <a:ext cx="3657600" cy="1260629"/>
          </a:xfrm>
        </p:spPr>
        <p:txBody>
          <a:bodyPr>
            <a:normAutofit/>
          </a:bodyPr>
          <a:lstStyle/>
          <a:p>
            <a:r>
              <a:rPr lang="en-US" dirty="0" smtClean="0"/>
              <a:t>Landis Elliott &amp; Rachel Holmes, SL Coordinators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8200"/>
            <a:ext cx="28194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image2.png" descr="image00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1600" y="1143000"/>
            <a:ext cx="4057650" cy="4886325"/>
          </a:xfrm>
          <a:prstGeom prst="rect">
            <a:avLst/>
          </a:prstGeom>
          <a:ln w="41275">
            <a:solidFill/>
            <a:miter/>
          </a:ln>
        </p:spPr>
      </p:pic>
      <p:sp>
        <p:nvSpPr>
          <p:cNvPr id="298" name="Shape 298"/>
          <p:cNvSpPr/>
          <p:nvPr/>
        </p:nvSpPr>
        <p:spPr>
          <a:xfrm>
            <a:off x="1371600" y="3725276"/>
            <a:ext cx="1447800" cy="34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b="0"/>
            </a:pPr>
            <a:r>
              <a:rPr sz="1600" b="1"/>
              <a:t>Buckeye</a:t>
            </a:r>
          </a:p>
        </p:txBody>
      </p:sp>
      <p:sp>
        <p:nvSpPr>
          <p:cNvPr id="299" name="Shape 299"/>
          <p:cNvSpPr/>
          <p:nvPr/>
        </p:nvSpPr>
        <p:spPr>
          <a:xfrm>
            <a:off x="1397000" y="5562599"/>
            <a:ext cx="1447800" cy="34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b="0"/>
            </a:pPr>
            <a:r>
              <a:rPr sz="1600" b="1"/>
              <a:t>Gila Bend</a:t>
            </a:r>
          </a:p>
        </p:txBody>
      </p:sp>
      <p:sp>
        <p:nvSpPr>
          <p:cNvPr id="300" name="Shape 300"/>
          <p:cNvSpPr/>
          <p:nvPr/>
        </p:nvSpPr>
        <p:spPr>
          <a:xfrm>
            <a:off x="3962400" y="5562599"/>
            <a:ext cx="1676400" cy="34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b="0"/>
            </a:pPr>
            <a:r>
              <a:rPr sz="1600" b="1"/>
              <a:t>Casa Grande</a:t>
            </a:r>
          </a:p>
        </p:txBody>
      </p:sp>
      <p:sp>
        <p:nvSpPr>
          <p:cNvPr id="301" name="Shape 301"/>
          <p:cNvSpPr/>
          <p:nvPr/>
        </p:nvSpPr>
        <p:spPr>
          <a:xfrm>
            <a:off x="4546600" y="3586162"/>
            <a:ext cx="723900" cy="34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b="0"/>
            </a:pPr>
            <a:r>
              <a:rPr sz="1600" b="1"/>
              <a:t>Mesa</a:t>
            </a:r>
          </a:p>
        </p:txBody>
      </p:sp>
      <p:sp>
        <p:nvSpPr>
          <p:cNvPr id="302" name="Shape 302"/>
          <p:cNvSpPr/>
          <p:nvPr/>
        </p:nvSpPr>
        <p:spPr>
          <a:xfrm>
            <a:off x="3073399" y="1142999"/>
            <a:ext cx="2152077" cy="34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b="0"/>
            </a:pPr>
            <a:r>
              <a:rPr sz="1600" b="1"/>
              <a:t>Oak Creek Canyon</a:t>
            </a:r>
          </a:p>
        </p:txBody>
      </p:sp>
      <p:sp>
        <p:nvSpPr>
          <p:cNvPr id="303" name="Shape 303"/>
          <p:cNvSpPr/>
          <p:nvPr/>
        </p:nvSpPr>
        <p:spPr>
          <a:xfrm>
            <a:off x="2286000" y="3183521"/>
            <a:ext cx="838200" cy="34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b="0"/>
            </a:pPr>
            <a:r>
              <a:rPr sz="1600" b="1"/>
              <a:t>EMCC</a:t>
            </a:r>
          </a:p>
        </p:txBody>
      </p:sp>
      <p:sp>
        <p:nvSpPr>
          <p:cNvPr id="304" name="Shape 304"/>
          <p:cNvSpPr/>
          <p:nvPr/>
        </p:nvSpPr>
        <p:spPr>
          <a:xfrm>
            <a:off x="2844800" y="3471862"/>
            <a:ext cx="228600" cy="22860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305" name="Shape 305"/>
          <p:cNvSpPr/>
          <p:nvPr/>
        </p:nvSpPr>
        <p:spPr>
          <a:xfrm rot="10800000">
            <a:off x="2997199" y="1134307"/>
            <a:ext cx="152402" cy="347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094"/>
                </a:moveTo>
                <a:lnTo>
                  <a:pt x="5400" y="16094"/>
                </a:lnTo>
                <a:lnTo>
                  <a:pt x="5400" y="0"/>
                </a:lnTo>
                <a:lnTo>
                  <a:pt x="16200" y="0"/>
                </a:lnTo>
                <a:lnTo>
                  <a:pt x="16200" y="16094"/>
                </a:lnTo>
                <a:lnTo>
                  <a:pt x="21600" y="16094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585A5C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5549900" y="2525964"/>
            <a:ext cx="3041650" cy="119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/>
            <a:r>
              <a:rPr sz="2400" b="1" dirty="0">
                <a:latin typeface="Century Gothic"/>
                <a:ea typeface="Century Gothic"/>
                <a:cs typeface="Century Gothic"/>
                <a:sym typeface="Century Gothic"/>
              </a:rPr>
              <a:t>The Reach </a:t>
            </a:r>
          </a:p>
          <a:p>
            <a:pPr lvl="0"/>
            <a:r>
              <a:rPr sz="2400" b="1" dirty="0">
                <a:latin typeface="Century Gothic"/>
                <a:ea typeface="Century Gothic"/>
                <a:cs typeface="Century Gothic"/>
                <a:sym typeface="Century Gothic"/>
              </a:rPr>
              <a:t>of EMCC Service Learning Students</a:t>
            </a:r>
          </a:p>
        </p:txBody>
      </p:sp>
    </p:spTree>
    <p:extLst>
      <p:ext uri="{BB962C8B-B14F-4D97-AF65-F5344CB8AC3E}">
        <p14:creationId xmlns:p14="http://schemas.microsoft.com/office/powerpoint/2010/main" val="195360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Paperwork is Required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2323652"/>
            <a:ext cx="5486400" cy="3508977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Check </a:t>
            </a:r>
            <a:r>
              <a:rPr lang="en-US" dirty="0" smtClean="0"/>
              <a:t>out our </a:t>
            </a:r>
            <a:r>
              <a:rPr lang="en-US" dirty="0" smtClean="0"/>
              <a:t>website</a:t>
            </a:r>
            <a:r>
              <a:rPr lang="en-US" dirty="0" smtClean="0"/>
              <a:t>: </a:t>
            </a:r>
            <a:r>
              <a:rPr lang="en-US" dirty="0" smtClean="0"/>
              <a:t> </a:t>
            </a:r>
            <a:endParaRPr lang="en-US" dirty="0" smtClean="0"/>
          </a:p>
          <a:p>
            <a:pPr marL="68580" indent="0">
              <a:buNone/>
            </a:pPr>
            <a:r>
              <a:rPr lang="en-US" u="sng" dirty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www.estrellamountain.edu/students/service-learning</a:t>
            </a:r>
            <a:r>
              <a:rPr lang="en-US" u="sng" dirty="0" smtClean="0"/>
              <a:t> 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9187" t="11343" r="2167" b="3032"/>
          <a:stretch/>
        </p:blipFill>
        <p:spPr>
          <a:xfrm rot="645577">
            <a:off x="4434014" y="3565251"/>
            <a:ext cx="4191000" cy="299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23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218647">
            <a:off x="2497519" y="2279802"/>
            <a:ext cx="4423339" cy="3683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Learning Proposal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" t="6754" r="225" b="29351"/>
          <a:stretch/>
        </p:blipFill>
        <p:spPr>
          <a:xfrm rot="220477">
            <a:off x="2556576" y="2341591"/>
            <a:ext cx="4305223" cy="355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52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66975" y="1845582"/>
            <a:ext cx="4248150" cy="4857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249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Student/Agency </a:t>
            </a:r>
            <a:r>
              <a:rPr lang="en-US" dirty="0" smtClean="0"/>
              <a:t>Agreement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" b="7797"/>
          <a:stretch/>
        </p:blipFill>
        <p:spPr>
          <a:xfrm>
            <a:off x="2590800" y="1981200"/>
            <a:ext cx="4000500" cy="4615028"/>
          </a:xfrm>
        </p:spPr>
      </p:pic>
    </p:spTree>
    <p:extLst>
      <p:ext uri="{BB962C8B-B14F-4D97-AF65-F5344CB8AC3E}">
        <p14:creationId xmlns:p14="http://schemas.microsoft.com/office/powerpoint/2010/main" val="2457211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88114">
            <a:off x="1774867" y="2216298"/>
            <a:ext cx="5375921" cy="4099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Service Learning </a:t>
            </a:r>
            <a:br>
              <a:rPr lang="en-US" dirty="0" smtClean="0"/>
            </a:br>
            <a:r>
              <a:rPr lang="en-US" dirty="0" smtClean="0"/>
              <a:t>Contact Log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6710">
            <a:off x="1946352" y="2311513"/>
            <a:ext cx="5032952" cy="3889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915" y="1499657"/>
            <a:ext cx="3093944" cy="23907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1867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Risk/</a:t>
            </a:r>
            <a:br>
              <a:rPr lang="en-US" dirty="0" smtClean="0"/>
            </a:br>
            <a:r>
              <a:rPr lang="en-US" dirty="0" smtClean="0"/>
              <a:t>Talent Release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1" r="6029"/>
          <a:stretch/>
        </p:blipFill>
        <p:spPr>
          <a:xfrm rot="21164163">
            <a:off x="2359977" y="2312527"/>
            <a:ext cx="3012122" cy="4437625"/>
          </a:xfr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8" r="8091"/>
          <a:stretch/>
        </p:blipFill>
        <p:spPr>
          <a:xfrm rot="516845">
            <a:off x="4835436" y="1316813"/>
            <a:ext cx="2626300" cy="40543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1061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Landis Elliott</a:t>
            </a:r>
          </a:p>
          <a:p>
            <a:pPr marL="68580" indent="0">
              <a:buNone/>
            </a:pPr>
            <a:r>
              <a:rPr lang="en-US" dirty="0" smtClean="0">
                <a:hlinkClick r:id="rId2"/>
              </a:rPr>
              <a:t>Landis.Elliott@estrellamountain.edu</a:t>
            </a: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(623)935-8220</a:t>
            </a:r>
          </a:p>
          <a:p>
            <a:endParaRPr lang="en-US" dirty="0"/>
          </a:p>
          <a:p>
            <a:r>
              <a:rPr lang="en-US" dirty="0" smtClean="0"/>
              <a:t>Rachel Holmes</a:t>
            </a:r>
          </a:p>
          <a:p>
            <a:pPr marL="68580" indent="0">
              <a:buNone/>
            </a:pPr>
            <a:r>
              <a:rPr lang="en-US" dirty="0" smtClean="0">
                <a:hlinkClick r:id="rId3"/>
              </a:rPr>
              <a:t>Rachel.Holmes@estrellamountain.edu</a:t>
            </a: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(623)935-8407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96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Program Overview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217" y="2590800"/>
            <a:ext cx="3576578" cy="3508375"/>
          </a:xfrm>
        </p:spPr>
      </p:pic>
    </p:spTree>
    <p:extLst>
      <p:ext uri="{BB962C8B-B14F-4D97-AF65-F5344CB8AC3E}">
        <p14:creationId xmlns:p14="http://schemas.microsoft.com/office/powerpoint/2010/main" val="23160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27664"/>
            <a:ext cx="730623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of Experiential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endParaRPr lang="en-US" sz="1600" dirty="0" smtClean="0"/>
          </a:p>
          <a:p>
            <a:r>
              <a:rPr lang="en-US" b="1" dirty="0" smtClean="0"/>
              <a:t>Service Learning- </a:t>
            </a:r>
            <a:r>
              <a:rPr lang="en-US" dirty="0" smtClean="0"/>
              <a:t>Meaningful community service, connecting to classroom learning and includes a reflection.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b="1" dirty="0" smtClean="0"/>
              <a:t>Civic Engagement- </a:t>
            </a:r>
            <a:r>
              <a:rPr lang="en-US" dirty="0" smtClean="0"/>
              <a:t>Serving the community to take action by working towards a long-term solution and spreading awareness of an issue facing society.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06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990600"/>
            <a:ext cx="7024744" cy="722864"/>
          </a:xfrm>
        </p:spPr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2" y="1981200"/>
            <a:ext cx="6705600" cy="3962400"/>
          </a:xfrm>
        </p:spPr>
      </p:pic>
      <p:sp>
        <p:nvSpPr>
          <p:cNvPr id="3" name="TextBox 2"/>
          <p:cNvSpPr txBox="1"/>
          <p:nvPr/>
        </p:nvSpPr>
        <p:spPr>
          <a:xfrm>
            <a:off x="1043492" y="1905000"/>
            <a:ext cx="2385508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Builds Community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1981200"/>
            <a:ext cx="3657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Leads to Student Retention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2452775"/>
            <a:ext cx="2590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Real Life Application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96292" y="2924350"/>
            <a:ext cx="17759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Analytical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90800" y="2452775"/>
            <a:ext cx="3124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Leadership Development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5105400"/>
            <a:ext cx="2209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53228" y="5105400"/>
            <a:ext cx="3962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Community Need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71930" y="5676511"/>
            <a:ext cx="37499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Learn to Give Back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8185" y="5650468"/>
            <a:ext cx="27665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Social Responsibility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26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3117273" y="2280407"/>
            <a:ext cx="2627415" cy="15639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608" y="988369"/>
            <a:ext cx="7024744" cy="690903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2015-2016</a:t>
            </a:r>
            <a:r>
              <a:rPr lang="en-US" b="1" dirty="0"/>
              <a:t> </a:t>
            </a:r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026680"/>
            <a:ext cx="7543800" cy="4388812"/>
          </a:xfrm>
        </p:spPr>
        <p:txBody>
          <a:bodyPr>
            <a:normAutofit/>
          </a:bodyPr>
          <a:lstStyle/>
          <a:p>
            <a:pPr marL="68580" indent="0" fontAlgn="t">
              <a:buNone/>
            </a:pPr>
            <a:endParaRPr lang="en-US" sz="2500" b="1" dirty="0" smtClean="0"/>
          </a:p>
          <a:p>
            <a:pPr fontAlgn="t"/>
            <a:endParaRPr lang="en-US" sz="2500" b="1" dirty="0"/>
          </a:p>
          <a:p>
            <a:pPr marL="0" indent="0">
              <a:buNone/>
            </a:pPr>
            <a:endParaRPr lang="en-US" sz="2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5622" y="2285903"/>
            <a:ext cx="3291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b="1" dirty="0" smtClean="0"/>
              <a:t>14/15 AY</a:t>
            </a:r>
          </a:p>
          <a:p>
            <a:pPr fontAlgn="t"/>
            <a:r>
              <a:rPr lang="en-US" b="1" dirty="0" smtClean="0"/>
              <a:t>14,633 hours</a:t>
            </a:r>
            <a:r>
              <a:rPr lang="en-US" b="1" dirty="0"/>
              <a:t>   </a:t>
            </a:r>
            <a:endParaRPr lang="en-US" b="1" dirty="0" smtClean="0"/>
          </a:p>
          <a:p>
            <a:pPr fontAlgn="t"/>
            <a:endParaRPr lang="en-US" b="1" dirty="0" smtClean="0"/>
          </a:p>
          <a:p>
            <a:pPr fontAlgn="t"/>
            <a:r>
              <a:rPr lang="en-US" b="1" dirty="0" smtClean="0"/>
              <a:t>21 </a:t>
            </a:r>
            <a:r>
              <a:rPr lang="en-US" b="1" dirty="0"/>
              <a:t>instructors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45184" y="2280407"/>
            <a:ext cx="2484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/>
            <a:r>
              <a:rPr lang="en-US" b="1" dirty="0" smtClean="0"/>
              <a:t>15/16 AY</a:t>
            </a:r>
          </a:p>
          <a:p>
            <a:pPr marL="0" lvl="8"/>
            <a:r>
              <a:rPr lang="en-US" b="1" dirty="0" smtClean="0"/>
              <a:t>17,558 hours</a:t>
            </a:r>
            <a:r>
              <a:rPr lang="en-US" b="1" dirty="0"/>
              <a:t>              </a:t>
            </a:r>
            <a:endParaRPr lang="en-US" b="1" dirty="0" smtClean="0"/>
          </a:p>
          <a:p>
            <a:pPr marL="0" lvl="8"/>
            <a:endParaRPr lang="en-US" b="1" dirty="0" smtClean="0">
              <a:solidFill>
                <a:srgbClr val="FF0000"/>
              </a:solidFill>
            </a:endParaRPr>
          </a:p>
          <a:p>
            <a:pPr marL="0" lvl="8"/>
            <a:r>
              <a:rPr lang="en-US" b="1" dirty="0" smtClean="0">
                <a:solidFill>
                  <a:srgbClr val="FF0000"/>
                </a:solidFill>
              </a:rPr>
              <a:t>25</a:t>
            </a:r>
            <a:r>
              <a:rPr lang="en-US" b="1" dirty="0" smtClean="0"/>
              <a:t> </a:t>
            </a:r>
            <a:r>
              <a:rPr lang="en-US" b="1" dirty="0"/>
              <a:t>instructors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259981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en-US" b="1" dirty="0">
                <a:solidFill>
                  <a:schemeClr val="bg1"/>
                </a:solidFill>
              </a:rPr>
              <a:t>GOAL FOR THIS ACADEMIC </a:t>
            </a:r>
            <a:r>
              <a:rPr lang="en-US" b="1" dirty="0" smtClean="0">
                <a:solidFill>
                  <a:schemeClr val="bg1"/>
                </a:solidFill>
              </a:rPr>
              <a:t>YEAR</a:t>
            </a:r>
          </a:p>
          <a:p>
            <a:pPr algn="ctr" fontAlgn="t"/>
            <a:r>
              <a:rPr lang="en-US" b="1" dirty="0" smtClean="0">
                <a:solidFill>
                  <a:schemeClr val="bg1"/>
                </a:solidFill>
              </a:rPr>
              <a:t>20</a:t>
            </a:r>
            <a:r>
              <a:rPr lang="en-US" b="1" dirty="0">
                <a:solidFill>
                  <a:schemeClr val="bg1"/>
                </a:solidFill>
              </a:rPr>
              <a:t>% INCREASE</a:t>
            </a:r>
          </a:p>
        </p:txBody>
      </p:sp>
      <p:sp>
        <p:nvSpPr>
          <p:cNvPr id="10" name="Shape 268"/>
          <p:cNvSpPr/>
          <p:nvPr/>
        </p:nvSpPr>
        <p:spPr>
          <a:xfrm>
            <a:off x="5012845" y="3945930"/>
            <a:ext cx="2182792" cy="1751967"/>
          </a:xfrm>
          <a:prstGeom prst="roundRect">
            <a:avLst>
              <a:gd name="adj" fmla="val 18689"/>
            </a:avLst>
          </a:prstGeom>
          <a:solidFill>
            <a:srgbClr val="C5DB4F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1" name="Shape 269"/>
          <p:cNvSpPr/>
          <p:nvPr/>
        </p:nvSpPr>
        <p:spPr>
          <a:xfrm>
            <a:off x="1833840" y="3945930"/>
            <a:ext cx="2182791" cy="1751967"/>
          </a:xfrm>
          <a:prstGeom prst="roundRect">
            <a:avLst>
              <a:gd name="adj" fmla="val 18689"/>
            </a:avLst>
          </a:prstGeom>
          <a:solidFill>
            <a:srgbClr val="C5DB4F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2" name="Shape 274"/>
          <p:cNvSpPr/>
          <p:nvPr/>
        </p:nvSpPr>
        <p:spPr>
          <a:xfrm>
            <a:off x="1549991" y="4357092"/>
            <a:ext cx="2750129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ctr"/>
            <a:r>
              <a:rPr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2015-2016AY </a:t>
            </a:r>
          </a:p>
          <a:p>
            <a:pPr lvl="0" algn="ctr"/>
            <a:r>
              <a:rPr lang="en-US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20,003</a:t>
            </a:r>
            <a:r>
              <a:rPr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hours </a:t>
            </a:r>
          </a:p>
        </p:txBody>
      </p:sp>
      <p:sp>
        <p:nvSpPr>
          <p:cNvPr id="13" name="Shape 275"/>
          <p:cNvSpPr/>
          <p:nvPr/>
        </p:nvSpPr>
        <p:spPr>
          <a:xfrm>
            <a:off x="4277971" y="4445992"/>
            <a:ext cx="473531" cy="840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48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/>
            </a:pPr>
            <a:r>
              <a:rPr sz="4800"/>
              <a:t>=</a:t>
            </a:r>
          </a:p>
        </p:txBody>
      </p:sp>
      <p:sp>
        <p:nvSpPr>
          <p:cNvPr id="14" name="Shape 276"/>
          <p:cNvSpPr/>
          <p:nvPr/>
        </p:nvSpPr>
        <p:spPr>
          <a:xfrm>
            <a:off x="5014455" y="4496792"/>
            <a:ext cx="2198666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 dirty="0">
                <a:solidFill>
                  <a:srgbClr val="FFFFFF"/>
                </a:solidFill>
              </a:rPr>
              <a:t>Value of Volunteer time is $</a:t>
            </a:r>
            <a:r>
              <a:rPr b="1" dirty="0" smtClean="0">
                <a:solidFill>
                  <a:srgbClr val="FFFFFF"/>
                </a:solidFill>
              </a:rPr>
              <a:t>4</a:t>
            </a:r>
            <a:r>
              <a:rPr lang="en-US" b="1" dirty="0" smtClean="0">
                <a:solidFill>
                  <a:srgbClr val="FFFFFF"/>
                </a:solidFill>
              </a:rPr>
              <a:t>67</a:t>
            </a:r>
            <a:r>
              <a:rPr b="1" dirty="0" smtClean="0">
                <a:solidFill>
                  <a:srgbClr val="FFFFFF"/>
                </a:solidFill>
              </a:rPr>
              <a:t>,</a:t>
            </a:r>
            <a:r>
              <a:rPr lang="en-US" b="1" dirty="0" smtClean="0">
                <a:solidFill>
                  <a:srgbClr val="FFFFFF"/>
                </a:solidFill>
              </a:rPr>
              <a:t>270</a:t>
            </a:r>
            <a:r>
              <a:rPr b="1" dirty="0" smtClean="0">
                <a:solidFill>
                  <a:srgbClr val="FFFFFF"/>
                </a:solidFill>
              </a:rPr>
              <a:t>*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15" name="Shape 277"/>
          <p:cNvSpPr/>
          <p:nvPr/>
        </p:nvSpPr>
        <p:spPr>
          <a:xfrm>
            <a:off x="476250" y="6173413"/>
            <a:ext cx="8191500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1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b="0"/>
            </a:pPr>
            <a:r>
              <a:rPr sz="1100" b="1" dirty="0"/>
              <a:t>Based on the Estimated Value of Volunteer Time ($23.36) from the 2015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35444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2016- 2017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848548"/>
          </a:xfrm>
        </p:spPr>
        <p:txBody>
          <a:bodyPr>
            <a:normAutofit fontScale="62500" lnSpcReduction="20000"/>
          </a:bodyPr>
          <a:lstStyle/>
          <a:p>
            <a:r>
              <a:rPr lang="en-US" b="1" i="1" dirty="0" smtClean="0"/>
              <a:t>Increase staff and adjunct faculty participation in Service Learning/Civic Engagement 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b="1" i="1" dirty="0" smtClean="0"/>
              <a:t>Award President’s Volunteer Service Award to staff/faculty</a:t>
            </a:r>
          </a:p>
          <a:p>
            <a:pPr marL="68580" indent="0">
              <a:buNone/>
            </a:pPr>
            <a:endParaRPr lang="en-US" b="1" i="1" dirty="0" smtClean="0"/>
          </a:p>
          <a:p>
            <a:r>
              <a:rPr lang="en-US" dirty="0" smtClean="0"/>
              <a:t>5</a:t>
            </a:r>
            <a:r>
              <a:rPr lang="en-US" dirty="0" smtClean="0"/>
              <a:t>% increase in the number of Service Learning hours per semester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Incorporating the SW Skill Center in Service Learning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Piloting Service Learning in CPD 150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Create a campus-wide Service Learning Project each semester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Create more collaborative Service </a:t>
            </a:r>
            <a:r>
              <a:rPr lang="en-US" dirty="0"/>
              <a:t>L</a:t>
            </a:r>
            <a:r>
              <a:rPr lang="en-US" dirty="0" smtClean="0"/>
              <a:t>earning opportunities between clubs/orgs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Focus on Civic Engagement</a:t>
            </a:r>
          </a:p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2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Your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Participate in Service Learning Projects; Campus-wide events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Consider offering the Service Learning Extra Credit Assignment in one or more classes</a:t>
            </a:r>
          </a:p>
          <a:p>
            <a:endParaRPr lang="en-US" dirty="0"/>
          </a:p>
          <a:p>
            <a:r>
              <a:rPr lang="en-US" dirty="0" smtClean="0"/>
              <a:t>Consider implementing a Service Learning project in one class per semester. 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Track your own hours for the President’s Service Award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Report your hours and student hours (for in-class SL projects) to The Center for Service Learning and Civic Engagement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2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Presidential Community Service Award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696511"/>
              </p:ext>
            </p:extLst>
          </p:nvPr>
        </p:nvGraphicFramePr>
        <p:xfrm>
          <a:off x="4114800" y="2286000"/>
          <a:ext cx="4124325" cy="284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1650"/>
                <a:gridCol w="800100"/>
                <a:gridCol w="857250"/>
                <a:gridCol w="695325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Hours by Award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Bronze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Silver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Gold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Kids (5-10)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26 – 49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50 – 74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75 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Teens (11–15)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50 – 74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75 – 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100 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Young Adults (16-25)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100 – 174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175 – 249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250 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Adults (26 and older)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100 – 249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250 – 499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500+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Families and Groups*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200 – 499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500 – 999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1,000+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President’s Lifetime Achievement Award: Individuals who have completed 4,000 or more hours in their lifetime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* Two or more people, with each member contributing at least 25 hours toward the total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 descr="Rows of the bronze, silver, gold, and blue PVSA pins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00"/>
          <a:stretch/>
        </p:blipFill>
        <p:spPr bwMode="auto">
          <a:xfrm rot="590417">
            <a:off x="1803953" y="2299333"/>
            <a:ext cx="2009775" cy="159067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Display of the certificate with volunteer's name, letters from President Obama and the CNCS and POL, and a PVSA pin, medallion, and coin.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 t="7619" r="6129" b="12857"/>
          <a:stretch/>
        </p:blipFill>
        <p:spPr bwMode="auto">
          <a:xfrm>
            <a:off x="1295400" y="4343400"/>
            <a:ext cx="2688120" cy="20387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Bronze PVSA medallion displayed on red, white, and blue ribbon.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0" r="11600"/>
          <a:stretch/>
        </p:blipFill>
        <p:spPr bwMode="auto">
          <a:xfrm rot="20958178">
            <a:off x="482089" y="3038711"/>
            <a:ext cx="1762125" cy="1590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1001" y="5410200"/>
            <a:ext cx="4048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 smtClean="0"/>
              <a:t>60 students have received </a:t>
            </a:r>
          </a:p>
          <a:p>
            <a:pPr algn="ctr"/>
            <a:r>
              <a:rPr lang="en-US" dirty="0" smtClean="0"/>
              <a:t>this honor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42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Creating and Maintaining Community </a:t>
            </a:r>
            <a:r>
              <a:rPr lang="en-US" dirty="0" smtClean="0"/>
              <a:t>Partnerships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70664"/>
            <a:ext cx="5999228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7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1">
      <a:dk1>
        <a:srgbClr val="000000"/>
      </a:dk1>
      <a:lt1>
        <a:srgbClr val="FFFFFF"/>
      </a:lt1>
      <a:dk2>
        <a:srgbClr val="434342"/>
      </a:dk2>
      <a:lt2>
        <a:srgbClr val="91DEFA"/>
      </a:lt2>
      <a:accent1>
        <a:srgbClr val="797B7E"/>
      </a:accent1>
      <a:accent2>
        <a:srgbClr val="C00000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413</TotalTime>
  <Words>509</Words>
  <Application>Microsoft Office PowerPoint</Application>
  <PresentationFormat>On-screen Show (4:3)</PresentationFormat>
  <Paragraphs>117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Century Gothic</vt:lpstr>
      <vt:lpstr>Times New Roman</vt:lpstr>
      <vt:lpstr>Wingdings</vt:lpstr>
      <vt:lpstr>Wingdings 2</vt:lpstr>
      <vt:lpstr>Austin</vt:lpstr>
      <vt:lpstr>Center for  Service Learning  &amp; Civic Engagement</vt:lpstr>
      <vt:lpstr>Program Overview</vt:lpstr>
      <vt:lpstr>Types of Experiential Education</vt:lpstr>
      <vt:lpstr>Benefits</vt:lpstr>
      <vt:lpstr>   2015-2016 Goals</vt:lpstr>
      <vt:lpstr>2016- 2017 Goals</vt:lpstr>
      <vt:lpstr>We Need Your Support</vt:lpstr>
      <vt:lpstr>Presidential Community Service Award</vt:lpstr>
      <vt:lpstr>Creating and Maintaining Community Partnerships</vt:lpstr>
      <vt:lpstr>PowerPoint Presentation</vt:lpstr>
      <vt:lpstr>What Paperwork is Required</vt:lpstr>
      <vt:lpstr>Service Learning Proposal</vt:lpstr>
      <vt:lpstr>Student/Agency Agreement</vt:lpstr>
      <vt:lpstr>Service Learning  Contact Log</vt:lpstr>
      <vt:lpstr>Risk/ Talent Release</vt:lpstr>
      <vt:lpstr>For More Information</vt:lpstr>
    </vt:vector>
  </TitlesOfParts>
  <Company>Estrella Mountain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Center for Service Learning and Civic Engagement</dc:title>
  <dc:creator>Administrator</dc:creator>
  <cp:lastModifiedBy>Landis Elliott</cp:lastModifiedBy>
  <cp:revision>29</cp:revision>
  <cp:lastPrinted>2016-04-12T18:40:30Z</cp:lastPrinted>
  <dcterms:created xsi:type="dcterms:W3CDTF">2015-09-01T17:30:30Z</dcterms:created>
  <dcterms:modified xsi:type="dcterms:W3CDTF">2016-08-17T00:53:13Z</dcterms:modified>
</cp:coreProperties>
</file>