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74" r:id="rId5"/>
    <p:sldId id="262" r:id="rId6"/>
    <p:sldId id="264" r:id="rId7"/>
    <p:sldId id="265" r:id="rId8"/>
    <p:sldId id="266" r:id="rId9"/>
    <p:sldId id="273" r:id="rId10"/>
    <p:sldId id="277" r:id="rId11"/>
    <p:sldId id="278" r:id="rId12"/>
    <p:sldId id="269" r:id="rId13"/>
    <p:sldId id="275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2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48:21.424" idx="1">
    <p:pos x="10" y="10"/>
    <p:text>In the agency packet we listed 3 types of SL.  I am good with either 2 or 3 just wanted to stay consistant.  Here were the 3, let me know what you like better:  There are 3 different ways students can engage in Service Learning at EMCC.
1.)	Individual/Club Placements: Students/Clubs are placed at any of EMCC’s approved agencies.  The student/club and agency will determine the goals of the service learning experience, number of hours and duration of the experience.
2.)	Class Projects: Faculty (or a group of student from a specific class) may choose a project for their class at an agency that fits the course focus. 
3.)	One-Day Events: A one-day experience for students and faculty.  This can be held on campus to benefit a specific agency/group of agencies or at the agency site.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50:53.636" idx="2">
    <p:pos x="10" y="10"/>
    <p:text>Changed the name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8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6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9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0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4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3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Basics of Service Learning </a:t>
            </a:r>
            <a:br>
              <a:rPr lang="en-US" dirty="0" smtClean="0"/>
            </a:br>
            <a:r>
              <a:rPr lang="en-US" sz="3600" dirty="0" smtClean="0"/>
              <a:t>Student Ambassador Presentation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Rachel Holmes, M.Ed.</a:t>
            </a:r>
          </a:p>
          <a:p>
            <a:r>
              <a:rPr lang="en-US" dirty="0" smtClean="0"/>
              <a:t>Faculty Service Learning Coordinator</a:t>
            </a:r>
          </a:p>
          <a:p>
            <a:r>
              <a:rPr lang="en-US" dirty="0" smtClean="0"/>
              <a:t>EMCC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r>
              <a:rPr lang="en-US" dirty="0" smtClean="0"/>
              <a:t>Packing food at local food bank</a:t>
            </a:r>
          </a:p>
          <a:p>
            <a:r>
              <a:rPr lang="en-US" dirty="0" smtClean="0"/>
              <a:t>Tutoring children</a:t>
            </a:r>
          </a:p>
          <a:p>
            <a:r>
              <a:rPr lang="en-US" dirty="0" smtClean="0"/>
              <a:t>Reading to kids at a local shelter</a:t>
            </a:r>
          </a:p>
          <a:p>
            <a:r>
              <a:rPr lang="en-US" dirty="0" smtClean="0"/>
              <a:t>Planning and facilitating a clothing drive</a:t>
            </a:r>
          </a:p>
          <a:p>
            <a:r>
              <a:rPr lang="en-US" dirty="0" smtClean="0"/>
              <a:t>Teaching senior citizens basic computer skills</a:t>
            </a:r>
          </a:p>
          <a:p>
            <a:r>
              <a:rPr lang="en-US" dirty="0" smtClean="0"/>
              <a:t>Participate in on-campus event such as the Career Fair, Billion Man Rising, or Health Fair</a:t>
            </a:r>
          </a:p>
          <a:p>
            <a:endParaRPr lang="en-US" dirty="0"/>
          </a:p>
          <a:p>
            <a:r>
              <a:rPr lang="en-US" dirty="0" smtClean="0"/>
              <a:t>Organize and facilitate an informational table on domestic violence, women’s rights issues, etc.</a:t>
            </a:r>
          </a:p>
          <a:p>
            <a:r>
              <a:rPr lang="en-US" dirty="0" smtClean="0"/>
              <a:t>Fundraising and participating in AIDS Walk or Down Syndrome 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4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734374"/>
            <a:ext cx="4077371" cy="3103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734374"/>
            <a:ext cx="5249214" cy="4127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542108"/>
            <a:ext cx="4735132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your passion!</a:t>
            </a:r>
          </a:p>
          <a:p>
            <a:r>
              <a:rPr lang="en-US" dirty="0" smtClean="0"/>
              <a:t>Determine how YOU would like to organize the SL projects</a:t>
            </a:r>
          </a:p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Don’t be afraid to try! (and learn from your mistakes)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31" y="2077137"/>
            <a:ext cx="3015266" cy="23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Required Forms (liability release, time log with supervisor evaluation)</a:t>
            </a:r>
          </a:p>
          <a:p>
            <a:r>
              <a:rPr lang="en-US" dirty="0" smtClean="0"/>
              <a:t>Proposal (submitted electronically)</a:t>
            </a:r>
          </a:p>
          <a:p>
            <a:r>
              <a:rPr lang="en-US" dirty="0" smtClean="0"/>
              <a:t>Final Assignment Requirements  (submitted to Canvas)</a:t>
            </a:r>
          </a:p>
          <a:p>
            <a:r>
              <a:rPr lang="en-US" dirty="0" smtClean="0"/>
              <a:t>Reporting Your Hours to the Center for SL and CE online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***All forms can be found on the Center for Service Learning and Civic Engagement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2557463"/>
            <a:ext cx="2654300" cy="3317875"/>
          </a:xfrm>
        </p:spPr>
      </p:pic>
    </p:spTree>
    <p:extLst>
      <p:ext uri="{BB962C8B-B14F-4D97-AF65-F5344CB8AC3E}">
        <p14:creationId xmlns:p14="http://schemas.microsoft.com/office/powerpoint/2010/main" val="390460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Center for Service Learning and Civic Engagement </a:t>
            </a:r>
          </a:p>
          <a:p>
            <a:pPr marL="0" indent="0">
              <a:buNone/>
            </a:pPr>
            <a:r>
              <a:rPr lang="en-US" dirty="0" smtClean="0"/>
              <a:t>	Located in the Career and Transfer Center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Faculty SL Coordinator- Rachel Holmes x58407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Rachel.Holmes@estrellamountain.edu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MAR108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 Coordinator- Landis </a:t>
            </a:r>
            <a:r>
              <a:rPr lang="en-US" dirty="0"/>
              <a:t>Elliott </a:t>
            </a:r>
            <a:r>
              <a:rPr lang="en-US" dirty="0" smtClean="0"/>
              <a:t>623.935.8220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Landis.Elliott@estrellamountain.edu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of Service Learning</a:t>
            </a:r>
          </a:p>
          <a:p>
            <a:r>
              <a:rPr lang="en-US" dirty="0" smtClean="0"/>
              <a:t>Easy steps for implementation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3" y="2814319"/>
            <a:ext cx="3246763" cy="28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Service Learning</a:t>
            </a:r>
          </a:p>
          <a:p>
            <a:pPr lvl="1"/>
            <a:r>
              <a:rPr lang="en-US" sz="2000" dirty="0" smtClean="0"/>
              <a:t>The combination of community service and classroom instruction, with a focus on critical, reflective thinking as well as personal and civic responsibility</a:t>
            </a:r>
          </a:p>
          <a:p>
            <a:pPr lvl="1"/>
            <a:r>
              <a:rPr lang="en-US" sz="2000" dirty="0" smtClean="0"/>
              <a:t>May be community service, one or more volunteer events, donations</a:t>
            </a:r>
          </a:p>
          <a:p>
            <a:pPr marL="57150" indent="0">
              <a:buNone/>
            </a:pPr>
            <a:r>
              <a:rPr lang="en-US" sz="3000" b="1" dirty="0" smtClean="0"/>
              <a:t>Civic Engagement</a:t>
            </a:r>
          </a:p>
          <a:p>
            <a:pPr lvl="2"/>
            <a:r>
              <a:rPr lang="en-US" sz="1800" dirty="0" smtClean="0"/>
              <a:t>Active participation in the public life of a community in an informed, committed, and constructive manner with a focus on the common good</a:t>
            </a:r>
          </a:p>
          <a:p>
            <a:pPr lvl="2"/>
            <a:r>
              <a:rPr lang="en-US" sz="1800" dirty="0" smtClean="0"/>
              <a:t>Civic engagement provides students an opportunity to serve the community (the larger community or the college community) by working towards a long-term solution and/or awareness of an issue facing society</a:t>
            </a:r>
          </a:p>
          <a:p>
            <a:pPr lvl="2"/>
            <a:r>
              <a:rPr lang="en-US" sz="1800" dirty="0" smtClean="0"/>
              <a:t>Working towards positive social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973668"/>
            <a:ext cx="6915955" cy="5046132"/>
          </a:xfrm>
        </p:spPr>
      </p:pic>
    </p:spTree>
    <p:extLst>
      <p:ext uri="{BB962C8B-B14F-4D97-AF65-F5344CB8AC3E}">
        <p14:creationId xmlns:p14="http://schemas.microsoft.com/office/powerpoint/2010/main" val="158353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Community Service (10 or more volunteer hours) OR participating in 2 SL events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And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Reflection/Final Assignment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4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allows the students to learn, volunteer, and work on a project that can and should facilitate reflective and analytical thinking.</a:t>
            </a:r>
          </a:p>
          <a:p>
            <a:r>
              <a:rPr lang="en-US" dirty="0" smtClean="0"/>
              <a:t>Project should be related to what you are learning in your class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i.e.  Accounting students providing free tax services to low income families</a:t>
            </a:r>
          </a:p>
          <a:p>
            <a:pPr lvl="1"/>
            <a:r>
              <a:rPr lang="en-US" dirty="0" smtClean="0"/>
              <a:t>i.e. Education students providing free tutoring to K-12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4778062"/>
            <a:ext cx="8615578" cy="2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Faculty-Directed Service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either assigns a specific project OR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provides a list of projects to choose from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oversees the student and project to ensure students are making progress and meeting academic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3" y="4528175"/>
            <a:ext cx="3537397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Student-Directed Service Learning</a:t>
            </a:r>
          </a:p>
          <a:p>
            <a:r>
              <a:rPr lang="en-US" dirty="0" smtClean="0"/>
              <a:t>The students do the research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identify a community need</a:t>
            </a:r>
          </a:p>
          <a:p>
            <a:r>
              <a:rPr lang="en-US" dirty="0" smtClean="0"/>
              <a:t>Students develop their own project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complete with goal/outcome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statement, timeline, proposal  (ex. Volunteering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food bank for 10 hours)</a:t>
            </a:r>
          </a:p>
          <a:p>
            <a:r>
              <a:rPr lang="en-US" dirty="0" smtClean="0"/>
              <a:t>The instructor monitors student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600536"/>
            <a:ext cx="286483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.)	Individual/Club Placements: Students/Clubs are placed at any of EMCC’s approved agencies.  The student/club and agency will determine the goals of the service learning experience, number of hours and duration of the experience.</a:t>
            </a:r>
          </a:p>
          <a:p>
            <a:r>
              <a:rPr lang="en-US" dirty="0"/>
              <a:t>2.)	Class Projects: </a:t>
            </a:r>
            <a:r>
              <a:rPr lang="en-US" dirty="0" smtClean="0"/>
              <a:t>May be whole-class, small group or individual project (ask your instructor for details)  OR may be assigned as an extra credit assignment (10 hours or 2 events)</a:t>
            </a:r>
            <a:endParaRPr lang="en-US" dirty="0"/>
          </a:p>
          <a:p>
            <a:r>
              <a:rPr lang="en-US" dirty="0"/>
              <a:t>3.)	One-Day Events: A one-day experience for </a:t>
            </a:r>
            <a:r>
              <a:rPr lang="en-US" dirty="0" smtClean="0"/>
              <a:t>students.  </a:t>
            </a:r>
            <a:r>
              <a:rPr lang="en-US" dirty="0"/>
              <a:t>This can be held on campus to benefit a specific agency/group of agencies or at the agency site</a:t>
            </a:r>
            <a:r>
              <a:rPr lang="en-US" dirty="0" smtClean="0"/>
              <a:t>.  (2 of these are required in lieu of the 10 hours)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42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456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The Basics of Service Learning  Student Ambassador Presentation</vt:lpstr>
      <vt:lpstr>Preview of Today’s Session</vt:lpstr>
      <vt:lpstr>What is Service Learning?</vt:lpstr>
      <vt:lpstr>PowerPoint Presentation</vt:lpstr>
      <vt:lpstr>Key Components of Service Learning</vt:lpstr>
      <vt:lpstr> Critical Thinking</vt:lpstr>
      <vt:lpstr>How Does It Work?</vt:lpstr>
      <vt:lpstr>How Does It Work?</vt:lpstr>
      <vt:lpstr>Three Types of Service Learning</vt:lpstr>
      <vt:lpstr>Sample Projects</vt:lpstr>
      <vt:lpstr>PowerPoint Presentation</vt:lpstr>
      <vt:lpstr>Do It Your Way!</vt:lpstr>
      <vt:lpstr>Student Packet</vt:lpstr>
      <vt:lpstr>Any Questions?</vt:lpstr>
      <vt:lpstr>For Additional Assistance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Service Learning  CTL Presentation</dc:title>
  <dc:creator>Rachel Holmes</dc:creator>
  <cp:lastModifiedBy>Landis Elliott</cp:lastModifiedBy>
  <cp:revision>18</cp:revision>
  <dcterms:created xsi:type="dcterms:W3CDTF">2015-07-16T03:00:58Z</dcterms:created>
  <dcterms:modified xsi:type="dcterms:W3CDTF">2015-08-12T17:12:50Z</dcterms:modified>
</cp:coreProperties>
</file>