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3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ndis Elliott" initials="LE" lastIdx="2" clrIdx="0">
    <p:extLst>
      <p:ext uri="{19B8F6BF-5375-455C-9EA6-DF929625EA0E}">
        <p15:presenceInfo xmlns:p15="http://schemas.microsoft.com/office/powerpoint/2012/main" userId="S-1-5-21-725345543-1060284298-854245398-1080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7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7-17T12:48:21.424" idx="1">
    <p:pos x="10" y="10"/>
    <p:text>In the agency packet we listed 3 types of SL.  I am good with either 2 or 3 just wanted to stay consistant.  Here were the 3, let me know what you like better:  There are 3 different ways students can engage in Service Learning at EMCC.
1.)	Individual/Club Placements: Students/Clubs are placed at any of EMCC’s approved agencies.  The student/club and agency will determine the goals of the service learning experience, number of hours and duration of the experience.
2.)	Class Projects: Faculty (or a group of student from a specific class) may choose a project for their class at an agency that fits the course focus. 
3.)	One-Day Events: A one-day experience for students and faculty.  This can be held on campus to benefit a specific agency/group of agencies or at the agency site.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7-17T12:50:53.636" idx="2">
    <p:pos x="10" y="10"/>
    <p:text>Changed the name</p:text>
    <p:extLst>
      <p:ext uri="{C676402C-5697-4E1C-873F-D02D1690AC5C}">
        <p15:threadingInfo xmlns:p15="http://schemas.microsoft.com/office/powerpoint/2012/main" timeZoneBias="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4DB855A0-E29A-432C-89D6-D65DCD116BEF}" type="datetimeFigureOut">
              <a:rPr lang="en-US" smtClean="0"/>
              <a:t>7/20/2015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BEB9C09F-5819-409B-9028-ED34ABB3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72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55A0-E29A-432C-89D6-D65DCD116BEF}" type="datetimeFigureOut">
              <a:rPr lang="en-US" smtClean="0"/>
              <a:t>7/20/2015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C09F-5819-409B-9028-ED34ABB3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039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55A0-E29A-432C-89D6-D65DCD116BEF}" type="datetimeFigureOut">
              <a:rPr lang="en-US" smtClean="0"/>
              <a:t>7/20/2015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C09F-5819-409B-9028-ED34ABB3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698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55A0-E29A-432C-89D6-D65DCD116BEF}" type="datetimeFigureOut">
              <a:rPr lang="en-US" smtClean="0"/>
              <a:t>7/20/2015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C09F-5819-409B-9028-ED34ABB3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109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55A0-E29A-432C-89D6-D65DCD116BEF}" type="datetimeFigureOut">
              <a:rPr lang="en-US" smtClean="0"/>
              <a:t>7/20/2015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C09F-5819-409B-9028-ED34ABB3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3181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55A0-E29A-432C-89D6-D65DCD116BEF}" type="datetimeFigureOut">
              <a:rPr lang="en-US" smtClean="0"/>
              <a:t>7/20/2015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C09F-5819-409B-9028-ED34ABB3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292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55A0-E29A-432C-89D6-D65DCD116BEF}" type="datetimeFigureOut">
              <a:rPr lang="en-US" smtClean="0"/>
              <a:t>7/20/2015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C09F-5819-409B-9028-ED34ABB3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424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55A0-E29A-432C-89D6-D65DCD116BEF}" type="datetimeFigureOut">
              <a:rPr lang="en-US" smtClean="0"/>
              <a:t>7/20/2015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C09F-5819-409B-9028-ED34ABB3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893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55A0-E29A-432C-89D6-D65DCD116BEF}" type="datetimeFigureOut">
              <a:rPr lang="en-US" smtClean="0"/>
              <a:t>7/20/2015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C09F-5819-409B-9028-ED34ABB3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6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55A0-E29A-432C-89D6-D65DCD116BEF}" type="datetimeFigureOut">
              <a:rPr lang="en-US" smtClean="0"/>
              <a:t>7/20/2015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C09F-5819-409B-9028-ED34ABB3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77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55A0-E29A-432C-89D6-D65DCD116BEF}" type="datetimeFigureOut">
              <a:rPr lang="en-US" smtClean="0"/>
              <a:t>7/20/2015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C09F-5819-409B-9028-ED34ABB3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55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55A0-E29A-432C-89D6-D65DCD116BEF}" type="datetimeFigureOut">
              <a:rPr lang="en-US" smtClean="0"/>
              <a:t>7/20/2015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C09F-5819-409B-9028-ED34ABB3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13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55A0-E29A-432C-89D6-D65DCD116BEF}" type="datetimeFigureOut">
              <a:rPr lang="en-US" smtClean="0"/>
              <a:t>7/20/2015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C09F-5819-409B-9028-ED34ABB3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219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55A0-E29A-432C-89D6-D65DCD116BEF}" type="datetimeFigureOut">
              <a:rPr lang="en-US" smtClean="0"/>
              <a:t>7/20/2015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C09F-5819-409B-9028-ED34ABB3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877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55A0-E29A-432C-89D6-D65DCD116BEF}" type="datetimeFigureOut">
              <a:rPr lang="en-US" smtClean="0"/>
              <a:t>7/20/2015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C09F-5819-409B-9028-ED34ABB3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67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55A0-E29A-432C-89D6-D65DCD116BEF}" type="datetimeFigureOut">
              <a:rPr lang="en-US" smtClean="0"/>
              <a:t>7/20/2015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C09F-5819-409B-9028-ED34ABB3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323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55A0-E29A-432C-89D6-D65DCD116BEF}" type="datetimeFigureOut">
              <a:rPr lang="en-US" smtClean="0"/>
              <a:t>7/20/2015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C09F-5819-409B-9028-ED34ABB3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450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DB855A0-E29A-432C-89D6-D65DCD116BEF}" type="datetimeFigureOut">
              <a:rPr lang="en-US" smtClean="0"/>
              <a:t>7/20/2015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BEB9C09F-5819-409B-9028-ED34ABB3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823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Basics of Service Learning </a:t>
            </a:r>
            <a:br>
              <a:rPr lang="en-US" dirty="0" smtClean="0"/>
            </a:br>
            <a:r>
              <a:rPr lang="en-US" dirty="0" smtClean="0"/>
              <a:t>CTL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Rachel Holmes, M.Ed.</a:t>
            </a:r>
          </a:p>
          <a:p>
            <a:r>
              <a:rPr lang="en-US" dirty="0" smtClean="0"/>
              <a:t>Faculty Service Learning Coordinator</a:t>
            </a:r>
          </a:p>
          <a:p>
            <a:r>
              <a:rPr lang="en-US" dirty="0" smtClean="0"/>
              <a:t>EMCC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095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Avenues of SL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Faculty-Directed Service Learning</a:t>
            </a:r>
          </a:p>
          <a:p>
            <a:pPr marL="514350" indent="-514350">
              <a:buAutoNum type="arabicPeriod"/>
            </a:pPr>
            <a:r>
              <a:rPr lang="en-US" dirty="0" smtClean="0"/>
              <a:t>Instructor either assigns a specific project OR</a:t>
            </a:r>
          </a:p>
          <a:p>
            <a:pPr marL="514350" indent="-514350">
              <a:buAutoNum type="arabicPeriod"/>
            </a:pPr>
            <a:r>
              <a:rPr lang="en-US" dirty="0" smtClean="0"/>
              <a:t>Instructor provides a list of projects to choose from</a:t>
            </a:r>
          </a:p>
          <a:p>
            <a:pPr marL="514350" indent="-514350">
              <a:buAutoNum type="arabicPeriod"/>
            </a:pPr>
            <a:r>
              <a:rPr lang="en-US" dirty="0" smtClean="0"/>
              <a:t>Instructor oversees the student and project to ensure students are making progress and meeting academic requirements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313" y="4528175"/>
            <a:ext cx="3537397" cy="213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516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Avenues for Service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Student-Directed Service Learning</a:t>
            </a:r>
          </a:p>
          <a:p>
            <a:r>
              <a:rPr lang="en-US" dirty="0" smtClean="0"/>
              <a:t>The students do the research to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identify a community need</a:t>
            </a:r>
          </a:p>
          <a:p>
            <a:r>
              <a:rPr lang="en-US" dirty="0" smtClean="0"/>
              <a:t>Students develop their own project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complete with goal/outcome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statement, timeline, proposal</a:t>
            </a:r>
          </a:p>
          <a:p>
            <a:r>
              <a:rPr lang="en-US" dirty="0" smtClean="0"/>
              <a:t>The instructor monitor’s student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progress but perhaps not quite as hands-on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752" y="1600536"/>
            <a:ext cx="2864834" cy="440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67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Types of SL (Can be either Faculty-Directed or Student-Directed)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</a:t>
            </a:r>
            <a:r>
              <a:rPr lang="en-US" dirty="0"/>
              <a:t>.)	Individual/Club Placements: Students/Clubs are placed at any of EMCC’s approved agencies.  The student/club and agency will determine the goals of the service learning experience, number of hours and duration of the experience.</a:t>
            </a:r>
          </a:p>
          <a:p>
            <a:r>
              <a:rPr lang="en-US" dirty="0"/>
              <a:t>2.)	Class Projects: Faculty (or a group of student from a specific class) may choose a project for their class at an agency that fits the course focus. </a:t>
            </a:r>
          </a:p>
          <a:p>
            <a:r>
              <a:rPr lang="en-US" dirty="0"/>
              <a:t>3.)	One-Day Events: A one-day experience for students and faculty.  This can be held on campus to benefit a specific agency/group of agencies or at the agency site.</a:t>
            </a:r>
          </a:p>
        </p:txBody>
      </p:sp>
    </p:spTree>
    <p:extLst>
      <p:ext uri="{BB962C8B-B14F-4D97-AF65-F5344CB8AC3E}">
        <p14:creationId xmlns:p14="http://schemas.microsoft.com/office/powerpoint/2010/main" val="2857842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Steps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Identify the course competencies for students and discuss course outcomes</a:t>
            </a:r>
          </a:p>
          <a:p>
            <a:r>
              <a:rPr lang="en-US" dirty="0" smtClean="0"/>
              <a:t>Allow 1 in-class workday </a:t>
            </a:r>
          </a:p>
          <a:p>
            <a:r>
              <a:rPr lang="en-US" dirty="0" smtClean="0"/>
              <a:t>Post Instructions on Canvas with due date</a:t>
            </a:r>
          </a:p>
          <a:p>
            <a:r>
              <a:rPr lang="en-US" dirty="0" smtClean="0"/>
              <a:t>Assign groups, partners, or whole-class</a:t>
            </a:r>
          </a:p>
          <a:p>
            <a:r>
              <a:rPr lang="en-US" dirty="0" smtClean="0"/>
              <a:t>Students:   </a:t>
            </a:r>
          </a:p>
          <a:p>
            <a:pPr lvl="1"/>
            <a:r>
              <a:rPr lang="en-US" dirty="0" smtClean="0"/>
              <a:t>Contract</a:t>
            </a:r>
          </a:p>
          <a:p>
            <a:pPr lvl="1"/>
            <a:r>
              <a:rPr lang="en-US" dirty="0" smtClean="0"/>
              <a:t>Proposal with timeline </a:t>
            </a:r>
          </a:p>
          <a:p>
            <a:r>
              <a:rPr lang="en-US" dirty="0" smtClean="0"/>
              <a:t>Periodic reminders to students via in-class or Canvas Announcement</a:t>
            </a:r>
          </a:p>
          <a:p>
            <a:r>
              <a:rPr lang="en-US" dirty="0" smtClean="0"/>
              <a:t>Allow one day at the end of the project timeframe for student presentations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926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Holmes’ class</a:t>
            </a:r>
          </a:p>
          <a:p>
            <a:pPr lvl="1"/>
            <a:r>
              <a:rPr lang="en-US" dirty="0" smtClean="0"/>
              <a:t>Worth 1 </a:t>
            </a:r>
            <a:r>
              <a:rPr lang="en-US" dirty="0" err="1" smtClean="0"/>
              <a:t>pt</a:t>
            </a:r>
            <a:r>
              <a:rPr lang="en-US" dirty="0" smtClean="0"/>
              <a:t>!  </a:t>
            </a:r>
          </a:p>
          <a:p>
            <a:pPr lvl="1"/>
            <a:r>
              <a:rPr lang="en-US" dirty="0" smtClean="0"/>
              <a:t>My speech/guilt trip</a:t>
            </a:r>
          </a:p>
          <a:p>
            <a:pPr lvl="1"/>
            <a:r>
              <a:rPr lang="en-US" dirty="0" smtClean="0"/>
              <a:t>Student-directed</a:t>
            </a:r>
          </a:p>
          <a:p>
            <a:pPr lvl="1"/>
            <a:r>
              <a:rPr lang="en-US" dirty="0" smtClean="0"/>
              <a:t>SL Handbook provided for ideas</a:t>
            </a:r>
          </a:p>
          <a:p>
            <a:pPr lvl="1"/>
            <a:r>
              <a:rPr lang="en-US" dirty="0" smtClean="0"/>
              <a:t>Instructor participates in the projects when asked/invited</a:t>
            </a:r>
          </a:p>
          <a:p>
            <a:pPr lvl="1"/>
            <a:r>
              <a:rPr lang="en-US" dirty="0" smtClean="0"/>
              <a:t>Students ALWAYS walk away from the class as more enlightened, compassionate individuals!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101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It Your Way!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Find your passion!</a:t>
            </a:r>
          </a:p>
          <a:p>
            <a:r>
              <a:rPr lang="en-US" dirty="0" smtClean="0"/>
              <a:t>Determine how YOU would like to organize the SL projects</a:t>
            </a:r>
          </a:p>
          <a:p>
            <a:r>
              <a:rPr lang="en-US" dirty="0" smtClean="0"/>
              <a:t>Start small</a:t>
            </a:r>
          </a:p>
          <a:p>
            <a:r>
              <a:rPr lang="en-US" dirty="0" smtClean="0"/>
              <a:t>Don’t be afraid to try! (and learn from your mistakes)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919" y="-22225"/>
            <a:ext cx="47625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515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Brainstorming Possible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in small groups</a:t>
            </a:r>
          </a:p>
          <a:p>
            <a:endParaRPr lang="en-US" dirty="0"/>
          </a:p>
          <a:p>
            <a:r>
              <a:rPr lang="en-US" dirty="0" smtClean="0"/>
              <a:t>Be prepared to share aloud</a:t>
            </a:r>
          </a:p>
          <a:p>
            <a:endParaRPr lang="en-US" dirty="0"/>
          </a:p>
          <a:p>
            <a:r>
              <a:rPr lang="en-US" dirty="0" smtClean="0"/>
              <a:t>Think  SERVICE, ACADEMIC RIGOR, and CREATIVITY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453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based on what we’ve discussed today, where do you go from here?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365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Additional Assistance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Center for Service </a:t>
            </a:r>
            <a:r>
              <a:rPr lang="en-US" dirty="0" smtClean="0"/>
              <a:t>Learning and Civic Engagement </a:t>
            </a:r>
          </a:p>
          <a:p>
            <a:pPr marL="0" indent="0">
              <a:buNone/>
            </a:pPr>
            <a:r>
              <a:rPr lang="en-US" dirty="0" smtClean="0"/>
              <a:t>	Located in the Career and Transfer Center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Faculty SL Coordinator- Rachel Holmes x58407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Rachel.Holmes@estrellamountain.edu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MAR108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SL Coordinator- Landis </a:t>
            </a:r>
            <a:r>
              <a:rPr lang="en-US" dirty="0"/>
              <a:t>Elliott </a:t>
            </a:r>
            <a:r>
              <a:rPr lang="en-US" dirty="0" smtClean="0"/>
              <a:t>623.935.8220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Landis.Elliott@estrellamountain.edu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753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Preview of Today’s 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Components of Service Learning</a:t>
            </a:r>
          </a:p>
          <a:p>
            <a:r>
              <a:rPr lang="en-US" dirty="0" smtClean="0"/>
              <a:t>Getting Started: Faculty Directed vs. Student Directed Service Learning</a:t>
            </a:r>
          </a:p>
          <a:p>
            <a:r>
              <a:rPr lang="en-US" dirty="0" smtClean="0"/>
              <a:t>Easy steps for implementation</a:t>
            </a:r>
          </a:p>
          <a:p>
            <a:r>
              <a:rPr lang="en-US" dirty="0" smtClean="0"/>
              <a:t>Brainstorming SL Projects</a:t>
            </a:r>
          </a:p>
          <a:p>
            <a:r>
              <a:rPr lang="en-US" dirty="0" smtClean="0"/>
              <a:t>Questions and 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324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want to learn to today?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a post-it, share out, review at the end of class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821" y="3205363"/>
            <a:ext cx="257175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379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Service Learning?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Service Learning</a:t>
            </a:r>
          </a:p>
          <a:p>
            <a:pPr lvl="1"/>
            <a:r>
              <a:rPr lang="en-US" sz="2000" dirty="0" smtClean="0"/>
              <a:t>The combination of community service and classroom instruction, with a focus on critical, reflective thinking as well as personal and civic responsibility</a:t>
            </a:r>
          </a:p>
          <a:p>
            <a:pPr lvl="1"/>
            <a:r>
              <a:rPr lang="en-US" sz="2000" dirty="0" smtClean="0"/>
              <a:t>May be community service, one or more volunteer events, donations</a:t>
            </a:r>
          </a:p>
          <a:p>
            <a:pPr marL="128016" lvl="1" indent="0">
              <a:buNone/>
            </a:pPr>
            <a:endParaRPr lang="en-US" dirty="0" smtClean="0"/>
          </a:p>
          <a:p>
            <a:pPr marL="128016" lvl="1" indent="0">
              <a:buNone/>
            </a:pPr>
            <a:r>
              <a:rPr lang="en-US" sz="2800" b="1" dirty="0" smtClean="0"/>
              <a:t>Civic Engagement</a:t>
            </a:r>
          </a:p>
          <a:p>
            <a:pPr lvl="2"/>
            <a:r>
              <a:rPr lang="en-US" sz="1800" dirty="0" smtClean="0"/>
              <a:t>Active participation in the public life of a community in an informed, committed, and constructive manner with a focus on the common good</a:t>
            </a:r>
          </a:p>
          <a:p>
            <a:pPr lvl="2"/>
            <a:r>
              <a:rPr lang="en-US" sz="1800" dirty="0" smtClean="0"/>
              <a:t>Civic engagement provides students an opportunity to serve the community (the larger community or the college community) by working towards a long-term solution and/or awareness of an issue facing society</a:t>
            </a:r>
          </a:p>
          <a:p>
            <a:pPr lvl="2"/>
            <a:r>
              <a:rPr lang="en-US" sz="1800" dirty="0" smtClean="0"/>
              <a:t>Working towards positive social change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826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Connecting Service with Learning</a:t>
            </a:r>
          </a:p>
          <a:p>
            <a:pPr marL="514350" indent="-514350">
              <a:buAutoNum type="arabicPeriod"/>
            </a:pPr>
            <a:r>
              <a:rPr lang="en-US" dirty="0" smtClean="0"/>
              <a:t>Reflection</a:t>
            </a:r>
          </a:p>
          <a:p>
            <a:pPr marL="514350" indent="-514350">
              <a:buAutoNum type="arabicPeriod"/>
            </a:pPr>
            <a:r>
              <a:rPr lang="en-US" dirty="0" smtClean="0"/>
              <a:t>Reciprocity</a:t>
            </a:r>
          </a:p>
          <a:p>
            <a:pPr marL="514350" indent="-514350">
              <a:buAutoNum type="arabicPeriod"/>
            </a:pPr>
            <a:r>
              <a:rPr lang="en-US" dirty="0" smtClean="0"/>
              <a:t>Critical Thinking</a:t>
            </a:r>
          </a:p>
          <a:p>
            <a:pPr marL="514350" indent="-514350">
              <a:buAutoNum type="arabicPeriod"/>
            </a:pPr>
            <a:r>
              <a:rPr lang="en-US" dirty="0" smtClean="0"/>
              <a:t>Social Responsibility</a:t>
            </a:r>
          </a:p>
          <a:p>
            <a:pPr marL="514350" indent="-514350">
              <a:buAutoNum type="arabicPeriod"/>
            </a:pPr>
            <a:r>
              <a:rPr lang="en-US" dirty="0" smtClean="0"/>
              <a:t>Experiential Learning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960" y="2727960"/>
            <a:ext cx="5552082" cy="413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502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Component 1: Connecting Service with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successful SL project must include meaningful service and is directly tied to the course curriculum </a:t>
            </a:r>
          </a:p>
          <a:p>
            <a:pPr lvl="2"/>
            <a:r>
              <a:rPr lang="en-US" dirty="0" smtClean="0"/>
              <a:t>This service may be in the community or solely on the college campus</a:t>
            </a:r>
          </a:p>
          <a:p>
            <a:pPr marL="914400" lvl="2" indent="0">
              <a:buNone/>
            </a:pPr>
            <a:endParaRPr lang="en-US" dirty="0" smtClean="0"/>
          </a:p>
          <a:p>
            <a:r>
              <a:rPr lang="en-US" dirty="0" smtClean="0"/>
              <a:t>Impacts all stakeholders positively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Requires a final assessment/reflection </a:t>
            </a:r>
          </a:p>
          <a:p>
            <a:pPr lvl="1"/>
            <a:r>
              <a:rPr lang="en-US" dirty="0" smtClean="0"/>
              <a:t>Dual focus– the service and knowledge gained from that service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180" y="5151549"/>
            <a:ext cx="3279820" cy="137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6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Component 2: 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</a:t>
            </a:r>
            <a:r>
              <a:rPr lang="en-US" dirty="0" smtClean="0"/>
              <a:t>eflection by the student is ongoing throughout the project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632" y="3412902"/>
            <a:ext cx="2867628" cy="319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415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Component 3:  Reciprocity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Service Learning makes it possible for the student to both give and to receive!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t/p/s</a:t>
            </a:r>
          </a:p>
          <a:p>
            <a:pPr marL="0" indent="0">
              <a:buNone/>
            </a:pPr>
            <a:r>
              <a:rPr lang="en-US" dirty="0" smtClean="0"/>
              <a:t>Imagine that your student is volunteering in the local domestic violence shelter or the local food bank.  What would he/she ‘receive’ from this experience?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658" y="4545248"/>
            <a:ext cx="2184221" cy="231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708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 4: Critical Thinking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Service Learning allows the students to learn, volunteer, and work on a project that can and should facilitate reflective and analytical thinking.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211" y="3335628"/>
            <a:ext cx="8615578" cy="352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4876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90</TotalTime>
  <Words>585</Words>
  <Application>Microsoft Office PowerPoint</Application>
  <PresentationFormat>Widescreen</PresentationFormat>
  <Paragraphs>109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Century Gothic</vt:lpstr>
      <vt:lpstr>Wingdings 3</vt:lpstr>
      <vt:lpstr>Ion Boardroom</vt:lpstr>
      <vt:lpstr>The Basics of Service Learning  CTL Presentation</vt:lpstr>
      <vt:lpstr>Preview of Today’s Session</vt:lpstr>
      <vt:lpstr>What do you want to learn to today?</vt:lpstr>
      <vt:lpstr>What is Service Learning?</vt:lpstr>
      <vt:lpstr>Key Components</vt:lpstr>
      <vt:lpstr>Key Component 1: Connecting Service with Learning</vt:lpstr>
      <vt:lpstr>Key Component 2: Reflection</vt:lpstr>
      <vt:lpstr>Key Component 3:  Reciprocity</vt:lpstr>
      <vt:lpstr>Component 4: Critical Thinking</vt:lpstr>
      <vt:lpstr>Two Avenues of SL</vt:lpstr>
      <vt:lpstr>Two Avenues for Service Learning</vt:lpstr>
      <vt:lpstr>Three Types of SL (Can be either Faculty-Directed or Student-Directed)</vt:lpstr>
      <vt:lpstr>Practical Steps </vt:lpstr>
      <vt:lpstr>Example</vt:lpstr>
      <vt:lpstr>Do It Your Way!</vt:lpstr>
      <vt:lpstr>Brainstorming Possible Projects</vt:lpstr>
      <vt:lpstr>Next steps….</vt:lpstr>
      <vt:lpstr>For Additional Assistance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Basics of Service Learning  CTL Presentation</dc:title>
  <dc:creator>Rachel Holmes</dc:creator>
  <cp:lastModifiedBy>Landis Elliott</cp:lastModifiedBy>
  <cp:revision>13</cp:revision>
  <dcterms:created xsi:type="dcterms:W3CDTF">2015-07-16T03:00:58Z</dcterms:created>
  <dcterms:modified xsi:type="dcterms:W3CDTF">2015-07-20T21:31:31Z</dcterms:modified>
</cp:coreProperties>
</file>