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sldIdLst>
    <p:sldId id="256" r:id="rId2"/>
    <p:sldId id="307" r:id="rId3"/>
    <p:sldId id="294" r:id="rId4"/>
    <p:sldId id="312" r:id="rId5"/>
    <p:sldId id="314" r:id="rId6"/>
    <p:sldId id="315" r:id="rId7"/>
    <p:sldId id="310" r:id="rId8"/>
    <p:sldId id="304" r:id="rId9"/>
    <p:sldId id="305" r:id="rId10"/>
    <p:sldId id="298" r:id="rId11"/>
    <p:sldId id="30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dis Elliott" initials="LE" lastIdx="16" clrIdx="0">
    <p:extLst>
      <p:ext uri="{19B8F6BF-5375-455C-9EA6-DF929625EA0E}">
        <p15:presenceInfo xmlns:p15="http://schemas.microsoft.com/office/powerpoint/2012/main" userId="S-1-5-21-725345543-1060284298-854245398-108077" providerId="AD"/>
      </p:ext>
    </p:extLst>
  </p:cmAuthor>
  <p:cmAuthor id="2" name="Rachel Holmes" initials="RH" lastIdx="4" clrIdx="1">
    <p:extLst>
      <p:ext uri="{19B8F6BF-5375-455C-9EA6-DF929625EA0E}">
        <p15:presenceInfo xmlns:p15="http://schemas.microsoft.com/office/powerpoint/2012/main" userId="a3a107082d31d9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5T15:50:04.343" idx="1">
    <p:pos x="10" y="10"/>
    <p:text>SLide 1 Added at T to Elliott</p:text>
    <p:extLst>
      <p:ext uri="{C676402C-5697-4E1C-873F-D02D1690AC5C}">
        <p15:threadingInfo xmlns:p15="http://schemas.microsoft.com/office/powerpoint/2012/main" timeZoneBias="420"/>
      </p:ext>
    </p:extLst>
  </p:cm>
  <p:cm authorId="1" dt="2015-07-15T15:50:10.193" idx="2">
    <p:pos x="106" y="106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5T15:51:56.325" idx="4">
    <p:pos x="10" y="10"/>
    <p:text>Could we give an example of civic engagement on campus to further clarify?  Doesnt have to be on a slide...verbal is fine.</p:text>
    <p:extLst>
      <p:ext uri="{C676402C-5697-4E1C-873F-D02D1690AC5C}">
        <p15:threadingInfo xmlns:p15="http://schemas.microsoft.com/office/powerpoint/2012/main" timeZoneBias="420"/>
      </p:ext>
    </p:extLst>
  </p:cm>
  <p:cm authorId="2" dt="2015-07-15T21:13:41.925" idx="1">
    <p:pos x="10" y="106"/>
    <p:text>Absolutely!  We can discuss one of Olga's many projects.</p:text>
    <p:extLst>
      <p:ext uri="{C676402C-5697-4E1C-873F-D02D1690AC5C}">
        <p15:threadingInfo xmlns:p15="http://schemas.microsoft.com/office/powerpoint/2012/main" timeZoneBias="420">
          <p15:parentCm authorId="1" idx="4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778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09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46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69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13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99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7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635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92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9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25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21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Holmes@estrellamountain.edu" TargetMode="External"/><Relationship Id="rId2" Type="http://schemas.openxmlformats.org/officeDocument/2006/relationships/hyperlink" Target="mailto:Landis.Elliott@estrellamountai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strellamountain.edu/students/service-learni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 Learning and Civic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Rachel Holmes and Landis Elliott</a:t>
            </a:r>
          </a:p>
          <a:p>
            <a:r>
              <a:rPr lang="en-US" dirty="0" smtClean="0"/>
              <a:t>OFFICE OF SERVICE LEARNING AND CIVIC ENGAGEMENT, EMCC</a:t>
            </a:r>
          </a:p>
        </p:txBody>
      </p:sp>
    </p:spTree>
    <p:extLst>
      <p:ext uri="{BB962C8B-B14F-4D97-AF65-F5344CB8AC3E}">
        <p14:creationId xmlns:p14="http://schemas.microsoft.com/office/powerpoint/2010/main" val="13867202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Consider each of the following and whether it falls under </a:t>
            </a:r>
            <a:r>
              <a:rPr lang="en-US" i="1" dirty="0" smtClean="0">
                <a:solidFill>
                  <a:srgbClr val="FF0000"/>
                </a:solidFill>
              </a:rPr>
              <a:t>Service Learning or Student Life</a:t>
            </a:r>
          </a:p>
          <a:p>
            <a:r>
              <a:rPr lang="en-US" dirty="0" err="1" smtClean="0"/>
              <a:t>Humannequins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One Billion Rising</a:t>
            </a:r>
            <a:endParaRPr lang="en-US" dirty="0" smtClean="0"/>
          </a:p>
          <a:p>
            <a:r>
              <a:rPr lang="en-US" dirty="0" smtClean="0"/>
              <a:t>EMCC Health Fair</a:t>
            </a:r>
          </a:p>
          <a:p>
            <a:r>
              <a:rPr lang="en-US" dirty="0" smtClean="0"/>
              <a:t>Community </a:t>
            </a:r>
            <a:r>
              <a:rPr lang="en-US" dirty="0" smtClean="0"/>
              <a:t>Garden</a:t>
            </a:r>
          </a:p>
          <a:p>
            <a:r>
              <a:rPr lang="en-US" dirty="0" smtClean="0"/>
              <a:t>Field Day</a:t>
            </a:r>
            <a:endParaRPr lang="en-US" dirty="0" smtClean="0"/>
          </a:p>
          <a:p>
            <a:r>
              <a:rPr lang="en-US" dirty="0" smtClean="0"/>
              <a:t>Create and produce informational videos for non-profit organizations</a:t>
            </a:r>
          </a:p>
          <a:p>
            <a:r>
              <a:rPr lang="en-US" dirty="0" smtClean="0"/>
              <a:t>Teach Senior Citizens basic computer skills</a:t>
            </a:r>
          </a:p>
          <a:p>
            <a:r>
              <a:rPr lang="en-US" dirty="0" smtClean="0"/>
              <a:t>Create an after-school dance class for </a:t>
            </a:r>
            <a:r>
              <a:rPr lang="en-US" dirty="0" smtClean="0"/>
              <a:t>teens</a:t>
            </a:r>
          </a:p>
          <a:p>
            <a:r>
              <a:rPr lang="en-US" dirty="0" smtClean="0"/>
              <a:t>Ice Cream Social</a:t>
            </a:r>
            <a:endParaRPr lang="en-US" dirty="0" smtClean="0"/>
          </a:p>
          <a:p>
            <a:r>
              <a:rPr lang="en-US" dirty="0" smtClean="0"/>
              <a:t>Volunteering at the local food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03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Landis Elliott</a:t>
            </a:r>
          </a:p>
          <a:p>
            <a:r>
              <a:rPr lang="en-US" dirty="0" smtClean="0">
                <a:hlinkClick r:id="rId2"/>
              </a:rPr>
              <a:t>Landis.Elliott@estrellamountain.edu</a:t>
            </a:r>
            <a:endParaRPr lang="en-US" dirty="0" smtClean="0"/>
          </a:p>
          <a:p>
            <a:r>
              <a:rPr lang="en-US" dirty="0" smtClean="0"/>
              <a:t>(623)935-8220</a:t>
            </a:r>
          </a:p>
          <a:p>
            <a:endParaRPr lang="en-US" dirty="0"/>
          </a:p>
          <a:p>
            <a:r>
              <a:rPr lang="en-US" dirty="0" smtClean="0"/>
              <a:t>Rachel Holmes</a:t>
            </a:r>
          </a:p>
          <a:p>
            <a:r>
              <a:rPr lang="en-US" dirty="0" smtClean="0">
                <a:hlinkClick r:id="rId3"/>
              </a:rPr>
              <a:t>Rachel.Holmes@estrellamountain.edu</a:t>
            </a:r>
            <a:endParaRPr lang="en-US" dirty="0" smtClean="0"/>
          </a:p>
          <a:p>
            <a:r>
              <a:rPr lang="en-US" dirty="0" smtClean="0"/>
              <a:t>(623)935-8407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1566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7" y="2425813"/>
            <a:ext cx="8487178" cy="38073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6" y="723005"/>
            <a:ext cx="7960981" cy="22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37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Service Learning</a:t>
            </a:r>
            <a:endParaRPr lang="en-US" b="1" dirty="0"/>
          </a:p>
          <a:p>
            <a:pPr lvl="1"/>
            <a:r>
              <a:rPr lang="en-US" dirty="0" smtClean="0"/>
              <a:t>The combination of community service and classroom instruction, with a focus on critical, reflective thinking as well as personal and civic responsibility</a:t>
            </a:r>
          </a:p>
          <a:p>
            <a:pPr lvl="1"/>
            <a:r>
              <a:rPr lang="en-US" dirty="0" smtClean="0"/>
              <a:t>May be community service, one or more volunteer events, donations</a:t>
            </a:r>
          </a:p>
          <a:p>
            <a:pPr marL="128016" lvl="1" indent="0">
              <a:buNone/>
            </a:pPr>
            <a:endParaRPr lang="en-US" dirty="0" smtClean="0"/>
          </a:p>
          <a:p>
            <a:pPr marL="128016" lvl="1" indent="0">
              <a:buNone/>
            </a:pPr>
            <a:r>
              <a:rPr lang="en-US" sz="2000" b="1" dirty="0" smtClean="0"/>
              <a:t>Civic Engagement</a:t>
            </a:r>
          </a:p>
          <a:p>
            <a:pPr lvl="2"/>
            <a:r>
              <a:rPr lang="en-US" sz="1800" dirty="0" smtClean="0"/>
              <a:t>Active participation in the public life of a community in an informed, committed, and constructive manner with a focus on the common good</a:t>
            </a:r>
          </a:p>
          <a:p>
            <a:pPr lvl="2"/>
            <a:r>
              <a:rPr lang="en-US" sz="1800" dirty="0" smtClean="0"/>
              <a:t>Civic engagement provides students an opportunity to serve the community (the larger community or the college community) by working towards a long-term solution and/or awareness of an issue facing society</a:t>
            </a:r>
          </a:p>
          <a:p>
            <a:pPr lvl="2"/>
            <a:r>
              <a:rPr lang="en-US" sz="1800" dirty="0" smtClean="0"/>
              <a:t>Working towards positive social change</a:t>
            </a:r>
          </a:p>
          <a:p>
            <a:pPr marL="1280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549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for Service Learning Proposals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Learning 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Food Bank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Food Drive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Planning a Run off Campus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Civic Engagement Examples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Humannequins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One Billion Rising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Panel Presentations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Guest Speakers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1362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 dirty="0" smtClean="0"/>
              <a:t>Of Student Life Proposals </a:t>
            </a:r>
            <a:br>
              <a:rPr lang="en-US" dirty="0" smtClean="0"/>
            </a:br>
            <a:r>
              <a:rPr lang="en-US" dirty="0" smtClean="0"/>
              <a:t>(non-Service Learning)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Zombie Walk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Art Classes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Dance or Theater Performances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Open Mic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Karaoke Night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Sports Events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These types of events go to Student Life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6220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Approved Agency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Risk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Talent Release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List participants with start/end times and date of event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Event Summary on Student Life Website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Please </a:t>
            </a:r>
            <a:r>
              <a:rPr lang="en-US" smtClean="0"/>
              <a:t>upload pictures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438" t="9063" r="56311" b="2656"/>
          <a:stretch/>
        </p:blipFill>
        <p:spPr>
          <a:xfrm rot="470404">
            <a:off x="7742241" y="1578300"/>
            <a:ext cx="4443148" cy="410192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589650">
            <a:off x="6673931" y="4402709"/>
            <a:ext cx="1900052" cy="310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576340">
            <a:off x="5652655" y="4731761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Proposal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 rot="1472823">
            <a:off x="7610101" y="3169602"/>
            <a:ext cx="2538465" cy="323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401165">
            <a:off x="6180292" y="2464914"/>
            <a:ext cx="251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List of Agencies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 rot="213974">
            <a:off x="7605110" y="3828880"/>
            <a:ext cx="2475247" cy="344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75235" y="3735768"/>
            <a:ext cx="188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Talent/Risk Forms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236671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4156364" y="3099460"/>
            <a:ext cx="3503220" cy="1563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Center for Service </a:t>
            </a:r>
            <a:r>
              <a:rPr lang="en-US" dirty="0"/>
              <a:t>L</a:t>
            </a:r>
            <a:r>
              <a:rPr lang="en-US" dirty="0" smtClean="0"/>
              <a:t>earning and Civic </a:t>
            </a:r>
            <a:r>
              <a:rPr lang="en-US" dirty="0"/>
              <a:t>E</a:t>
            </a:r>
            <a:r>
              <a:rPr lang="en-US" dirty="0" smtClean="0"/>
              <a:t>ngagement at EMCC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88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500" b="1" dirty="0" smtClean="0"/>
              <a:t>2015-2016 Goals:</a:t>
            </a:r>
          </a:p>
          <a:p>
            <a:pPr marL="0" indent="0">
              <a:buNone/>
            </a:pPr>
            <a:r>
              <a:rPr lang="en-US" sz="1700" dirty="0" smtClean="0"/>
              <a:t>- Increase SL/CE campus wide- begin with at least 25 instructors willing to implement</a:t>
            </a:r>
          </a:p>
          <a:p>
            <a:pPr marL="0" indent="0">
              <a:buNone/>
            </a:pPr>
            <a:r>
              <a:rPr lang="en-US" sz="1700" dirty="0" smtClean="0"/>
              <a:t>- Recognize the efforts of all students, faculty, staff, and community partners through a year-end recognition celebration in the Spring</a:t>
            </a:r>
          </a:p>
          <a:p>
            <a:pPr fontAlgn="t"/>
            <a:endParaRPr lang="en-US" sz="2500" b="1" dirty="0" smtClean="0"/>
          </a:p>
          <a:p>
            <a:pPr fontAlgn="t"/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r>
              <a:rPr lang="en-US" sz="2500" b="1" dirty="0" smtClean="0"/>
              <a:t>Coordinators:</a:t>
            </a:r>
          </a:p>
          <a:p>
            <a:pPr marL="0" indent="0">
              <a:buNone/>
            </a:pPr>
            <a:r>
              <a:rPr lang="en-US" sz="2500" b="1" dirty="0"/>
              <a:t>	</a:t>
            </a:r>
            <a:r>
              <a:rPr lang="en-US" sz="2500" dirty="0" smtClean="0"/>
              <a:t>Landis Elliott, Manager of Internships and Coordinator of Center for SL/CE </a:t>
            </a:r>
            <a:r>
              <a:rPr lang="en-US" sz="2500" dirty="0"/>
              <a:t>	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Rachel Holmes, Faculty Coordinator of Center for SL/CE 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3449314"/>
            <a:ext cx="274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b="1" dirty="0" smtClean="0"/>
              <a:t>F- 2014 6,189 hours </a:t>
            </a:r>
            <a:r>
              <a:rPr lang="en-US" b="1" dirty="0"/>
              <a:t>            </a:t>
            </a:r>
            <a:endParaRPr lang="en-US" b="1" dirty="0" smtClean="0"/>
          </a:p>
          <a:p>
            <a:pPr fontAlgn="t"/>
            <a:r>
              <a:rPr lang="en-US" b="1" dirty="0" smtClean="0"/>
              <a:t>S- 2015 </a:t>
            </a:r>
            <a:r>
              <a:rPr lang="en-US" b="1" dirty="0"/>
              <a:t>8,444 </a:t>
            </a:r>
            <a:r>
              <a:rPr lang="en-US" b="1" dirty="0" smtClean="0"/>
              <a:t>hours</a:t>
            </a:r>
            <a:r>
              <a:rPr lang="en-US" b="1" dirty="0"/>
              <a:t>   </a:t>
            </a:r>
            <a:endParaRPr lang="en-US" b="1" dirty="0" smtClean="0"/>
          </a:p>
          <a:p>
            <a:pPr fontAlgn="t"/>
            <a:r>
              <a:rPr lang="en-US" b="1" dirty="0" smtClean="0"/>
              <a:t>21 </a:t>
            </a:r>
            <a:r>
              <a:rPr lang="en-US" b="1" dirty="0"/>
              <a:t>instructors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0222" y="3416891"/>
            <a:ext cx="31469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b="1" dirty="0" smtClean="0"/>
              <a:t>F- 2015  </a:t>
            </a:r>
            <a:r>
              <a:rPr lang="en-US" b="1" dirty="0" smtClean="0">
                <a:solidFill>
                  <a:srgbClr val="FF0000"/>
                </a:solidFill>
              </a:rPr>
              <a:t>7,426</a:t>
            </a:r>
            <a:r>
              <a:rPr lang="en-US" b="1" dirty="0" smtClean="0"/>
              <a:t>    hours </a:t>
            </a:r>
            <a:r>
              <a:rPr lang="en-US" b="1" dirty="0"/>
              <a:t>            </a:t>
            </a:r>
            <a:endParaRPr lang="en-US" b="1" dirty="0" smtClean="0"/>
          </a:p>
          <a:p>
            <a:pPr marL="0" lvl="8"/>
            <a:r>
              <a:rPr lang="en-US" b="1" dirty="0" smtClean="0"/>
              <a:t>S- 2016  </a:t>
            </a:r>
            <a:r>
              <a:rPr lang="en-US" b="1" dirty="0" smtClean="0">
                <a:solidFill>
                  <a:srgbClr val="FF0000"/>
                </a:solidFill>
              </a:rPr>
              <a:t>10,132</a:t>
            </a:r>
            <a:r>
              <a:rPr lang="en-US" b="1" dirty="0"/>
              <a:t>  </a:t>
            </a:r>
            <a:r>
              <a:rPr lang="en-US" b="1" dirty="0" smtClean="0"/>
              <a:t>hours</a:t>
            </a:r>
            <a:r>
              <a:rPr lang="en-US" b="1" dirty="0"/>
              <a:t>               </a:t>
            </a:r>
            <a:endParaRPr lang="en-US" b="1" dirty="0" smtClean="0"/>
          </a:p>
          <a:p>
            <a:pPr marL="0" lvl="8"/>
            <a:r>
              <a:rPr lang="en-US" b="1" dirty="0" smtClean="0">
                <a:solidFill>
                  <a:srgbClr val="FF0000"/>
                </a:solidFill>
              </a:rPr>
              <a:t>25</a:t>
            </a:r>
            <a:r>
              <a:rPr lang="en-US" b="1" dirty="0" smtClean="0"/>
              <a:t> </a:t>
            </a:r>
            <a:r>
              <a:rPr lang="en-US" b="1" dirty="0"/>
              <a:t>instructors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9495" y="3416891"/>
            <a:ext cx="264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b="1" u="sng" dirty="0">
                <a:solidFill>
                  <a:schemeClr val="bg1"/>
                </a:solidFill>
              </a:rPr>
              <a:t>GOAL FOR THIS ACADEMIC </a:t>
            </a:r>
            <a:r>
              <a:rPr lang="en-US" b="1" u="sng" dirty="0" smtClean="0">
                <a:solidFill>
                  <a:schemeClr val="bg1"/>
                </a:solidFill>
              </a:rPr>
              <a:t>YEAR</a:t>
            </a:r>
          </a:p>
          <a:p>
            <a:pPr algn="ctr" fontAlgn="t"/>
            <a:r>
              <a:rPr lang="en-US" b="1" u="sng" dirty="0" smtClean="0">
                <a:solidFill>
                  <a:schemeClr val="bg1"/>
                </a:solidFill>
              </a:rPr>
              <a:t>20</a:t>
            </a:r>
            <a:r>
              <a:rPr lang="en-US" b="1" u="sng" dirty="0">
                <a:solidFill>
                  <a:schemeClr val="bg1"/>
                </a:solidFill>
              </a:rPr>
              <a:t>% INCREASE</a:t>
            </a:r>
          </a:p>
        </p:txBody>
      </p:sp>
    </p:spTree>
    <p:extLst>
      <p:ext uri="{BB962C8B-B14F-4D97-AF65-F5344CB8AC3E}">
        <p14:creationId xmlns:p14="http://schemas.microsoft.com/office/powerpoint/2010/main" val="2045319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150923"/>
            <a:ext cx="6511490" cy="24892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5" y="2207487"/>
            <a:ext cx="5250287" cy="4539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17" y="-200025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79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4" y="286603"/>
            <a:ext cx="3017043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70" y="286603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74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456</TotalTime>
  <Words>351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Service Learning and Civic Engagement</vt:lpstr>
      <vt:lpstr>PowerPoint Presentation</vt:lpstr>
      <vt:lpstr>Definitions</vt:lpstr>
      <vt:lpstr>Examples for Service Learning Proposals </vt:lpstr>
      <vt:lpstr>Examples Of Student Life Proposals  (non-Service Learning)</vt:lpstr>
      <vt:lpstr>Important Steps</vt:lpstr>
      <vt:lpstr>The Center for Service Learning and Civic Engagement at EMCC</vt:lpstr>
      <vt:lpstr>PowerPoint Presentation</vt:lpstr>
      <vt:lpstr>PowerPoint Presentation</vt:lpstr>
      <vt:lpstr>Sample Projects </vt:lpstr>
      <vt:lpstr>For 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Holmes</dc:creator>
  <cp:lastModifiedBy>Landis Elliott</cp:lastModifiedBy>
  <cp:revision>34</cp:revision>
  <dcterms:created xsi:type="dcterms:W3CDTF">2014-07-11T02:42:41Z</dcterms:created>
  <dcterms:modified xsi:type="dcterms:W3CDTF">2015-09-29T20:19:53Z</dcterms:modified>
</cp:coreProperties>
</file>