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63" r:id="rId5"/>
    <p:sldId id="259" r:id="rId6"/>
    <p:sldId id="260" r:id="rId7"/>
    <p:sldId id="261" r:id="rId8"/>
    <p:sldId id="262" r:id="rId9"/>
    <p:sldId id="265" r:id="rId10"/>
    <p:sldId id="266" r:id="rId11"/>
    <p:sldId id="267" r:id="rId12"/>
    <p:sldId id="271"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8/3/2016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72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66046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4878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3772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9173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8179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0546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8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85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526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03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528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8/3/2016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74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8/3/2016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8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713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7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803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8/3/2016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14329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bing.com/videos/search?q=freedom+writers+youtube&amp;FORM=VIRE1#view=detail&amp;mid=651A9EAE088159BA560E651A9EAE088159BA560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Landis.Elliott@estrellamountain.edu" TargetMode="External"/><Relationship Id="rId2" Type="http://schemas.openxmlformats.org/officeDocument/2006/relationships/hyperlink" Target="mailto:Rachel.holmes@estrellamountain.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Civic engagement</a:t>
            </a:r>
            <a:br>
              <a:rPr lang="en-US" dirty="0" smtClean="0"/>
            </a:br>
            <a:endParaRPr lang="en-US" dirty="0"/>
          </a:p>
        </p:txBody>
      </p:sp>
      <p:sp>
        <p:nvSpPr>
          <p:cNvPr id="3" name="Subtitle 2"/>
          <p:cNvSpPr>
            <a:spLocks noGrp="1"/>
          </p:cNvSpPr>
          <p:nvPr>
            <p:ph type="subTitle" idx="1"/>
          </p:nvPr>
        </p:nvSpPr>
        <p:spPr/>
        <p:txBody>
          <a:bodyPr/>
          <a:lstStyle/>
          <a:p>
            <a:r>
              <a:rPr lang="en-US" dirty="0" smtClean="0"/>
              <a:t>Rachel Holmes, M.Ed.</a:t>
            </a:r>
            <a:endParaRPr lang="en-US" dirty="0"/>
          </a:p>
        </p:txBody>
      </p:sp>
    </p:spTree>
    <p:extLst>
      <p:ext uri="{BB962C8B-B14F-4D97-AF65-F5344CB8AC3E}">
        <p14:creationId xmlns:p14="http://schemas.microsoft.com/office/powerpoint/2010/main" val="363528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Session</a:t>
            </a:r>
            <a:endParaRPr lang="en-US" dirty="0"/>
          </a:p>
        </p:txBody>
      </p:sp>
      <p:sp>
        <p:nvSpPr>
          <p:cNvPr id="3" name="Content Placeholder 2"/>
          <p:cNvSpPr>
            <a:spLocks noGrp="1"/>
          </p:cNvSpPr>
          <p:nvPr>
            <p:ph idx="1"/>
          </p:nvPr>
        </p:nvSpPr>
        <p:spPr/>
        <p:txBody>
          <a:bodyPr/>
          <a:lstStyle/>
          <a:p>
            <a:r>
              <a:rPr lang="en-US" dirty="0" smtClean="0"/>
              <a:t>In small groups, let’s brainstorm some practice ways that we can implement the 4 Types of CE at EMCC– JIGSAW Activity</a:t>
            </a:r>
          </a:p>
          <a:p>
            <a:endParaRPr lang="en-US" dirty="0"/>
          </a:p>
          <a:p>
            <a:r>
              <a:rPr lang="en-US" dirty="0" smtClean="0"/>
              <a:t> Whole-group discussion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854" y="3361386"/>
            <a:ext cx="4605940" cy="2479591"/>
          </a:xfrm>
          <a:prstGeom prst="rect">
            <a:avLst/>
          </a:prstGeom>
        </p:spPr>
      </p:pic>
    </p:spTree>
    <p:extLst>
      <p:ext uri="{BB962C8B-B14F-4D97-AF65-F5344CB8AC3E}">
        <p14:creationId xmlns:p14="http://schemas.microsoft.com/office/powerpoint/2010/main" val="2781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variety of opportunities to get involved on campus and at the district level</a:t>
            </a:r>
          </a:p>
          <a:p>
            <a:pPr lvl="1"/>
            <a:r>
              <a:rPr lang="en-US" dirty="0" smtClean="0"/>
              <a:t>Town Hall-  (set up by Mesa CC)</a:t>
            </a:r>
          </a:p>
          <a:p>
            <a:pPr lvl="1"/>
            <a:r>
              <a:rPr lang="en-US" dirty="0" smtClean="0"/>
              <a:t>One Billion Rising</a:t>
            </a:r>
            <a:endParaRPr lang="en-US" dirty="0" smtClean="0"/>
          </a:p>
          <a:p>
            <a:pPr lvl="1"/>
            <a:r>
              <a:rPr lang="en-US" dirty="0" smtClean="0"/>
              <a:t>District SL Feed </a:t>
            </a:r>
            <a:r>
              <a:rPr lang="en-US" dirty="0" smtClean="0"/>
              <a:t>My </a:t>
            </a:r>
            <a:r>
              <a:rPr lang="en-US" smtClean="0"/>
              <a:t>Starving Children</a:t>
            </a:r>
            <a:endParaRPr lang="en-US" dirty="0" smtClean="0"/>
          </a:p>
          <a:p>
            <a:pPr lvl="1"/>
            <a:endParaRPr lang="en-US" dirty="0"/>
          </a:p>
          <a:p>
            <a:r>
              <a:rPr lang="en-US" dirty="0" smtClean="0"/>
              <a:t>Adding a CE component to your curriculum</a:t>
            </a:r>
          </a:p>
          <a:p>
            <a:pPr lvl="1"/>
            <a:r>
              <a:rPr lang="en-US" dirty="0" smtClean="0"/>
              <a:t>This is more than CE projects; it’s teaching the fundamentals of CE and creating a culture of understanding</a:t>
            </a:r>
          </a:p>
          <a:p>
            <a:pPr lvl="1"/>
            <a:endParaRPr lang="en-US" dirty="0"/>
          </a:p>
          <a:p>
            <a:r>
              <a:rPr lang="en-US" dirty="0" smtClean="0"/>
              <a:t>Creating a CE activity that directly relates to your curriculum and allows students to truly make an impact </a:t>
            </a:r>
            <a:endParaRPr lang="en-US" dirty="0"/>
          </a:p>
        </p:txBody>
      </p:sp>
    </p:spTree>
    <p:extLst>
      <p:ext uri="{BB962C8B-B14F-4D97-AF65-F5344CB8AC3E}">
        <p14:creationId xmlns:p14="http://schemas.microsoft.com/office/powerpoint/2010/main" val="226678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List by Discipline</a:t>
            </a:r>
            <a:endParaRPr lang="en-US" dirty="0"/>
          </a:p>
        </p:txBody>
      </p:sp>
      <p:sp>
        <p:nvSpPr>
          <p:cNvPr id="3" name="Content Placeholder 2"/>
          <p:cNvSpPr>
            <a:spLocks noGrp="1"/>
          </p:cNvSpPr>
          <p:nvPr>
            <p:ph idx="1"/>
          </p:nvPr>
        </p:nvSpPr>
        <p:spPr/>
        <p:txBody>
          <a:bodyPr/>
          <a:lstStyle/>
          <a:p>
            <a:r>
              <a:rPr lang="en-US" dirty="0" smtClean="0"/>
              <a:t>Handout list and discuss/add to</a:t>
            </a:r>
            <a:endParaRPr lang="en-US" dirty="0"/>
          </a:p>
        </p:txBody>
      </p:sp>
    </p:spTree>
    <p:extLst>
      <p:ext uri="{BB962C8B-B14F-4D97-AF65-F5344CB8AC3E}">
        <p14:creationId xmlns:p14="http://schemas.microsoft.com/office/powerpoint/2010/main" val="99685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Ticket-out-the-door</a:t>
            </a:r>
          </a:p>
          <a:p>
            <a:r>
              <a:rPr lang="en-US" dirty="0" smtClean="0"/>
              <a:t>What will you do now with the information you’ve learned today?</a:t>
            </a:r>
          </a:p>
          <a:p>
            <a:r>
              <a:rPr lang="en-US" dirty="0" smtClean="0"/>
              <a:t>What is one key takeaway or one question you still have about CE?</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375" y="4507606"/>
            <a:ext cx="9463825" cy="1300765"/>
          </a:xfrm>
          <a:prstGeom prst="rect">
            <a:avLst/>
          </a:prstGeom>
        </p:spPr>
      </p:pic>
    </p:spTree>
    <p:extLst>
      <p:ext uri="{BB962C8B-B14F-4D97-AF65-F5344CB8AC3E}">
        <p14:creationId xmlns:p14="http://schemas.microsoft.com/office/powerpoint/2010/main" val="120340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Challenge to You</a:t>
            </a:r>
            <a:endParaRPr lang="en-US" dirty="0"/>
          </a:p>
        </p:txBody>
      </p:sp>
      <p:sp>
        <p:nvSpPr>
          <p:cNvPr id="3" name="Content Placeholder 2"/>
          <p:cNvSpPr>
            <a:spLocks noGrp="1"/>
          </p:cNvSpPr>
          <p:nvPr>
            <p:ph idx="1"/>
          </p:nvPr>
        </p:nvSpPr>
        <p:spPr/>
        <p:txBody>
          <a:bodyPr/>
          <a:lstStyle/>
          <a:p>
            <a:r>
              <a:rPr lang="en-US" dirty="0" smtClean="0"/>
              <a:t>Realize the tremendous impact that you can make as an instructor…you have the ability to change lives!</a:t>
            </a:r>
          </a:p>
          <a:p>
            <a:endParaRPr lang="en-US" dirty="0"/>
          </a:p>
          <a:p>
            <a:pPr marL="0" indent="0">
              <a:buNone/>
            </a:pPr>
            <a:r>
              <a:rPr lang="en-US" dirty="0">
                <a:hlinkClick r:id="rId2"/>
              </a:rPr>
              <a:t>http://</a:t>
            </a:r>
            <a:r>
              <a:rPr lang="en-US" dirty="0" smtClean="0">
                <a:hlinkClick r:id="rId2"/>
              </a:rPr>
              <a:t>www.bing.com/videos/search?q=freedom+writers+youtube&amp;FORM=VIRE1#view=detail&amp;mid=651A9EAE088159BA560E651A9EAE088159BA560E</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070" y="4984124"/>
            <a:ext cx="2857500" cy="1228081"/>
          </a:xfrm>
          <a:prstGeom prst="rect">
            <a:avLst/>
          </a:prstGeom>
        </p:spPr>
      </p:pic>
    </p:spTree>
    <p:extLst>
      <p:ext uri="{BB962C8B-B14F-4D97-AF65-F5344CB8AC3E}">
        <p14:creationId xmlns:p14="http://schemas.microsoft.com/office/powerpoint/2010/main" val="251636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Center for SL and CE EMCC</a:t>
            </a:r>
          </a:p>
          <a:p>
            <a:r>
              <a:rPr lang="en-US" dirty="0" smtClean="0"/>
              <a:t>Rachel Holmes </a:t>
            </a:r>
            <a:r>
              <a:rPr lang="en-US" dirty="0" smtClean="0">
                <a:hlinkClick r:id="rId2"/>
              </a:rPr>
              <a:t>Rachel.holmes@estrellamountain.edu</a:t>
            </a:r>
            <a:r>
              <a:rPr lang="en-US" dirty="0" smtClean="0"/>
              <a:t> x58407</a:t>
            </a:r>
          </a:p>
          <a:p>
            <a:r>
              <a:rPr lang="en-US" dirty="0" smtClean="0"/>
              <a:t>Landis Elliott  </a:t>
            </a:r>
            <a:r>
              <a:rPr lang="en-US" dirty="0" smtClean="0">
                <a:hlinkClick r:id="rId3"/>
              </a:rPr>
              <a:t>Landis.Elliott@estrellamountain.edu</a:t>
            </a:r>
            <a:r>
              <a:rPr lang="en-US" dirty="0" smtClean="0"/>
              <a:t> </a:t>
            </a:r>
            <a:endParaRPr lang="en-US" dirty="0"/>
          </a:p>
        </p:txBody>
      </p:sp>
    </p:spTree>
    <p:extLst>
      <p:ext uri="{BB962C8B-B14F-4D97-AF65-F5344CB8AC3E}">
        <p14:creationId xmlns:p14="http://schemas.microsoft.com/office/powerpoint/2010/main" val="330882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Today’s Session</a:t>
            </a:r>
            <a:endParaRPr lang="en-US" dirty="0"/>
          </a:p>
        </p:txBody>
      </p:sp>
      <p:sp>
        <p:nvSpPr>
          <p:cNvPr id="3" name="Content Placeholder 2"/>
          <p:cNvSpPr>
            <a:spLocks noGrp="1"/>
          </p:cNvSpPr>
          <p:nvPr>
            <p:ph idx="1"/>
          </p:nvPr>
        </p:nvSpPr>
        <p:spPr/>
        <p:txBody>
          <a:bodyPr/>
          <a:lstStyle/>
          <a:p>
            <a:r>
              <a:rPr lang="en-US" b="1" dirty="0"/>
              <a:t>This workshop is specifically designed for Faculty, Staff, and Club Advisors and will introduce the topic of Civic Engagement. CE will be defined, and specific information will be provided on the how to’s of creating and implementing CE projects specific to each discipline.   </a:t>
            </a:r>
            <a:endParaRPr lang="en-US" dirty="0"/>
          </a:p>
        </p:txBody>
      </p:sp>
    </p:spTree>
    <p:extLst>
      <p:ext uri="{BB962C8B-B14F-4D97-AF65-F5344CB8AC3E}">
        <p14:creationId xmlns:p14="http://schemas.microsoft.com/office/powerpoint/2010/main" val="35550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42594"/>
            <a:ext cx="10058400" cy="5393081"/>
          </a:xfrm>
        </p:spPr>
      </p:pic>
    </p:spTree>
    <p:extLst>
      <p:ext uri="{BB962C8B-B14F-4D97-AF65-F5344CB8AC3E}">
        <p14:creationId xmlns:p14="http://schemas.microsoft.com/office/powerpoint/2010/main" val="267886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Corners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A different world cannot be built by indifferent people.   -Horace Mann</a:t>
            </a:r>
          </a:p>
          <a:p>
            <a:r>
              <a:rPr lang="en-US" dirty="0" smtClean="0"/>
              <a:t>How wonderful it is that nobody need wait a single moment before starting to improve the world. – Anne Frank</a:t>
            </a:r>
          </a:p>
          <a:p>
            <a:r>
              <a:rPr lang="en-US" dirty="0" smtClean="0"/>
              <a:t>A thousand words will not leave so deep an impression as one deed.  -Henrik Ibsen</a:t>
            </a:r>
          </a:p>
          <a:p>
            <a:r>
              <a:rPr lang="en-US" dirty="0" smtClean="0"/>
              <a:t>I don’t know what your destiny will be, but one thing I know; the only ones among you who will really be happy are those who will have sought and found how to serve.  --Albert Schweitzer</a:t>
            </a:r>
            <a:endParaRPr lang="en-US" dirty="0"/>
          </a:p>
        </p:txBody>
      </p:sp>
    </p:spTree>
    <p:extLst>
      <p:ext uri="{BB962C8B-B14F-4D97-AF65-F5344CB8AC3E}">
        <p14:creationId xmlns:p14="http://schemas.microsoft.com/office/powerpoint/2010/main" val="22852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Civic Responsibility</a:t>
            </a:r>
            <a:endParaRPr lang="en-US" dirty="0"/>
          </a:p>
        </p:txBody>
      </p:sp>
      <p:sp>
        <p:nvSpPr>
          <p:cNvPr id="3" name="Content Placeholder 2"/>
          <p:cNvSpPr>
            <a:spLocks noGrp="1"/>
          </p:cNvSpPr>
          <p:nvPr>
            <p:ph idx="1"/>
          </p:nvPr>
        </p:nvSpPr>
        <p:spPr/>
        <p:txBody>
          <a:bodyPr/>
          <a:lstStyle/>
          <a:p>
            <a:r>
              <a:rPr lang="en-US" dirty="0" smtClean="0"/>
              <a:t>Active participation in the public life of a community in an informed, committed, and constructive manner, with a focus on the common good</a:t>
            </a:r>
          </a:p>
          <a:p>
            <a:endParaRPr lang="en-US" dirty="0"/>
          </a:p>
          <a:p>
            <a:pPr lvl="1"/>
            <a:r>
              <a:rPr lang="en-US" dirty="0" smtClean="0"/>
              <a:t>Addressing society’s problems in an informed manner</a:t>
            </a:r>
          </a:p>
          <a:p>
            <a:pPr lvl="1"/>
            <a:r>
              <a:rPr lang="en-US" dirty="0" smtClean="0"/>
              <a:t>Engaging in an active process that goes beyond passive citizenship</a:t>
            </a:r>
          </a:p>
          <a:p>
            <a:pPr lvl="1"/>
            <a:r>
              <a:rPr lang="en-US" dirty="0" smtClean="0"/>
              <a:t>Reaching varying degrees of political awareness and advocacy, ranging from basic knowledge to developing a voice and making oneself heard</a:t>
            </a:r>
          </a:p>
          <a:p>
            <a:pPr lvl="1"/>
            <a:endParaRPr lang="en-US" dirty="0"/>
          </a:p>
        </p:txBody>
      </p:sp>
    </p:spTree>
    <p:extLst>
      <p:ext uri="{BB962C8B-B14F-4D97-AF65-F5344CB8AC3E}">
        <p14:creationId xmlns:p14="http://schemas.microsoft.com/office/powerpoint/2010/main" val="72702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SL and CE</a:t>
            </a:r>
            <a:endParaRPr lang="en-US" dirty="0"/>
          </a:p>
        </p:txBody>
      </p:sp>
      <p:sp>
        <p:nvSpPr>
          <p:cNvPr id="3" name="Content Placeholder 2"/>
          <p:cNvSpPr>
            <a:spLocks noGrp="1"/>
          </p:cNvSpPr>
          <p:nvPr>
            <p:ph idx="1"/>
          </p:nvPr>
        </p:nvSpPr>
        <p:spPr/>
        <p:txBody>
          <a:bodyPr/>
          <a:lstStyle/>
          <a:p>
            <a:r>
              <a:rPr lang="en-US" dirty="0" smtClean="0"/>
              <a:t>Let’s discuss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731" y="2593185"/>
            <a:ext cx="3809524" cy="3809524"/>
          </a:xfrm>
          <a:prstGeom prst="rect">
            <a:avLst/>
          </a:prstGeom>
        </p:spPr>
      </p:pic>
    </p:spTree>
    <p:extLst>
      <p:ext uri="{BB962C8B-B14F-4D97-AF65-F5344CB8AC3E}">
        <p14:creationId xmlns:p14="http://schemas.microsoft.com/office/powerpoint/2010/main" val="129835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CE in the Classroom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Begin by asking students to define ‘citizen’ and ‘citizenship’</a:t>
            </a:r>
          </a:p>
          <a:p>
            <a:r>
              <a:rPr lang="en-US" dirty="0" smtClean="0"/>
              <a:t>Have students define civic responsibility from individual, family, community, national, and global perspectives</a:t>
            </a:r>
          </a:p>
          <a:p>
            <a:r>
              <a:rPr lang="en-US" dirty="0" smtClean="0"/>
              <a:t>Have students discuss articles, quotes, videos that present different images of CE and communicate the message of CE (appendix A)</a:t>
            </a:r>
          </a:p>
          <a:p>
            <a:r>
              <a:rPr lang="en-US" dirty="0" smtClean="0"/>
              <a:t>Whole group discussion</a:t>
            </a:r>
          </a:p>
          <a:p>
            <a:pPr lvl="1"/>
            <a:r>
              <a:rPr lang="en-US" dirty="0" smtClean="0"/>
              <a:t>What kind of society do we want?  What can each of us do to make it that way? What role does civic responsibility play in creating the society that we want?</a:t>
            </a:r>
          </a:p>
          <a:p>
            <a:pPr lvl="1"/>
            <a:endParaRPr lang="en-US" dirty="0"/>
          </a:p>
          <a:p>
            <a:r>
              <a:rPr lang="en-US" dirty="0" smtClean="0"/>
              <a:t>Based on the discussion, brainstorm possible class projects that would be considered CE</a:t>
            </a:r>
          </a:p>
        </p:txBody>
      </p:sp>
    </p:spTree>
    <p:extLst>
      <p:ext uri="{BB962C8B-B14F-4D97-AF65-F5344CB8AC3E}">
        <p14:creationId xmlns:p14="http://schemas.microsoft.com/office/powerpoint/2010/main" val="13014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 Culture of Civic Responsibility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great way to start is with a whole-class activity</a:t>
            </a:r>
          </a:p>
          <a:p>
            <a:pPr lvl="1"/>
            <a:r>
              <a:rPr lang="en-US" dirty="0" smtClean="0"/>
              <a:t>I.e. Host an environmental fair</a:t>
            </a:r>
          </a:p>
          <a:p>
            <a:pPr lvl="1"/>
            <a:r>
              <a:rPr lang="en-US" dirty="0" smtClean="0"/>
              <a:t>Plan issue-specific, campus-wide forums.</a:t>
            </a:r>
            <a:r>
              <a:rPr lang="en-US" dirty="0"/>
              <a:t> </a:t>
            </a:r>
            <a:r>
              <a:rPr lang="en-US" dirty="0" smtClean="0"/>
              <a:t> Students, faculty, community members, and agency partners can share information about topics such as substance abuse, domestic violence, homelessness, family planning, women’s rights, etc.</a:t>
            </a:r>
          </a:p>
          <a:p>
            <a:pPr lvl="1"/>
            <a:endParaRPr lang="en-US" dirty="0"/>
          </a:p>
          <a:p>
            <a:pPr lvl="1"/>
            <a:endParaRPr lang="en-US" dirty="0" smtClean="0"/>
          </a:p>
          <a:p>
            <a:r>
              <a:rPr lang="en-US" dirty="0" smtClean="0"/>
              <a:t>These types of projects encourage teamwork and allow students to ease into CE in a relevant manner</a:t>
            </a:r>
          </a:p>
        </p:txBody>
      </p:sp>
    </p:spTree>
    <p:extLst>
      <p:ext uri="{BB962C8B-B14F-4D97-AF65-F5344CB8AC3E}">
        <p14:creationId xmlns:p14="http://schemas.microsoft.com/office/powerpoint/2010/main" val="293114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CE</a:t>
            </a:r>
            <a:endParaRPr lang="en-US" dirty="0"/>
          </a:p>
        </p:txBody>
      </p:sp>
      <p:sp>
        <p:nvSpPr>
          <p:cNvPr id="3" name="Content Placeholder 2"/>
          <p:cNvSpPr>
            <a:spLocks noGrp="1"/>
          </p:cNvSpPr>
          <p:nvPr>
            <p:ph idx="1"/>
          </p:nvPr>
        </p:nvSpPr>
        <p:spPr/>
        <p:txBody>
          <a:bodyPr>
            <a:normAutofit fontScale="92500"/>
          </a:bodyPr>
          <a:lstStyle/>
          <a:p>
            <a:r>
              <a:rPr lang="en-US" dirty="0"/>
              <a:t>Direct Service: Hands-on community service, primarily off campus, e.g. tutoring, environmental restoration, senior companionship</a:t>
            </a:r>
          </a:p>
          <a:p>
            <a:r>
              <a:rPr lang="en-US" dirty="0"/>
              <a:t>Capacity Building: Enhancing the organizational capacity of a community agency, school, or non-profit organization, e.g. web design, marketing, strategic planning</a:t>
            </a:r>
          </a:p>
          <a:p>
            <a:r>
              <a:rPr lang="en-US" dirty="0"/>
              <a:t>Advocacy: Raising awareness of issues; political participation; influencing public opinion and/or policy, e.g. CCE public forums, voter registration, campaigns</a:t>
            </a:r>
          </a:p>
          <a:p>
            <a:r>
              <a:rPr lang="en-US" dirty="0"/>
              <a:t>Philanthropy: Fundraising for causes and community organizations</a:t>
            </a:r>
          </a:p>
          <a:p>
            <a:endParaRPr lang="en-US" dirty="0"/>
          </a:p>
        </p:txBody>
      </p:sp>
    </p:spTree>
    <p:extLst>
      <p:ext uri="{BB962C8B-B14F-4D97-AF65-F5344CB8AC3E}">
        <p14:creationId xmlns:p14="http://schemas.microsoft.com/office/powerpoint/2010/main" val="2211872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77</TotalTime>
  <Words>686</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Civic engagement </vt:lpstr>
      <vt:lpstr>Purpose of Today’s Session</vt:lpstr>
      <vt:lpstr>PowerPoint Presentation</vt:lpstr>
      <vt:lpstr>4 Corners Activity</vt:lpstr>
      <vt:lpstr>Our Civic Responsibility</vt:lpstr>
      <vt:lpstr>Difference Between SL and CE</vt:lpstr>
      <vt:lpstr>Introducing CE in the Classroom</vt:lpstr>
      <vt:lpstr>Creating a Culture of Civic Responsibility</vt:lpstr>
      <vt:lpstr>Types of CE</vt:lpstr>
      <vt:lpstr>Brainstorming Session</vt:lpstr>
      <vt:lpstr>Implementation of CE</vt:lpstr>
      <vt:lpstr>Sample List by Discipline</vt:lpstr>
      <vt:lpstr>Next steps</vt:lpstr>
      <vt:lpstr>My Challenge to You</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engagement</dc:title>
  <dc:creator>Rachel Holmes</dc:creator>
  <cp:lastModifiedBy>Landis Elliott</cp:lastModifiedBy>
  <cp:revision>12</cp:revision>
  <dcterms:created xsi:type="dcterms:W3CDTF">2015-08-03T06:46:18Z</dcterms:created>
  <dcterms:modified xsi:type="dcterms:W3CDTF">2016-08-03T17:42:26Z</dcterms:modified>
</cp:coreProperties>
</file>