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52" r:id="rId1"/>
  </p:sldMasterIdLst>
  <p:notesMasterIdLst>
    <p:notesMasterId r:id="rId28"/>
  </p:notesMasterIdLst>
  <p:sldIdLst>
    <p:sldId id="274" r:id="rId2"/>
    <p:sldId id="277" r:id="rId3"/>
    <p:sldId id="284" r:id="rId4"/>
    <p:sldId id="292" r:id="rId5"/>
    <p:sldId id="293" r:id="rId6"/>
    <p:sldId id="313" r:id="rId7"/>
    <p:sldId id="308" r:id="rId8"/>
    <p:sldId id="310" r:id="rId9"/>
    <p:sldId id="257" r:id="rId10"/>
    <p:sldId id="286" r:id="rId11"/>
    <p:sldId id="327" r:id="rId12"/>
    <p:sldId id="317" r:id="rId13"/>
    <p:sldId id="280" r:id="rId14"/>
    <p:sldId id="328" r:id="rId15"/>
    <p:sldId id="315" r:id="rId16"/>
    <p:sldId id="319" r:id="rId17"/>
    <p:sldId id="321" r:id="rId18"/>
    <p:sldId id="329" r:id="rId19"/>
    <p:sldId id="322" r:id="rId20"/>
    <p:sldId id="323" r:id="rId21"/>
    <p:sldId id="324" r:id="rId22"/>
    <p:sldId id="325" r:id="rId23"/>
    <p:sldId id="326" r:id="rId24"/>
    <p:sldId id="316" r:id="rId25"/>
    <p:sldId id="302" r:id="rId26"/>
    <p:sldId id="312" r:id="rId27"/>
  </p:sldIdLst>
  <p:sldSz cx="9144000" cy="6858000" type="screen4x3"/>
  <p:notesSz cx="7010400" cy="9296400"/>
  <p:defaultTextStyle>
    <a:lvl1pPr>
      <a:defRPr>
        <a:latin typeface="+mj-lt"/>
        <a:ea typeface="+mj-ea"/>
        <a:cs typeface="+mj-cs"/>
        <a:sym typeface="Helvetica Neue"/>
      </a:defRPr>
    </a:lvl1pPr>
    <a:lvl2pPr>
      <a:defRPr>
        <a:latin typeface="+mj-lt"/>
        <a:ea typeface="+mj-ea"/>
        <a:cs typeface="+mj-cs"/>
        <a:sym typeface="Helvetica Neue"/>
      </a:defRPr>
    </a:lvl2pPr>
    <a:lvl3pPr>
      <a:defRPr>
        <a:latin typeface="+mj-lt"/>
        <a:ea typeface="+mj-ea"/>
        <a:cs typeface="+mj-cs"/>
        <a:sym typeface="Helvetica Neue"/>
      </a:defRPr>
    </a:lvl3pPr>
    <a:lvl4pPr>
      <a:defRPr>
        <a:latin typeface="+mj-lt"/>
        <a:ea typeface="+mj-ea"/>
        <a:cs typeface="+mj-cs"/>
        <a:sym typeface="Helvetica Neue"/>
      </a:defRPr>
    </a:lvl4pPr>
    <a:lvl5pPr>
      <a:defRPr>
        <a:latin typeface="+mj-lt"/>
        <a:ea typeface="+mj-ea"/>
        <a:cs typeface="+mj-cs"/>
        <a:sym typeface="Helvetica Neue"/>
      </a:defRPr>
    </a:lvl5pPr>
    <a:lvl6pPr>
      <a:defRPr>
        <a:latin typeface="+mj-lt"/>
        <a:ea typeface="+mj-ea"/>
        <a:cs typeface="+mj-cs"/>
        <a:sym typeface="Helvetica Neue"/>
      </a:defRPr>
    </a:lvl6pPr>
    <a:lvl7pPr>
      <a:defRPr>
        <a:latin typeface="+mj-lt"/>
        <a:ea typeface="+mj-ea"/>
        <a:cs typeface="+mj-cs"/>
        <a:sym typeface="Helvetica Neue"/>
      </a:defRPr>
    </a:lvl7pPr>
    <a:lvl8pPr>
      <a:defRPr>
        <a:latin typeface="+mj-lt"/>
        <a:ea typeface="+mj-ea"/>
        <a:cs typeface="+mj-cs"/>
        <a:sym typeface="Helvetica Neue"/>
      </a:defRPr>
    </a:lvl8pPr>
    <a:lvl9pPr>
      <a:defRPr>
        <a:latin typeface="+mj-lt"/>
        <a:ea typeface="+mj-ea"/>
        <a:cs typeface="+mj-cs"/>
        <a:sym typeface="Helvetica Neue"/>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ia Sandoval" initials="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6D6D7"/>
          </a:solidFill>
        </a:fill>
      </a:tcStyle>
    </a:wholeTbl>
    <a:band2H>
      <a:tcTxStyle/>
      <a:tcStyle>
        <a:tcBdr/>
        <a:fill>
          <a:solidFill>
            <a:srgbClr val="EBECEC"/>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7B7E"/>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7B7E"/>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7B7E"/>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6D6D7"/>
          </a:solidFill>
        </a:fill>
      </a:tcStyle>
    </a:wholeTbl>
    <a:band2H>
      <a:tcTxStyle/>
      <a:tcStyle>
        <a:tcBdr/>
        <a:fill>
          <a:solidFill>
            <a:srgbClr val="EBECEC"/>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7B7E"/>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7B7E"/>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7B7E"/>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FF1"/>
          </a:solidFill>
        </a:fill>
      </a:tcStyle>
    </a:wholeTbl>
    <a:band2H>
      <a:tcTxStyle/>
      <a:tcStyle>
        <a:tcBdr/>
        <a:fill>
          <a:solidFill>
            <a:srgbClr val="E6F0F8"/>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8A1D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8A1D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8A1D9"/>
          </a:solidFill>
        </a:fill>
      </a:tcStyle>
    </a:firstRow>
  </a:tblStyle>
  <a:tblStyle styleId="{CF821DB8-F4EB-4A41-A1BA-3FCAFE7338EE}"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4DC"/>
          </a:solidFill>
        </a:fill>
      </a:tcStyle>
    </a:wholeTbl>
    <a:band2H>
      <a:tcTxStyle/>
      <a:tcStyle>
        <a:tcBdr/>
        <a:fill>
          <a:solidFill>
            <a:srgbClr val="E8EAEE"/>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06E94"/>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06E94"/>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06E94"/>
          </a:solidFill>
        </a:fill>
      </a:tcStyle>
    </a:firstRow>
  </a:tblStyle>
  <a:tblStyle styleId="{33BA23B1-9221-436E-865A-0063620EA4FD}"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7B7E"/>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797B7E"/>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791" autoAdjust="0"/>
  </p:normalViewPr>
  <p:slideViewPr>
    <p:cSldViewPr snapToGrid="0">
      <p:cViewPr varScale="1">
        <p:scale>
          <a:sx n="55" d="100"/>
          <a:sy n="55" d="100"/>
        </p:scale>
        <p:origin x="-9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xfrm>
            <a:off x="1181100" y="696913"/>
            <a:ext cx="4648200" cy="3486150"/>
          </a:xfrm>
          <a:prstGeom prst="rect">
            <a:avLst/>
          </a:prstGeom>
        </p:spPr>
        <p:txBody>
          <a:bodyPr lIns="93177" tIns="46589" rIns="93177" bIns="46589"/>
          <a:lstStyle/>
          <a:p>
            <a:pPr lvl="0"/>
            <a:endParaRPr/>
          </a:p>
        </p:txBody>
      </p:sp>
      <p:sp>
        <p:nvSpPr>
          <p:cNvPr id="260" name="Shape 260"/>
          <p:cNvSpPr>
            <a:spLocks noGrp="1"/>
          </p:cNvSpPr>
          <p:nvPr>
            <p:ph type="body" sz="quarter" idx="1"/>
          </p:nvPr>
        </p:nvSpPr>
        <p:spPr>
          <a:xfrm>
            <a:off x="934720" y="4415790"/>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1742481399"/>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in the orange hands</a:t>
            </a:r>
            <a:r>
              <a:rPr lang="en-US" baseline="0" dirty="0" smtClean="0"/>
              <a:t> brochure and play video as they come in</a:t>
            </a:r>
            <a:endParaRPr lang="en-US" dirty="0"/>
          </a:p>
        </p:txBody>
      </p:sp>
    </p:spTree>
    <p:extLst>
      <p:ext uri="{BB962C8B-B14F-4D97-AF65-F5344CB8AC3E}">
        <p14:creationId xmlns:p14="http://schemas.microsoft.com/office/powerpoint/2010/main" val="2807380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a:spLocks noGrp="1" noRot="1" noChangeAspect="1"/>
          </p:cNvSpPr>
          <p:nvPr>
            <p:ph type="sldImg"/>
          </p:nvPr>
        </p:nvSpPr>
        <p:spPr>
          <a:prstGeom prst="rect">
            <a:avLst/>
          </a:prstGeom>
        </p:spPr>
        <p:txBody>
          <a:bodyPr/>
          <a:lstStyle/>
          <a:p>
            <a:pPr lvl="0"/>
            <a:endParaRPr/>
          </a:p>
        </p:txBody>
      </p:sp>
      <p:sp>
        <p:nvSpPr>
          <p:cNvPr id="365" name="Shape 365"/>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dirty="0"/>
              <a:t>Campus wide we have had over  </a:t>
            </a:r>
            <a:r>
              <a:rPr lang="en-US" dirty="0"/>
              <a:t>754</a:t>
            </a:r>
            <a:r>
              <a:rPr dirty="0"/>
              <a:t> student</a:t>
            </a:r>
            <a:r>
              <a:rPr lang="en-US" dirty="0"/>
              <a:t>s that participated in </a:t>
            </a:r>
            <a:r>
              <a:rPr dirty="0"/>
              <a:t> </a:t>
            </a:r>
            <a:r>
              <a:rPr lang="en-US" dirty="0"/>
              <a:t>service learning during the academic year.  We </a:t>
            </a:r>
            <a:r>
              <a:rPr dirty="0"/>
              <a:t>would like to honor all of the students that are present today and that truly impacted the community thru your work. you may pick up your certificate on the way out</a:t>
            </a:r>
            <a:r>
              <a:rPr lang="en-US" dirty="0"/>
              <a:t> after the luncheon but at this time will you all stand and be recognized.</a:t>
            </a:r>
          </a:p>
          <a:p>
            <a:pPr lvl="0">
              <a:defRPr sz="1800"/>
            </a:pPr>
            <a:endParaRPr lang="en-US" dirty="0"/>
          </a:p>
          <a:p>
            <a:pPr lvl="0">
              <a:defRPr sz="1800"/>
            </a:pPr>
            <a:r>
              <a:rPr lang="en-US" dirty="0"/>
              <a:t>And now for our most prestigious award.  The President’s Volunteer Service Award</a:t>
            </a:r>
            <a:endParaRPr dirty="0"/>
          </a:p>
        </p:txBody>
      </p:sp>
    </p:spTree>
    <p:extLst>
      <p:ext uri="{BB962C8B-B14F-4D97-AF65-F5344CB8AC3E}">
        <p14:creationId xmlns:p14="http://schemas.microsoft.com/office/powerpoint/2010/main" val="3039082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5413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2530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Objectives , reflection</a:t>
            </a:r>
          </a:p>
          <a:p>
            <a:endParaRPr lang="en-US" dirty="0" smtClean="0"/>
          </a:p>
          <a:p>
            <a:r>
              <a:rPr lang="en-US" dirty="0" smtClean="0"/>
              <a:t>Goal,</a:t>
            </a:r>
            <a:r>
              <a:rPr lang="en-US" baseline="0" dirty="0" smtClean="0"/>
              <a:t> society</a:t>
            </a:r>
            <a:endParaRPr lang="en-US" dirty="0"/>
          </a:p>
        </p:txBody>
      </p:sp>
    </p:spTree>
    <p:extLst>
      <p:ext uri="{BB962C8B-B14F-4D97-AF65-F5344CB8AC3E}">
        <p14:creationId xmlns:p14="http://schemas.microsoft.com/office/powerpoint/2010/main" val="2132183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74453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smtClean="0">
                <a:effectLst/>
                <a:latin typeface="+mj-lt"/>
                <a:ea typeface="+mj-ea"/>
                <a:cs typeface="+mj-cs"/>
                <a:sym typeface="Helvetica Neue"/>
              </a:rPr>
              <a:t>Civic Engagement: </a:t>
            </a:r>
            <a:r>
              <a:rPr lang="en-US" sz="2200" dirty="0" smtClean="0">
                <a:effectLst/>
                <a:latin typeface="+mj-lt"/>
                <a:ea typeface="+mj-ea"/>
                <a:cs typeface="+mj-cs"/>
                <a:sym typeface="Helvetica Neue"/>
              </a:rPr>
              <a:t>Instruction and activities designed to encourage students to promote the quality of life in our communities in both political and social arenas, while developing the combination of knowledge, skills, values and motivation to create morally and civically responsible citizens.</a:t>
            </a:r>
          </a:p>
          <a:p>
            <a:r>
              <a:rPr lang="en-US" sz="2200" dirty="0" smtClean="0">
                <a:effectLst/>
                <a:latin typeface="+mj-lt"/>
                <a:ea typeface="+mj-ea"/>
                <a:cs typeface="+mj-cs"/>
                <a:sym typeface="Helvetica Neue"/>
              </a:rPr>
              <a:t> </a:t>
            </a:r>
          </a:p>
          <a:p>
            <a:r>
              <a:rPr lang="en-US" sz="2200" b="1" dirty="0" smtClean="0">
                <a:effectLst/>
                <a:latin typeface="+mj-lt"/>
                <a:ea typeface="+mj-ea"/>
                <a:cs typeface="+mj-cs"/>
                <a:sym typeface="Helvetica Neue"/>
              </a:rPr>
              <a:t>Volunteerism: </a:t>
            </a:r>
            <a:r>
              <a:rPr lang="en-US" sz="2200" dirty="0" smtClean="0">
                <a:effectLst/>
                <a:latin typeface="+mj-lt"/>
                <a:ea typeface="+mj-ea"/>
                <a:cs typeface="+mj-cs"/>
                <a:sym typeface="Helvetica Neue"/>
              </a:rPr>
              <a:t>Participation in direct or indirect activities designed to improve the quality of life of fellow students or off-campus community residents.</a:t>
            </a:r>
          </a:p>
          <a:p>
            <a:r>
              <a:rPr lang="en-US" sz="2200" dirty="0" smtClean="0">
                <a:effectLst/>
                <a:latin typeface="+mj-lt"/>
                <a:ea typeface="+mj-ea"/>
                <a:cs typeface="+mj-cs"/>
                <a:sym typeface="Helvetica Neue"/>
              </a:rPr>
              <a:t> </a:t>
            </a:r>
          </a:p>
          <a:p>
            <a:r>
              <a:rPr lang="en-US" sz="2200" b="1" dirty="0" smtClean="0">
                <a:effectLst/>
                <a:latin typeface="+mj-lt"/>
                <a:ea typeface="+mj-ea"/>
                <a:cs typeface="+mj-cs"/>
                <a:sym typeface="Helvetica Neue"/>
              </a:rPr>
              <a:t>Social Engagement: </a:t>
            </a:r>
            <a:r>
              <a:rPr lang="en-US" sz="2200" dirty="0" smtClean="0">
                <a:effectLst/>
                <a:latin typeface="+mj-lt"/>
                <a:ea typeface="+mj-ea"/>
                <a:cs typeface="+mj-cs"/>
                <a:sym typeface="Helvetica Neue"/>
              </a:rPr>
              <a:t>Participation in any on or off campus activity that encourages social connections with peers, faculty, staff, or community.</a:t>
            </a:r>
          </a:p>
          <a:p>
            <a:r>
              <a:rPr lang="en-US" sz="2200" dirty="0" smtClean="0">
                <a:effectLst/>
                <a:latin typeface="+mj-lt"/>
                <a:ea typeface="+mj-ea"/>
                <a:cs typeface="+mj-cs"/>
                <a:sym typeface="Helvetica Neue"/>
              </a:rPr>
              <a:t> </a:t>
            </a:r>
          </a:p>
          <a:p>
            <a:r>
              <a:rPr lang="en-US" sz="2200" b="1" dirty="0" smtClean="0">
                <a:effectLst/>
                <a:latin typeface="+mj-lt"/>
                <a:ea typeface="+mj-ea"/>
                <a:cs typeface="+mj-cs"/>
                <a:sym typeface="Helvetica Neue"/>
              </a:rPr>
              <a:t>Cultural Events: </a:t>
            </a:r>
            <a:r>
              <a:rPr lang="en-US" sz="2200" dirty="0" smtClean="0">
                <a:effectLst/>
                <a:latin typeface="+mj-lt"/>
                <a:ea typeface="+mj-ea"/>
                <a:cs typeface="+mj-cs"/>
                <a:sym typeface="Helvetica Neue"/>
              </a:rPr>
              <a:t>Campus-based or community events that bring people of different backgrounds, ethnicities, preferences, and experiences together in ways that allow expression of ideas, traditions, values, and social/political concerns.</a:t>
            </a:r>
          </a:p>
          <a:p>
            <a:endParaRPr lang="en-US" dirty="0"/>
          </a:p>
        </p:txBody>
      </p:sp>
    </p:spTree>
    <p:extLst>
      <p:ext uri="{BB962C8B-B14F-4D97-AF65-F5344CB8AC3E}">
        <p14:creationId xmlns:p14="http://schemas.microsoft.com/office/powerpoint/2010/main" val="1034332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 related to course</a:t>
            </a:r>
            <a:r>
              <a:rPr lang="en-US" baseline="0" dirty="0" smtClean="0"/>
              <a:t> competencies, content, major</a:t>
            </a:r>
          </a:p>
          <a:p>
            <a:r>
              <a:rPr lang="en-US" baseline="0" dirty="0" smtClean="0"/>
              <a:t>Includes reflection piece</a:t>
            </a:r>
          </a:p>
          <a:p>
            <a:endParaRPr lang="en-US" baseline="0" dirty="0" smtClean="0"/>
          </a:p>
          <a:p>
            <a:r>
              <a:rPr lang="en-US" baseline="0" dirty="0" smtClean="0"/>
              <a:t>CE- related to societal issues/topics that promote positive change </a:t>
            </a:r>
          </a:p>
          <a:p>
            <a:endParaRPr lang="en-US" baseline="0" dirty="0" smtClean="0"/>
          </a:p>
          <a:p>
            <a:r>
              <a:rPr lang="en-US" baseline="0" dirty="0" smtClean="0"/>
              <a:t>Some projects may fall under both:</a:t>
            </a:r>
          </a:p>
          <a:p>
            <a:r>
              <a:rPr lang="en-US" baseline="0" dirty="0" smtClean="0"/>
              <a:t>Club:   STEM, water conservation activity at a local elementary school, reflection for Student Life  (in this case, the activity relates to an societal topic and it may relate to the students’ major, as well.</a:t>
            </a:r>
          </a:p>
          <a:p>
            <a:endParaRPr lang="en-US" baseline="0" dirty="0" smtClean="0"/>
          </a:p>
          <a:p>
            <a:r>
              <a:rPr lang="en-US" baseline="0" dirty="0" smtClean="0"/>
              <a:t>Example: </a:t>
            </a:r>
          </a:p>
          <a:p>
            <a:r>
              <a:rPr lang="en-US" baseline="0" dirty="0" smtClean="0"/>
              <a:t>Veteran’s Day Run: </a:t>
            </a:r>
          </a:p>
          <a:p>
            <a:r>
              <a:rPr lang="en-US" baseline="0" dirty="0" smtClean="0"/>
              <a:t>Culinary Club- Service Learning</a:t>
            </a:r>
          </a:p>
          <a:p>
            <a:r>
              <a:rPr lang="en-US" baseline="0" dirty="0" smtClean="0"/>
              <a:t>Veterans Club- CE </a:t>
            </a:r>
            <a:endParaRPr lang="en-US" dirty="0"/>
          </a:p>
        </p:txBody>
      </p:sp>
    </p:spTree>
    <p:extLst>
      <p:ext uri="{BB962C8B-B14F-4D97-AF65-F5344CB8AC3E}">
        <p14:creationId xmlns:p14="http://schemas.microsoft.com/office/powerpoint/2010/main" val="3063289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4998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05378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smtClean="0">
                <a:effectLst/>
                <a:latin typeface="+mj-lt"/>
                <a:ea typeface="+mj-ea"/>
                <a:cs typeface="+mj-cs"/>
                <a:sym typeface="Helvetica Neue"/>
              </a:rPr>
              <a:t>Political and social arenas:</a:t>
            </a:r>
            <a:r>
              <a:rPr lang="en-US" sz="2200" b="0" baseline="0" dirty="0" smtClean="0">
                <a:effectLst/>
                <a:latin typeface="+mj-lt"/>
                <a:ea typeface="+mj-ea"/>
                <a:cs typeface="+mj-cs"/>
                <a:sym typeface="Helvetica Neue"/>
              </a:rPr>
              <a:t> </a:t>
            </a:r>
            <a:r>
              <a:rPr lang="en-US" sz="2200" dirty="0" smtClean="0">
                <a:effectLst/>
                <a:latin typeface="+mj-lt"/>
                <a:ea typeface="+mj-ea"/>
                <a:cs typeface="+mj-cs"/>
                <a:sym typeface="Helvetica Neue"/>
              </a:rPr>
              <a:t>developing the combination of knowledge, skills, values and motivation to create morally and civically responsible citizens.</a:t>
            </a:r>
          </a:p>
          <a:p>
            <a:r>
              <a:rPr lang="en-US" sz="2200" dirty="0" smtClean="0">
                <a:effectLst/>
                <a:latin typeface="+mj-lt"/>
                <a:ea typeface="+mj-ea"/>
                <a:cs typeface="+mj-cs"/>
                <a:sym typeface="Helvetica Neue"/>
              </a:rPr>
              <a:t> </a:t>
            </a:r>
          </a:p>
          <a:p>
            <a:r>
              <a:rPr lang="en-US" sz="2200" b="1" dirty="0" smtClean="0">
                <a:effectLst/>
                <a:latin typeface="+mj-lt"/>
                <a:ea typeface="+mj-ea"/>
                <a:cs typeface="+mj-cs"/>
                <a:sym typeface="Helvetica Neue"/>
              </a:rPr>
              <a:t>Volunteerism: </a:t>
            </a:r>
            <a:r>
              <a:rPr lang="en-US" sz="2200" dirty="0" smtClean="0">
                <a:effectLst/>
                <a:latin typeface="+mj-lt"/>
                <a:ea typeface="+mj-ea"/>
                <a:cs typeface="+mj-cs"/>
                <a:sym typeface="Helvetica Neue"/>
              </a:rPr>
              <a:t>Participation in direct or indirect activities designed to improve the quality of life of fellow students or off-campus community residents.</a:t>
            </a:r>
          </a:p>
          <a:p>
            <a:r>
              <a:rPr lang="en-US" sz="2200" dirty="0" smtClean="0">
                <a:effectLst/>
                <a:latin typeface="+mj-lt"/>
                <a:ea typeface="+mj-ea"/>
                <a:cs typeface="+mj-cs"/>
                <a:sym typeface="Helvetica Neue"/>
              </a:rPr>
              <a:t> </a:t>
            </a:r>
          </a:p>
          <a:p>
            <a:r>
              <a:rPr lang="en-US" sz="2200" b="1" dirty="0" smtClean="0">
                <a:effectLst/>
                <a:latin typeface="+mj-lt"/>
                <a:ea typeface="+mj-ea"/>
                <a:cs typeface="+mj-cs"/>
                <a:sym typeface="Helvetica Neue"/>
              </a:rPr>
              <a:t>Social Engagement: </a:t>
            </a:r>
            <a:r>
              <a:rPr lang="en-US" sz="2200" dirty="0" smtClean="0">
                <a:effectLst/>
                <a:latin typeface="+mj-lt"/>
                <a:ea typeface="+mj-ea"/>
                <a:cs typeface="+mj-cs"/>
                <a:sym typeface="Helvetica Neue"/>
              </a:rPr>
              <a:t>Participation in any on or off campus activity that encourages social connections with peers, faculty, staff, or community.</a:t>
            </a:r>
          </a:p>
          <a:p>
            <a:r>
              <a:rPr lang="en-US" sz="2200" dirty="0" smtClean="0">
                <a:effectLst/>
                <a:latin typeface="+mj-lt"/>
                <a:ea typeface="+mj-ea"/>
                <a:cs typeface="+mj-cs"/>
                <a:sym typeface="Helvetica Neue"/>
              </a:rPr>
              <a:t> </a:t>
            </a:r>
          </a:p>
          <a:p>
            <a:r>
              <a:rPr lang="en-US" sz="2200" b="1" dirty="0" smtClean="0">
                <a:effectLst/>
                <a:latin typeface="+mj-lt"/>
                <a:ea typeface="+mj-ea"/>
                <a:cs typeface="+mj-cs"/>
                <a:sym typeface="Helvetica Neue"/>
              </a:rPr>
              <a:t>Cultural Events: </a:t>
            </a:r>
            <a:r>
              <a:rPr lang="en-US" sz="2200" dirty="0" smtClean="0">
                <a:effectLst/>
                <a:latin typeface="+mj-lt"/>
                <a:ea typeface="+mj-ea"/>
                <a:cs typeface="+mj-cs"/>
                <a:sym typeface="Helvetica Neue"/>
              </a:rPr>
              <a:t>Campus-based or community events that bring people of different backgrounds, ethnicities, preferences, and experiences together in ways that allow expression of ideas, traditions, values, and social/political concerns.</a:t>
            </a:r>
          </a:p>
          <a:p>
            <a:endParaRPr lang="en-US" dirty="0" smtClean="0"/>
          </a:p>
          <a:p>
            <a:endParaRPr lang="en-US" dirty="0"/>
          </a:p>
        </p:txBody>
      </p:sp>
    </p:spTree>
    <p:extLst>
      <p:ext uri="{BB962C8B-B14F-4D97-AF65-F5344CB8AC3E}">
        <p14:creationId xmlns:p14="http://schemas.microsoft.com/office/powerpoint/2010/main" val="1411580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86783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take any of the methods from slide 20 and execute</a:t>
            </a:r>
            <a:r>
              <a:rPr lang="en-US" baseline="0" dirty="0" smtClean="0"/>
              <a:t> using one of these 4</a:t>
            </a:r>
            <a:endParaRPr lang="en-US" dirty="0" smtClean="0"/>
          </a:p>
          <a:p>
            <a:endParaRPr lang="en-US" dirty="0" smtClean="0"/>
          </a:p>
          <a:p>
            <a:r>
              <a:rPr lang="en-US" dirty="0" smtClean="0"/>
              <a:t>Direct Service: Hands-on community service, primarily off campus, e.g. tutoring, environmental restoration, senior companionship</a:t>
            </a:r>
          </a:p>
          <a:p>
            <a:r>
              <a:rPr lang="en-US" dirty="0" smtClean="0"/>
              <a:t>Capacity Building: Enhancing the organizational capacity of a community agency, school, or non-profit organization, e.g. web design, marketing, strategic planning</a:t>
            </a:r>
          </a:p>
          <a:p>
            <a:r>
              <a:rPr lang="en-US" dirty="0" smtClean="0"/>
              <a:t>Advocacy: Raising awareness of issues; political participation; influencing public opinion and/or policy, e.g. CCE public forums, voter registration, campaigns</a:t>
            </a:r>
          </a:p>
          <a:p>
            <a:r>
              <a:rPr lang="en-US" dirty="0" smtClean="0"/>
              <a:t>Philanthropy: Fundraising for causes and community organizations</a:t>
            </a:r>
          </a:p>
          <a:p>
            <a:endParaRPr lang="en-US" dirty="0" smtClean="0"/>
          </a:p>
          <a:p>
            <a:r>
              <a:rPr lang="en-US" dirty="0" smtClean="0"/>
              <a:t>***DEPENDING ON TIME: we may do this whole-group</a:t>
            </a:r>
            <a:r>
              <a:rPr lang="en-US" baseline="0" dirty="0" smtClean="0"/>
              <a:t> quickly</a:t>
            </a:r>
            <a:endParaRPr lang="en-US" dirty="0" smtClean="0"/>
          </a:p>
          <a:p>
            <a:endParaRPr lang="en-US" dirty="0"/>
          </a:p>
        </p:txBody>
      </p:sp>
    </p:spTree>
    <p:extLst>
      <p:ext uri="{BB962C8B-B14F-4D97-AF65-F5344CB8AC3E}">
        <p14:creationId xmlns:p14="http://schemas.microsoft.com/office/powerpoint/2010/main" val="2116456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 Direct</a:t>
            </a:r>
            <a:r>
              <a:rPr lang="en-US" baseline="0" dirty="0" smtClean="0"/>
              <a:t> service- casita at New Life</a:t>
            </a:r>
          </a:p>
          <a:p>
            <a:r>
              <a:rPr lang="en-US" baseline="0" dirty="0" smtClean="0"/>
              <a:t>Philanthropy- fundraising for New Life Center</a:t>
            </a:r>
          </a:p>
          <a:p>
            <a:r>
              <a:rPr lang="en-US" dirty="0" smtClean="0"/>
              <a:t>Advocacy- Voter registration</a:t>
            </a:r>
            <a:r>
              <a:rPr lang="en-US" baseline="0" dirty="0" smtClean="0"/>
              <a:t> push on campus </a:t>
            </a:r>
            <a:endParaRPr lang="en-US" dirty="0" smtClean="0"/>
          </a:p>
          <a:p>
            <a:r>
              <a:rPr lang="en-US" dirty="0" smtClean="0"/>
              <a:t>Capacity</a:t>
            </a:r>
            <a:r>
              <a:rPr lang="en-US" baseline="0" dirty="0" smtClean="0"/>
              <a:t> building- </a:t>
            </a:r>
            <a:endParaRPr lang="en-US" dirty="0"/>
          </a:p>
        </p:txBody>
      </p:sp>
    </p:spTree>
    <p:extLst>
      <p:ext uri="{BB962C8B-B14F-4D97-AF65-F5344CB8AC3E}">
        <p14:creationId xmlns:p14="http://schemas.microsoft.com/office/powerpoint/2010/main" val="390520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64158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time-log for service learning</a:t>
            </a:r>
            <a:endParaRPr lang="en-US" dirty="0"/>
          </a:p>
        </p:txBody>
      </p:sp>
    </p:spTree>
    <p:extLst>
      <p:ext uri="{BB962C8B-B14F-4D97-AF65-F5344CB8AC3E}">
        <p14:creationId xmlns:p14="http://schemas.microsoft.com/office/powerpoint/2010/main" val="2806810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dirty="0" smtClean="0">
                <a:effectLst/>
                <a:latin typeface="+mj-lt"/>
                <a:ea typeface="+mj-ea"/>
                <a:cs typeface="+mj-cs"/>
                <a:sym typeface="Helvetica Neue"/>
              </a:rPr>
              <a:t>Receive a food box (Specify one or two clubs to run the drive and prepare boxes- AJS? PRIDE)</a:t>
            </a:r>
          </a:p>
          <a:p>
            <a:pPr lvl="0"/>
            <a:r>
              <a:rPr lang="en-US" sz="2200" dirty="0" smtClean="0">
                <a:effectLst/>
                <a:latin typeface="+mj-lt"/>
                <a:ea typeface="+mj-ea"/>
                <a:cs typeface="+mj-cs"/>
                <a:sym typeface="Helvetica Neue"/>
              </a:rPr>
              <a:t>Shop at the Clothing Closet (Specify one or two clubs to run the drive and prepare the clothing closet- Feminist? PTK?)</a:t>
            </a:r>
          </a:p>
          <a:p>
            <a:pPr lvl="0"/>
            <a:r>
              <a:rPr lang="en-US" sz="2200" dirty="0" smtClean="0">
                <a:effectLst/>
                <a:latin typeface="+mj-lt"/>
                <a:ea typeface="+mj-ea"/>
                <a:cs typeface="+mj-cs"/>
                <a:sym typeface="Helvetica Neue"/>
              </a:rPr>
              <a:t>Play games in the game room (educational games, EDU students and Storytelling classes will read to children and dress up like characters in the books, carnival-like atmosphere, all clubs can host one or more games)</a:t>
            </a:r>
          </a:p>
          <a:p>
            <a:pPr lvl="0"/>
            <a:r>
              <a:rPr lang="en-US" sz="2200" dirty="0" smtClean="0">
                <a:effectLst/>
                <a:latin typeface="+mj-lt"/>
                <a:ea typeface="+mj-ea"/>
                <a:cs typeface="+mj-cs"/>
                <a:sym typeface="Helvetica Neue"/>
              </a:rPr>
              <a:t>Parents attend parent workshops/tabling event with community resource information, information on Kids Camp, information on VITA, free health screenings, health and wellness info, and more (Business, Career and Transfer Center, Community Partners, Lyle)</a:t>
            </a:r>
          </a:p>
          <a:p>
            <a:pPr lvl="0"/>
            <a:r>
              <a:rPr lang="en-US" sz="2200" dirty="0" smtClean="0">
                <a:effectLst/>
                <a:latin typeface="+mj-lt"/>
                <a:ea typeface="+mj-ea"/>
                <a:cs typeface="+mj-cs"/>
                <a:sym typeface="Helvetica Neue"/>
              </a:rPr>
              <a:t>Outdoor BBQ with free food (Culinary)</a:t>
            </a:r>
          </a:p>
          <a:p>
            <a:pPr lvl="0"/>
            <a:r>
              <a:rPr lang="en-US" sz="2200" dirty="0" smtClean="0">
                <a:effectLst/>
                <a:latin typeface="+mj-lt"/>
                <a:ea typeface="+mj-ea"/>
                <a:cs typeface="+mj-cs"/>
                <a:sym typeface="Helvetica Neue"/>
              </a:rPr>
              <a:t>Receive one gift per child (Specify one club to run the toy drive and wrap gifts- Student Life? International? </a:t>
            </a:r>
            <a:r>
              <a:rPr lang="en-US" sz="2200" dirty="0" err="1" smtClean="0">
                <a:effectLst/>
                <a:latin typeface="+mj-lt"/>
                <a:ea typeface="+mj-ea"/>
                <a:cs typeface="+mj-cs"/>
                <a:sym typeface="Helvetica Neue"/>
              </a:rPr>
              <a:t>MeCha</a:t>
            </a:r>
            <a:r>
              <a:rPr lang="en-US" sz="2200" dirty="0" smtClean="0">
                <a:effectLst/>
                <a:latin typeface="+mj-lt"/>
                <a:ea typeface="+mj-ea"/>
                <a:cs typeface="+mj-cs"/>
                <a:sym typeface="Helvetica Neue"/>
              </a:rPr>
              <a:t>)  (if we do this in December)</a:t>
            </a:r>
          </a:p>
          <a:p>
            <a:pPr lvl="0"/>
            <a:r>
              <a:rPr lang="en-US" sz="2200" dirty="0" smtClean="0">
                <a:effectLst/>
                <a:latin typeface="+mj-lt"/>
                <a:ea typeface="+mj-ea"/>
                <a:cs typeface="+mj-cs"/>
                <a:sym typeface="Helvetica Neue"/>
              </a:rPr>
              <a:t>Provide translators in parent workshops/tabling/game room (</a:t>
            </a:r>
            <a:r>
              <a:rPr lang="en-US" sz="2200" dirty="0" err="1" smtClean="0">
                <a:effectLst/>
                <a:latin typeface="+mj-lt"/>
                <a:ea typeface="+mj-ea"/>
                <a:cs typeface="+mj-cs"/>
                <a:sym typeface="Helvetica Neue"/>
              </a:rPr>
              <a:t>MeCha</a:t>
            </a:r>
            <a:r>
              <a:rPr lang="en-US" sz="2200" dirty="0" smtClean="0">
                <a:effectLst/>
                <a:latin typeface="+mj-lt"/>
                <a:ea typeface="+mj-ea"/>
                <a:cs typeface="+mj-cs"/>
                <a:sym typeface="Helvetica Neue"/>
              </a:rPr>
              <a:t>, EDU)</a:t>
            </a:r>
          </a:p>
          <a:p>
            <a:pPr lvl="0"/>
            <a:r>
              <a:rPr lang="en-US" sz="2200" dirty="0" smtClean="0">
                <a:effectLst/>
                <a:latin typeface="+mj-lt"/>
                <a:ea typeface="+mj-ea"/>
                <a:cs typeface="+mj-cs"/>
                <a:sym typeface="Helvetica Neue"/>
              </a:rPr>
              <a:t>Face-painting (Art Club)</a:t>
            </a:r>
          </a:p>
          <a:p>
            <a:pPr lvl="0"/>
            <a:r>
              <a:rPr lang="en-US" sz="2200" dirty="0" smtClean="0">
                <a:effectLst/>
                <a:latin typeface="+mj-lt"/>
                <a:ea typeface="+mj-ea"/>
                <a:cs typeface="+mj-cs"/>
                <a:sym typeface="Helvetica Neue"/>
              </a:rPr>
              <a:t>Outdoor dance performance/Music and Dance Event that gets attendees involved (Dance/Choir Departments)</a:t>
            </a:r>
          </a:p>
          <a:p>
            <a:pPr lvl="0"/>
            <a:r>
              <a:rPr lang="en-US" sz="2200" dirty="0" smtClean="0">
                <a:effectLst/>
                <a:latin typeface="+mj-lt"/>
                <a:ea typeface="+mj-ea"/>
                <a:cs typeface="+mj-cs"/>
                <a:sym typeface="Helvetica Neue"/>
              </a:rPr>
              <a:t>Santa (Student Life)  or Thanksgiving Turkey </a:t>
            </a:r>
          </a:p>
          <a:p>
            <a:pPr lvl="0"/>
            <a:r>
              <a:rPr lang="en-US" sz="2200" dirty="0" smtClean="0">
                <a:effectLst/>
                <a:latin typeface="+mj-lt"/>
                <a:ea typeface="+mj-ea"/>
                <a:cs typeface="+mj-cs"/>
                <a:sym typeface="Helvetica Neue"/>
              </a:rPr>
              <a:t>Turkey Trot if we do it in November (Veterans Club)</a:t>
            </a:r>
          </a:p>
          <a:p>
            <a:endParaRPr lang="en-US" dirty="0"/>
          </a:p>
        </p:txBody>
      </p:sp>
    </p:spTree>
    <p:extLst>
      <p:ext uri="{BB962C8B-B14F-4D97-AF65-F5344CB8AC3E}">
        <p14:creationId xmlns:p14="http://schemas.microsoft.com/office/powerpoint/2010/main" val="2144409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smtClean="0"/>
              <a:t>Need chart paper/markers</a:t>
            </a:r>
          </a:p>
          <a:p>
            <a:endParaRPr lang="en-US" dirty="0"/>
          </a:p>
        </p:txBody>
      </p:sp>
    </p:spTree>
    <p:extLst>
      <p:ext uri="{BB962C8B-B14F-4D97-AF65-F5344CB8AC3E}">
        <p14:creationId xmlns:p14="http://schemas.microsoft.com/office/powerpoint/2010/main" val="579730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065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8701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7041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5602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9019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53978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3617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pPr lvl="0"/>
            <a:endParaRPr/>
          </a:p>
        </p:txBody>
      </p:sp>
      <p:sp>
        <p:nvSpPr>
          <p:cNvPr id="279" name="Shape 279"/>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a:t>At the beginning of the Fall semester the goal was set to increase service learning by 20%.  To date- we have not only exceeded this goal and contributed 17,455 hours to the community but…when you take the estimated value of volunteer time for 2015 which is $23.56 EMCC can estimate the value of the volunteer hours provided at over $400,000.</a:t>
            </a:r>
          </a:p>
        </p:txBody>
      </p:sp>
    </p:spTree>
    <p:extLst>
      <p:ext uri="{BB962C8B-B14F-4D97-AF65-F5344CB8AC3E}">
        <p14:creationId xmlns:p14="http://schemas.microsoft.com/office/powerpoint/2010/main" val="2707643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98AF03-7270-45C2-A683-C5E353EF01A5}" type="datetime4">
              <a:rPr lang="en-US" smtClean="0"/>
              <a:pPr/>
              <a:t>August 18,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August 18,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August 18,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93482-8E69-40F7-BCAD-5662A6CADB27}" type="datetime4">
              <a:rPr lang="en-US" smtClean="0"/>
              <a:pPr/>
              <a:t>August 18,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August 18,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August 18,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B4F123-1704-49AC-9D15-C4B1462B8014}" type="datetime4">
              <a:rPr lang="en-US" smtClean="0"/>
              <a:pPr/>
              <a:t>August 18,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fld id="{86CB4B4D-7CA3-9044-876B-883B54F8677D}"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127EC2-47FB-48A1-8644-C8A81DDAA119}" type="datetime4">
              <a:rPr lang="en-US" smtClean="0"/>
              <a:pPr/>
              <a:t>August 18, 2016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August 18,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C49BF1-FCD3-4395-8FF6-0047AF66228E}" type="datetime4">
              <a:rPr lang="en-US" smtClean="0"/>
              <a:pPr/>
              <a:t>August 18, 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August 18, 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6C01193-8287-4834-A286-6B880643E934}" type="datetime4">
              <a:rPr lang="en-US" smtClean="0"/>
              <a:pPr/>
              <a:t>August 18, 2016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lvl="0"/>
            <a:fld id="{86CB4B4D-7CA3-9044-876B-883B54F8677D}"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Landis.Elliott@estrellamountain.e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mailto:Rachel.Holmes@estrellamountain.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Text Placeholder 2"/>
          <p:cNvSpPr>
            <a:spLocks noGrp="1"/>
          </p:cNvSpPr>
          <p:nvPr>
            <p:ph type="subTitle" idx="1"/>
          </p:nvPr>
        </p:nvSpPr>
        <p:spPr>
          <a:xfrm>
            <a:off x="4540102" y="2551814"/>
            <a:ext cx="3668233" cy="4306188"/>
          </a:xfrm>
        </p:spPr>
        <p:txBody>
          <a:bodyPr>
            <a:normAutofit/>
          </a:bodyPr>
          <a:lstStyle/>
          <a:p>
            <a:endParaRPr lang="en-US" sz="2800" b="1" dirty="0" smtClean="0">
              <a:solidFill>
                <a:srgbClr val="2C3E70"/>
              </a:solidFill>
            </a:endParaRPr>
          </a:p>
          <a:p>
            <a:r>
              <a:rPr lang="en-US" sz="2800" b="1" dirty="0">
                <a:solidFill>
                  <a:srgbClr val="2C3E70"/>
                </a:solidFill>
              </a:rPr>
              <a:t>Center for </a:t>
            </a:r>
            <a:br>
              <a:rPr lang="en-US" sz="2800" b="1" dirty="0">
                <a:solidFill>
                  <a:srgbClr val="2C3E70"/>
                </a:solidFill>
              </a:rPr>
            </a:br>
            <a:r>
              <a:rPr lang="en-US" sz="2800" b="1" dirty="0">
                <a:solidFill>
                  <a:srgbClr val="2C3E70"/>
                </a:solidFill>
              </a:rPr>
              <a:t>Service Learning </a:t>
            </a:r>
            <a:br>
              <a:rPr lang="en-US" sz="2800" b="1" dirty="0">
                <a:solidFill>
                  <a:srgbClr val="2C3E70"/>
                </a:solidFill>
              </a:rPr>
            </a:br>
            <a:r>
              <a:rPr lang="en-US" sz="2800" b="1" dirty="0">
                <a:solidFill>
                  <a:srgbClr val="2C3E70"/>
                </a:solidFill>
              </a:rPr>
              <a:t>&amp;Civic Engagement</a:t>
            </a:r>
          </a:p>
          <a:p>
            <a:pPr lvl="0">
              <a:defRPr>
                <a:solidFill>
                  <a:srgbClr val="000000"/>
                </a:solidFill>
              </a:defRPr>
            </a:pPr>
            <a:r>
              <a:rPr lang="fr-FR" dirty="0"/>
              <a:t>Landis Elliott &amp; Rachel Holmes, SL Coordinators</a:t>
            </a:r>
          </a:p>
        </p:txBody>
      </p:sp>
      <p:sp>
        <p:nvSpPr>
          <p:cNvPr id="6" name="Rectangle 5"/>
          <p:cNvSpPr/>
          <p:nvPr/>
        </p:nvSpPr>
        <p:spPr>
          <a:xfrm>
            <a:off x="1911928" y="279219"/>
            <a:ext cx="6053268" cy="1569660"/>
          </a:xfrm>
          <a:prstGeom prst="rect">
            <a:avLst/>
          </a:prstGeom>
        </p:spPr>
        <p:txBody>
          <a:bodyPr wrap="square">
            <a:spAutoFit/>
          </a:bodyPr>
          <a:lstStyle/>
          <a:p>
            <a:r>
              <a:rPr lang="en-US" sz="2400" b="1" dirty="0" smtClean="0">
                <a:solidFill>
                  <a:schemeClr val="bg1"/>
                </a:solidFill>
                <a:latin typeface="+mn-lt"/>
              </a:rPr>
              <a:t>Day of Learning</a:t>
            </a:r>
          </a:p>
          <a:p>
            <a:endParaRPr lang="en-US" sz="2400" b="1" dirty="0" smtClean="0">
              <a:solidFill>
                <a:schemeClr val="bg1"/>
              </a:solidFill>
              <a:latin typeface="+mn-lt"/>
            </a:endParaRPr>
          </a:p>
          <a:p>
            <a:r>
              <a:rPr lang="en-US" sz="2400" b="1" dirty="0" smtClean="0">
                <a:solidFill>
                  <a:schemeClr val="bg1"/>
                </a:solidFill>
                <a:latin typeface="+mn-lt"/>
              </a:rPr>
              <a:t>Rise to the Challenge of Service Learning &amp; </a:t>
            </a:r>
          </a:p>
          <a:p>
            <a:r>
              <a:rPr lang="en-US" sz="2400" b="1" dirty="0" smtClean="0">
                <a:solidFill>
                  <a:schemeClr val="bg1"/>
                </a:solidFill>
                <a:latin typeface="+mn-lt"/>
              </a:rPr>
              <a:t>Civic Engagement</a:t>
            </a:r>
            <a:endParaRPr lang="en-US" sz="2400" dirty="0">
              <a:solidFill>
                <a:schemeClr val="bg1"/>
              </a:solidFill>
              <a:latin typeface="+mn-l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1405" t="40000" r="8484" b="17874"/>
          <a:stretch/>
        </p:blipFill>
        <p:spPr>
          <a:xfrm>
            <a:off x="948147" y="3200400"/>
            <a:ext cx="3405808" cy="2888974"/>
          </a:xfrm>
          <a:prstGeom prst="rect">
            <a:avLst/>
          </a:prstGeom>
        </p:spPr>
      </p:pic>
    </p:spTree>
    <p:extLst>
      <p:ext uri="{BB962C8B-B14F-4D97-AF65-F5344CB8AC3E}">
        <p14:creationId xmlns:p14="http://schemas.microsoft.com/office/powerpoint/2010/main" val="1100812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p:cNvSpPr>
          <p:nvPr>
            <p:ph type="title"/>
          </p:nvPr>
        </p:nvSpPr>
        <p:spPr>
          <a:prstGeom prst="rect">
            <a:avLst/>
          </a:prstGeom>
        </p:spPr>
        <p:txBody>
          <a:bodyPr>
            <a:normAutofit/>
          </a:bodyPr>
          <a:lstStyle>
            <a:lvl1pPr defTabSz="859536">
              <a:defRPr sz="3300" b="1"/>
            </a:lvl1pPr>
          </a:lstStyle>
          <a:p>
            <a:pPr lvl="0">
              <a:defRPr sz="1800" b="0">
                <a:solidFill>
                  <a:srgbClr val="000000"/>
                </a:solidFill>
              </a:defRPr>
            </a:pPr>
            <a:r>
              <a:rPr sz="3300" b="1" dirty="0">
                <a:solidFill>
                  <a:srgbClr val="797B7E"/>
                </a:solidFill>
              </a:rPr>
              <a:t>Recognition of all Service Learning Students</a:t>
            </a:r>
          </a:p>
        </p:txBody>
      </p:sp>
      <p:sp>
        <p:nvSpPr>
          <p:cNvPr id="363" name="Shape 363"/>
          <p:cNvSpPr>
            <a:spLocks noGrp="1"/>
          </p:cNvSpPr>
          <p:nvPr>
            <p:ph idx="1"/>
          </p:nvPr>
        </p:nvSpPr>
        <p:spPr>
          <a:prstGeom prst="rect">
            <a:avLst/>
          </a:prstGeom>
        </p:spPr>
        <p:txBody>
          <a:bodyPr>
            <a:normAutofit/>
          </a:bodyPr>
          <a:lstStyle/>
          <a:p>
            <a:pPr marL="0" lvl="0" indent="68580">
              <a:buSzTx/>
              <a:buNone/>
              <a:defRPr sz="1800">
                <a:solidFill>
                  <a:srgbClr val="000000"/>
                </a:solidFill>
              </a:defRPr>
            </a:pPr>
            <a:endParaRPr lang="en-US" sz="2800" dirty="0" smtClean="0"/>
          </a:p>
          <a:p>
            <a:pPr marL="0" lvl="0" indent="68580">
              <a:buSzTx/>
              <a:buNone/>
              <a:defRPr sz="1800">
                <a:solidFill>
                  <a:srgbClr val="000000"/>
                </a:solidFill>
              </a:defRPr>
            </a:pPr>
            <a:endParaRPr lang="en-US" sz="2800" dirty="0"/>
          </a:p>
          <a:p>
            <a:pPr marL="0" lvl="0" indent="68580" algn="ctr">
              <a:buSzTx/>
              <a:buNone/>
              <a:defRPr sz="1800">
                <a:solidFill>
                  <a:srgbClr val="000000"/>
                </a:solidFill>
              </a:defRPr>
            </a:pPr>
            <a:r>
              <a:rPr lang="en-US" sz="5400" dirty="0" smtClean="0"/>
              <a:t>754</a:t>
            </a:r>
            <a:r>
              <a:rPr lang="en-US" sz="2800" dirty="0" smtClean="0"/>
              <a:t> EMCC students participated in Service Learning during the </a:t>
            </a:r>
          </a:p>
          <a:p>
            <a:pPr marL="0" lvl="0" indent="68580" algn="ctr">
              <a:buSzTx/>
              <a:buNone/>
              <a:defRPr sz="1800">
                <a:solidFill>
                  <a:srgbClr val="000000"/>
                </a:solidFill>
              </a:defRPr>
            </a:pPr>
            <a:r>
              <a:rPr lang="en-US" sz="2800" dirty="0" smtClean="0"/>
              <a:t>2015/16 Academic Year</a:t>
            </a:r>
            <a:endParaRPr lang="en-US" sz="2800" dirty="0" smtClean="0">
              <a:solidFill>
                <a:srgbClr val="434342"/>
              </a:solidFill>
            </a:endParaRPr>
          </a:p>
          <a:p>
            <a:pPr marL="0" lvl="0" indent="68580">
              <a:buSzTx/>
              <a:buNone/>
              <a:defRPr sz="1800">
                <a:solidFill>
                  <a:srgbClr val="000000"/>
                </a:solidFill>
              </a:defRPr>
            </a:pPr>
            <a:endParaRPr sz="2400" dirty="0">
              <a:solidFill>
                <a:srgbClr val="434342"/>
              </a:solidFill>
            </a:endParaRPr>
          </a:p>
          <a:p>
            <a:pPr marL="0" lvl="0" indent="68580">
              <a:buSzTx/>
              <a:buNone/>
              <a:defRPr sz="1800">
                <a:solidFill>
                  <a:srgbClr val="000000"/>
                </a:solidFill>
              </a:defRPr>
            </a:pPr>
            <a:endParaRPr sz="2400" dirty="0">
              <a:solidFill>
                <a:srgbClr val="434342"/>
              </a:solidFill>
            </a:endParaRPr>
          </a:p>
        </p:txBody>
      </p:sp>
    </p:spTree>
    <p:extLst>
      <p:ext uri="{BB962C8B-B14F-4D97-AF65-F5344CB8AC3E}">
        <p14:creationId xmlns:p14="http://schemas.microsoft.com/office/powerpoint/2010/main" val="124074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2016- 2017 Goals</a:t>
            </a:r>
            <a:endParaRPr lang="en-US" dirty="0"/>
          </a:p>
        </p:txBody>
      </p:sp>
      <p:sp>
        <p:nvSpPr>
          <p:cNvPr id="3" name="Content Placeholder 2"/>
          <p:cNvSpPr>
            <a:spLocks noGrp="1"/>
          </p:cNvSpPr>
          <p:nvPr>
            <p:ph idx="1"/>
          </p:nvPr>
        </p:nvSpPr>
        <p:spPr>
          <a:xfrm>
            <a:off x="1043492" y="651163"/>
            <a:ext cx="6777317" cy="4447309"/>
          </a:xfrm>
        </p:spPr>
        <p:txBody>
          <a:bodyPr>
            <a:normAutofit fontScale="70000" lnSpcReduction="20000"/>
          </a:bodyPr>
          <a:lstStyle/>
          <a:p>
            <a:r>
              <a:rPr lang="en-US" dirty="0" smtClean="0"/>
              <a:t>5% increase in the number of Service Learning hours per semester</a:t>
            </a:r>
          </a:p>
          <a:p>
            <a:pPr marL="68580" indent="0">
              <a:buNone/>
            </a:pPr>
            <a:endParaRPr lang="en-US" dirty="0" smtClean="0"/>
          </a:p>
          <a:p>
            <a:r>
              <a:rPr lang="en-US" dirty="0" smtClean="0"/>
              <a:t>Incorporating the SW Skill Center in Service Learning</a:t>
            </a:r>
          </a:p>
          <a:p>
            <a:pPr marL="68580" indent="0">
              <a:buNone/>
            </a:pPr>
            <a:endParaRPr lang="en-US" dirty="0" smtClean="0"/>
          </a:p>
          <a:p>
            <a:r>
              <a:rPr lang="en-US" dirty="0" smtClean="0"/>
              <a:t>Piloting Service Learning in CPD 150</a:t>
            </a:r>
          </a:p>
          <a:p>
            <a:pPr marL="68580" indent="0">
              <a:buNone/>
            </a:pPr>
            <a:endParaRPr lang="en-US" dirty="0" smtClean="0"/>
          </a:p>
          <a:p>
            <a:r>
              <a:rPr lang="en-US" dirty="0" smtClean="0"/>
              <a:t>Create a campus-wide Service Learning Project each semester</a:t>
            </a:r>
          </a:p>
          <a:p>
            <a:pPr marL="68580" indent="0">
              <a:buNone/>
            </a:pPr>
            <a:endParaRPr lang="en-US" dirty="0" smtClean="0"/>
          </a:p>
          <a:p>
            <a:r>
              <a:rPr lang="en-US" dirty="0" smtClean="0"/>
              <a:t>Create more collaborative Service </a:t>
            </a:r>
            <a:r>
              <a:rPr lang="en-US" dirty="0"/>
              <a:t>L</a:t>
            </a:r>
            <a:r>
              <a:rPr lang="en-US" dirty="0" smtClean="0"/>
              <a:t>earning opportunities between clubs/orgs</a:t>
            </a:r>
          </a:p>
          <a:p>
            <a:pPr marL="68580" indent="0">
              <a:buNone/>
            </a:pPr>
            <a:endParaRPr lang="en-US" dirty="0" smtClean="0"/>
          </a:p>
          <a:p>
            <a:r>
              <a:rPr lang="en-US" dirty="0" smtClean="0"/>
              <a:t>Focus on Civic Engagement</a:t>
            </a:r>
          </a:p>
          <a:p>
            <a:pPr marL="68580" indent="0">
              <a:buNone/>
            </a:pPr>
            <a:endParaRPr lang="en-US" dirty="0" smtClean="0"/>
          </a:p>
          <a:p>
            <a:r>
              <a:rPr lang="en-US" dirty="0" smtClean="0"/>
              <a:t>Increase staff participation in Service Learning/Civic Engagement </a:t>
            </a:r>
          </a:p>
          <a:p>
            <a:pPr marL="68580" indent="0">
              <a:buNone/>
            </a:pPr>
            <a:endParaRPr lang="en-US" dirty="0" smtClean="0"/>
          </a:p>
          <a:p>
            <a:r>
              <a:rPr lang="en-US" dirty="0" smtClean="0"/>
              <a:t>Award President’s Volunteer Service Award to staff/faculty</a:t>
            </a:r>
          </a:p>
          <a:p>
            <a:endParaRPr lang="en-US" dirty="0"/>
          </a:p>
        </p:txBody>
      </p:sp>
    </p:spTree>
    <p:extLst>
      <p:ext uri="{BB962C8B-B14F-4D97-AF65-F5344CB8AC3E}">
        <p14:creationId xmlns:p14="http://schemas.microsoft.com/office/powerpoint/2010/main" val="2236608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2054" y="685800"/>
            <a:ext cx="4923692" cy="3886200"/>
          </a:xfrm>
        </p:spPr>
      </p:pic>
      <p:sp>
        <p:nvSpPr>
          <p:cNvPr id="3" name="Sun 2"/>
          <p:cNvSpPr/>
          <p:nvPr/>
        </p:nvSpPr>
        <p:spPr>
          <a:xfrm>
            <a:off x="138545" y="290945"/>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674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Service Learning and Civic Engagement?</a:t>
            </a:r>
            <a:endParaRPr lang="en-US" dirty="0"/>
          </a:p>
        </p:txBody>
      </p:sp>
      <p:sp>
        <p:nvSpPr>
          <p:cNvPr id="3" name="Content Placeholder 2"/>
          <p:cNvSpPr>
            <a:spLocks noGrp="1"/>
          </p:cNvSpPr>
          <p:nvPr>
            <p:ph idx="1"/>
          </p:nvPr>
        </p:nvSpPr>
        <p:spPr/>
        <p:txBody>
          <a:bodyPr>
            <a:normAutofit/>
          </a:bodyPr>
          <a:lstStyle/>
          <a:p>
            <a:r>
              <a:rPr lang="en-US" b="1" dirty="0"/>
              <a:t>Service Learning- </a:t>
            </a:r>
            <a:r>
              <a:rPr lang="en-US" dirty="0"/>
              <a:t>Meaningful community service, connecting to classroom </a:t>
            </a:r>
            <a:r>
              <a:rPr lang="en-US" dirty="0" smtClean="0"/>
              <a:t>___________ and </a:t>
            </a:r>
            <a:r>
              <a:rPr lang="en-US" dirty="0"/>
              <a:t>includes a </a:t>
            </a:r>
            <a:r>
              <a:rPr lang="en-US" dirty="0" smtClean="0"/>
              <a:t>____________.</a:t>
            </a:r>
            <a:endParaRPr lang="en-US" dirty="0"/>
          </a:p>
          <a:p>
            <a:pPr marL="68580" indent="0">
              <a:buNone/>
            </a:pPr>
            <a:endParaRPr lang="en-US" dirty="0"/>
          </a:p>
          <a:p>
            <a:r>
              <a:rPr lang="en-US" b="1" dirty="0"/>
              <a:t>Civic Engagement- </a:t>
            </a:r>
            <a:r>
              <a:rPr lang="en-US" dirty="0"/>
              <a:t>Serving the community to take action by working towards a long-term </a:t>
            </a:r>
            <a:r>
              <a:rPr lang="en-US" dirty="0" smtClean="0"/>
              <a:t>________and </a:t>
            </a:r>
            <a:r>
              <a:rPr lang="en-US" dirty="0"/>
              <a:t>spreading awareness of an issue facing </a:t>
            </a:r>
            <a:r>
              <a:rPr lang="en-US" dirty="0" smtClean="0"/>
              <a:t>_____________.</a:t>
            </a:r>
            <a:endParaRPr lang="en-US" dirty="0"/>
          </a:p>
        </p:txBody>
      </p:sp>
      <p:sp>
        <p:nvSpPr>
          <p:cNvPr id="4" name="Sun 3"/>
          <p:cNvSpPr/>
          <p:nvPr/>
        </p:nvSpPr>
        <p:spPr>
          <a:xfrm>
            <a:off x="124691" y="277092"/>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07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US" dirty="0"/>
          </a:p>
        </p:txBody>
      </p:sp>
      <p:sp>
        <p:nvSpPr>
          <p:cNvPr id="3" name="Content Placeholder 2"/>
          <p:cNvSpPr>
            <a:spLocks noGrp="1"/>
          </p:cNvSpPr>
          <p:nvPr>
            <p:ph idx="1"/>
          </p:nvPr>
        </p:nvSpPr>
        <p:spPr/>
        <p:txBody>
          <a:bodyPr/>
          <a:lstStyle/>
          <a:p>
            <a:r>
              <a:rPr lang="en-US" dirty="0" smtClean="0"/>
              <a:t>What do you already know about Civic Engagement?</a:t>
            </a:r>
          </a:p>
          <a:p>
            <a:endParaRPr lang="en-US" dirty="0"/>
          </a:p>
          <a:p>
            <a:r>
              <a:rPr lang="en-US" dirty="0" smtClean="0"/>
              <a:t>What questions do you have about implementation?</a:t>
            </a:r>
            <a:endParaRPr lang="en-US" dirty="0"/>
          </a:p>
        </p:txBody>
      </p:sp>
      <p:pic>
        <p:nvPicPr>
          <p:cNvPr id="1026" name="Picture 2" descr="C:\Users\holmesr\AppData\Local\Microsoft\Windows\Temporary Internet Files\Content.IE5\4AS19U7X\5471047557_4dc13f537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725" y="4016664"/>
            <a:ext cx="1795319" cy="2328718"/>
          </a:xfrm>
          <a:prstGeom prst="rect">
            <a:avLst/>
          </a:prstGeom>
          <a:noFill/>
          <a:extLst>
            <a:ext uri="{909E8E84-426E-40DD-AFC4-6F175D3DCCD1}">
              <a14:hiddenFill xmlns:a14="http://schemas.microsoft.com/office/drawing/2010/main">
                <a:solidFill>
                  <a:srgbClr val="FFFFFF"/>
                </a:solidFill>
              </a14:hiddenFill>
            </a:ext>
          </a:extLst>
        </p:spPr>
      </p:pic>
      <p:sp>
        <p:nvSpPr>
          <p:cNvPr id="4" name="Sun 3"/>
          <p:cNvSpPr/>
          <p:nvPr/>
        </p:nvSpPr>
        <p:spPr>
          <a:xfrm>
            <a:off x="415636" y="484909"/>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836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Civic </a:t>
            </a:r>
            <a:r>
              <a:rPr lang="en-US" b="1" dirty="0" smtClean="0"/>
              <a:t>Engagement</a:t>
            </a:r>
            <a:endParaRPr lang="en-US" dirty="0"/>
          </a:p>
        </p:txBody>
      </p:sp>
      <p:sp>
        <p:nvSpPr>
          <p:cNvPr id="3" name="Text Placeholder 2"/>
          <p:cNvSpPr>
            <a:spLocks noGrp="1"/>
          </p:cNvSpPr>
          <p:nvPr>
            <p:ph idx="1"/>
          </p:nvPr>
        </p:nvSpPr>
        <p:spPr>
          <a:xfrm>
            <a:off x="772391" y="828156"/>
            <a:ext cx="7543800" cy="3886200"/>
          </a:xfrm>
        </p:spPr>
        <p:txBody>
          <a:bodyPr/>
          <a:lstStyle/>
          <a:p>
            <a:r>
              <a:rPr lang="en-US" dirty="0" smtClean="0"/>
              <a:t>Volunteerism</a:t>
            </a:r>
          </a:p>
          <a:p>
            <a:r>
              <a:rPr lang="en-US" dirty="0" smtClean="0"/>
              <a:t>Social Engagement</a:t>
            </a:r>
          </a:p>
          <a:p>
            <a:r>
              <a:rPr lang="en-US" dirty="0" smtClean="0"/>
              <a:t>Cultural Events</a:t>
            </a:r>
          </a:p>
          <a:p>
            <a:r>
              <a:rPr lang="en-US" dirty="0" smtClean="0"/>
              <a:t>Political and Social Arenas</a:t>
            </a:r>
            <a:endParaRPr lang="en-US" dirty="0"/>
          </a:p>
        </p:txBody>
      </p:sp>
      <p:pic>
        <p:nvPicPr>
          <p:cNvPr id="2050" name="Picture 2" descr="C:\Users\holmesr\AppData\Local\Microsoft\Windows\Temporary Internet Files\Content.IE5\5I1SVEJ3\pk8_kids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090" y="828156"/>
            <a:ext cx="3352800" cy="18211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holmesr\AppData\Local\Microsoft\Windows\Temporary Internet Files\Content.IE5\PHCT4TYO\culturecloud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4291" y="3616036"/>
            <a:ext cx="4140219" cy="179343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holmesr\AppData\Local\Microsoft\Windows\Temporary Internet Files\Content.IE5\FA2DD5BI\ThinkstockPhotos-49045373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5564" y="232530"/>
            <a:ext cx="2978727" cy="1572372"/>
          </a:xfrm>
          <a:prstGeom prst="rect">
            <a:avLst/>
          </a:prstGeom>
          <a:noFill/>
          <a:extLst>
            <a:ext uri="{909E8E84-426E-40DD-AFC4-6F175D3DCCD1}">
              <a14:hiddenFill xmlns:a14="http://schemas.microsoft.com/office/drawing/2010/main">
                <a:solidFill>
                  <a:srgbClr val="FFFFFF"/>
                </a:solidFill>
              </a14:hiddenFill>
            </a:ext>
          </a:extLst>
        </p:spPr>
      </p:pic>
      <p:sp>
        <p:nvSpPr>
          <p:cNvPr id="4" name="Sun 3"/>
          <p:cNvSpPr/>
          <p:nvPr/>
        </p:nvSpPr>
        <p:spPr>
          <a:xfrm>
            <a:off x="401782" y="346364"/>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68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877" y="240789"/>
            <a:ext cx="8031296" cy="2170666"/>
          </a:xfrm>
        </p:spPr>
        <p:txBody>
          <a:bodyPr/>
          <a:lstStyle/>
          <a:p>
            <a:r>
              <a:rPr lang="en-US" dirty="0" smtClean="0"/>
              <a:t>Difference Between SL and CE</a:t>
            </a:r>
            <a:endParaRPr lang="en-US" dirty="0"/>
          </a:p>
        </p:txBody>
      </p:sp>
      <p:sp>
        <p:nvSpPr>
          <p:cNvPr id="3" name="Content Placeholder 2"/>
          <p:cNvSpPr>
            <a:spLocks noGrp="1"/>
          </p:cNvSpPr>
          <p:nvPr>
            <p:ph idx="1"/>
          </p:nvPr>
        </p:nvSpPr>
        <p:spPr/>
        <p:txBody>
          <a:bodyPr/>
          <a:lstStyle/>
          <a:p>
            <a:pPr marL="68580" indent="0">
              <a:buNone/>
            </a:pPr>
            <a:endParaRPr lang="en-US" dirty="0" smtClean="0"/>
          </a:p>
          <a:p>
            <a:pPr marL="68580" indent="0">
              <a:buNone/>
            </a:pPr>
            <a:r>
              <a:rPr lang="en-US" dirty="0" smtClean="0"/>
              <a:t>Let’s discuss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048" y="2802139"/>
            <a:ext cx="2857143" cy="2857143"/>
          </a:xfrm>
          <a:prstGeom prst="rect">
            <a:avLst/>
          </a:prstGeom>
        </p:spPr>
      </p:pic>
      <p:sp>
        <p:nvSpPr>
          <p:cNvPr id="5" name="Sun 4"/>
          <p:cNvSpPr/>
          <p:nvPr/>
        </p:nvSpPr>
        <p:spPr>
          <a:xfrm>
            <a:off x="180109" y="138545"/>
            <a:ext cx="651164" cy="7620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232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a Culture of Civic Responsibility</a:t>
            </a:r>
            <a:endParaRPr lang="en-US" dirty="0"/>
          </a:p>
        </p:txBody>
      </p:sp>
      <p:sp>
        <p:nvSpPr>
          <p:cNvPr id="3" name="Content Placeholder 2"/>
          <p:cNvSpPr>
            <a:spLocks noGrp="1"/>
          </p:cNvSpPr>
          <p:nvPr>
            <p:ph idx="1"/>
          </p:nvPr>
        </p:nvSpPr>
        <p:spPr/>
        <p:txBody>
          <a:bodyPr>
            <a:normAutofit/>
          </a:bodyPr>
          <a:lstStyle/>
          <a:p>
            <a:r>
              <a:rPr lang="en-US" dirty="0" smtClean="0"/>
              <a:t>A great way to start is with a whole-class activity</a:t>
            </a:r>
          </a:p>
          <a:p>
            <a:pPr lvl="1"/>
            <a:r>
              <a:rPr lang="en-US" dirty="0" smtClean="0"/>
              <a:t>I.e. Host an environmental fair</a:t>
            </a:r>
          </a:p>
          <a:p>
            <a:pPr lvl="1"/>
            <a:r>
              <a:rPr lang="en-US" dirty="0" smtClean="0"/>
              <a:t>Plan issue-specific, campus-wide forums.</a:t>
            </a:r>
            <a:r>
              <a:rPr lang="en-US" dirty="0"/>
              <a:t> </a:t>
            </a:r>
            <a:r>
              <a:rPr lang="en-US" dirty="0" smtClean="0"/>
              <a:t> </a:t>
            </a:r>
          </a:p>
          <a:p>
            <a:pPr lvl="1"/>
            <a:r>
              <a:rPr lang="en-US" dirty="0" smtClean="0"/>
              <a:t>Students, faculty, community members, and agency partners can share information about topics such as substance abuse, domestic violence, homelessness, family planning, women’s rights, etc.</a:t>
            </a:r>
          </a:p>
          <a:p>
            <a:pPr marL="320040" lvl="1" indent="0">
              <a:buNone/>
            </a:pPr>
            <a:endParaRPr lang="en-US" dirty="0" smtClean="0"/>
          </a:p>
          <a:p>
            <a:r>
              <a:rPr lang="en-US" dirty="0" smtClean="0"/>
              <a:t>These types of projects encourage teamwork and allow students to ease into CE in a relevant manner</a:t>
            </a:r>
          </a:p>
        </p:txBody>
      </p:sp>
      <p:sp>
        <p:nvSpPr>
          <p:cNvPr id="4" name="Sun 3"/>
          <p:cNvSpPr/>
          <p:nvPr/>
        </p:nvSpPr>
        <p:spPr>
          <a:xfrm>
            <a:off x="166255" y="346364"/>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4501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of Implementation</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sym typeface="Helvetica Neue"/>
              </a:rPr>
              <a:t>Political and social arenas:</a:t>
            </a:r>
            <a:r>
              <a:rPr lang="en-US" dirty="0">
                <a:sym typeface="Helvetica Neue"/>
              </a:rPr>
              <a:t> developing the combination of knowledge, skills, values and motivation to create morally and civically responsible citizens.</a:t>
            </a:r>
          </a:p>
          <a:p>
            <a:endParaRPr lang="en-US" dirty="0">
              <a:sym typeface="Helvetica Neue"/>
            </a:endParaRPr>
          </a:p>
          <a:p>
            <a:r>
              <a:rPr lang="en-US" b="1" dirty="0">
                <a:sym typeface="Helvetica Neue"/>
              </a:rPr>
              <a:t>Volunteerism: </a:t>
            </a:r>
            <a:r>
              <a:rPr lang="en-US" dirty="0">
                <a:sym typeface="Helvetica Neue"/>
              </a:rPr>
              <a:t>Participation in direct or indirect activities designed to improve the quality of life of fellow students or off-campus community residents.</a:t>
            </a:r>
          </a:p>
          <a:p>
            <a:pPr marL="0" indent="0">
              <a:buNone/>
            </a:pPr>
            <a:r>
              <a:rPr lang="en-US" dirty="0">
                <a:sym typeface="Helvetica Neue"/>
              </a:rPr>
              <a:t> </a:t>
            </a:r>
          </a:p>
          <a:p>
            <a:r>
              <a:rPr lang="en-US" b="1" dirty="0">
                <a:sym typeface="Helvetica Neue"/>
              </a:rPr>
              <a:t>Social Engagement: </a:t>
            </a:r>
            <a:r>
              <a:rPr lang="en-US" dirty="0">
                <a:sym typeface="Helvetica Neue"/>
              </a:rPr>
              <a:t>Participation in any on or off campus activity that encourages social connections with peers, faculty, staff, or community.</a:t>
            </a:r>
          </a:p>
          <a:p>
            <a:pPr marL="0" indent="0">
              <a:buNone/>
            </a:pPr>
            <a:endParaRPr lang="en-US" dirty="0">
              <a:sym typeface="Helvetica Neue"/>
            </a:endParaRPr>
          </a:p>
          <a:p>
            <a:r>
              <a:rPr lang="en-US" b="1" dirty="0">
                <a:sym typeface="Helvetica Neue"/>
              </a:rPr>
              <a:t>Cultural Events: </a:t>
            </a:r>
            <a:r>
              <a:rPr lang="en-US" dirty="0">
                <a:sym typeface="Helvetica Neue"/>
              </a:rPr>
              <a:t>Campus-based or community events that bring people of different backgrounds, ethnicities, preferences, and experiences together in ways that allow expression of ideas, traditions, values, and social/political concerns.</a:t>
            </a:r>
          </a:p>
          <a:p>
            <a:endParaRPr lang="en-US" dirty="0"/>
          </a:p>
          <a:p>
            <a:pPr marL="0" indent="0">
              <a:buNone/>
            </a:pPr>
            <a:endParaRPr lang="en-US" dirty="0"/>
          </a:p>
          <a:p>
            <a:endParaRPr lang="en-US" dirty="0"/>
          </a:p>
        </p:txBody>
      </p:sp>
      <p:sp>
        <p:nvSpPr>
          <p:cNvPr id="4" name="Sun 3"/>
          <p:cNvSpPr/>
          <p:nvPr/>
        </p:nvSpPr>
        <p:spPr>
          <a:xfrm>
            <a:off x="0" y="96982"/>
            <a:ext cx="914400" cy="789709"/>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8833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968" y="240789"/>
            <a:ext cx="7942996" cy="2170666"/>
          </a:xfrm>
        </p:spPr>
        <p:txBody>
          <a:bodyPr/>
          <a:lstStyle/>
          <a:p>
            <a:r>
              <a:rPr lang="en-US" dirty="0" smtClean="0"/>
              <a:t>Matching Activity</a:t>
            </a:r>
            <a:endParaRPr lang="en-US" dirty="0"/>
          </a:p>
        </p:txBody>
      </p:sp>
      <p:sp>
        <p:nvSpPr>
          <p:cNvPr id="3" name="Content Placeholder 2"/>
          <p:cNvSpPr>
            <a:spLocks noGrp="1"/>
          </p:cNvSpPr>
          <p:nvPr>
            <p:ph idx="1"/>
          </p:nvPr>
        </p:nvSpPr>
        <p:spPr>
          <a:xfrm>
            <a:off x="166255" y="2687781"/>
            <a:ext cx="8139545" cy="3186545"/>
          </a:xfrm>
        </p:spPr>
        <p:txBody>
          <a:bodyPr>
            <a:normAutofit/>
          </a:bodyPr>
          <a:lstStyle/>
          <a:p>
            <a:endParaRPr lang="en-US" b="1" dirty="0" smtClean="0">
              <a:sym typeface="Helvetica Neue"/>
            </a:endParaRPr>
          </a:p>
          <a:p>
            <a:r>
              <a:rPr lang="en-US" b="1" dirty="0" smtClean="0">
                <a:sym typeface="Helvetica Neue"/>
              </a:rPr>
              <a:t>Political </a:t>
            </a:r>
            <a:r>
              <a:rPr lang="en-US" b="1" dirty="0">
                <a:sym typeface="Helvetica Neue"/>
              </a:rPr>
              <a:t>and social </a:t>
            </a:r>
            <a:r>
              <a:rPr lang="en-US" b="1" dirty="0" smtClean="0">
                <a:sym typeface="Helvetica Neue"/>
              </a:rPr>
              <a:t>arenas</a:t>
            </a:r>
          </a:p>
          <a:p>
            <a:r>
              <a:rPr lang="en-US" b="1" dirty="0" smtClean="0">
                <a:sym typeface="Helvetica Neue"/>
              </a:rPr>
              <a:t>Volunteerism</a:t>
            </a:r>
          </a:p>
          <a:p>
            <a:r>
              <a:rPr lang="en-US" b="1" dirty="0">
                <a:sym typeface="Helvetica Neue"/>
              </a:rPr>
              <a:t>Social </a:t>
            </a:r>
            <a:r>
              <a:rPr lang="en-US" b="1" dirty="0" smtClean="0">
                <a:sym typeface="Helvetica Neue"/>
              </a:rPr>
              <a:t>Engagement</a:t>
            </a:r>
          </a:p>
          <a:p>
            <a:r>
              <a:rPr lang="en-US" b="1" dirty="0">
                <a:sym typeface="Helvetica Neue"/>
              </a:rPr>
              <a:t>Cultural Events</a:t>
            </a:r>
            <a:endParaRPr lang="en-US" b="1" dirty="0" smtClean="0">
              <a:sym typeface="Helvetica Neue"/>
            </a:endParaRPr>
          </a:p>
          <a:p>
            <a:endParaRPr lang="en-US" dirty="0"/>
          </a:p>
        </p:txBody>
      </p:sp>
      <p:pic>
        <p:nvPicPr>
          <p:cNvPr id="4098" name="Picture 2" descr="C:\Users\holmesr\AppData\Local\Microsoft\Windows\Temporary Internet Files\Content.IE5\KP8EUWIX\large-closed-envelope-simple-generic-0-15872[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2000" y="3240900"/>
            <a:ext cx="360000" cy="3762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holmesr\AppData\Local\Microsoft\Windows\Temporary Internet Files\Content.IE5\KP8EUWIX\large-closed-envelope-simple-generic-0-15872[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000" y="3025348"/>
            <a:ext cx="2992473" cy="3127134"/>
          </a:xfrm>
          <a:prstGeom prst="rect">
            <a:avLst/>
          </a:prstGeom>
          <a:noFill/>
          <a:extLst>
            <a:ext uri="{909E8E84-426E-40DD-AFC4-6F175D3DCCD1}">
              <a14:hiddenFill xmlns:a14="http://schemas.microsoft.com/office/drawing/2010/main">
                <a:solidFill>
                  <a:srgbClr val="FFFFFF"/>
                </a:solidFill>
              </a14:hiddenFill>
            </a:ext>
          </a:extLst>
        </p:spPr>
      </p:pic>
      <p:sp>
        <p:nvSpPr>
          <p:cNvPr id="4" name="Sun 3"/>
          <p:cNvSpPr/>
          <p:nvPr/>
        </p:nvSpPr>
        <p:spPr>
          <a:xfrm>
            <a:off x="249382" y="374073"/>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985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a:t>
            </a:r>
            <a:br>
              <a:rPr lang="en-US" dirty="0" smtClean="0"/>
            </a:br>
            <a:endParaRPr lang="en-US" dirty="0"/>
          </a:p>
        </p:txBody>
      </p:sp>
      <p:sp>
        <p:nvSpPr>
          <p:cNvPr id="3" name="Content Placeholder 2"/>
          <p:cNvSpPr>
            <a:spLocks noGrp="1"/>
          </p:cNvSpPr>
          <p:nvPr>
            <p:ph idx="1"/>
          </p:nvPr>
        </p:nvSpPr>
        <p:spPr>
          <a:xfrm>
            <a:off x="944338" y="748145"/>
            <a:ext cx="6777317" cy="3020291"/>
          </a:xfrm>
        </p:spPr>
        <p:txBody>
          <a:bodyPr>
            <a:normAutofit fontScale="55000" lnSpcReduction="20000"/>
          </a:bodyPr>
          <a:lstStyle/>
          <a:p>
            <a:pPr algn="l"/>
            <a:r>
              <a:rPr lang="en-US" sz="4400" dirty="0" smtClean="0"/>
              <a:t>Share the successes that EMCC Service Learning and Civic Engagement has experienced in the first year of this newly revived program</a:t>
            </a:r>
          </a:p>
          <a:p>
            <a:pPr algn="l"/>
            <a:endParaRPr lang="en-US" sz="4400" dirty="0" smtClean="0"/>
          </a:p>
          <a:p>
            <a:pPr algn="l"/>
            <a:r>
              <a:rPr lang="en-US" sz="4400" dirty="0" smtClean="0"/>
              <a:t> Introduce Civic Engagement</a:t>
            </a:r>
          </a:p>
          <a:p>
            <a:pPr marL="68580" indent="0" algn="l">
              <a:buNone/>
            </a:pPr>
            <a:endParaRPr lang="en-US" sz="4400" dirty="0" smtClean="0"/>
          </a:p>
          <a:p>
            <a:pPr algn="l"/>
            <a:r>
              <a:rPr lang="en-US" sz="4400" dirty="0" smtClean="0"/>
              <a:t>Discuss campus-wide projects</a:t>
            </a:r>
            <a:endParaRPr lang="en-US" sz="4400" dirty="0"/>
          </a:p>
        </p:txBody>
      </p:sp>
    </p:spTree>
    <p:extLst>
      <p:ext uri="{BB962C8B-B14F-4D97-AF65-F5344CB8AC3E}">
        <p14:creationId xmlns:p14="http://schemas.microsoft.com/office/powerpoint/2010/main" val="1601400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CE</a:t>
            </a:r>
            <a:endParaRPr lang="en-US" dirty="0"/>
          </a:p>
        </p:txBody>
      </p:sp>
      <p:sp>
        <p:nvSpPr>
          <p:cNvPr id="3" name="Content Placeholder 2"/>
          <p:cNvSpPr>
            <a:spLocks noGrp="1"/>
          </p:cNvSpPr>
          <p:nvPr>
            <p:ph idx="1"/>
          </p:nvPr>
        </p:nvSpPr>
        <p:spPr/>
        <p:txBody>
          <a:bodyPr>
            <a:normAutofit/>
          </a:bodyPr>
          <a:lstStyle/>
          <a:p>
            <a:pPr>
              <a:lnSpc>
                <a:spcPct val="200000"/>
              </a:lnSpc>
            </a:pPr>
            <a:r>
              <a:rPr lang="en-US" dirty="0" smtClean="0"/>
              <a:t>Direct Service</a:t>
            </a:r>
          </a:p>
          <a:p>
            <a:pPr>
              <a:lnSpc>
                <a:spcPct val="200000"/>
              </a:lnSpc>
            </a:pPr>
            <a:r>
              <a:rPr lang="en-US" dirty="0" smtClean="0"/>
              <a:t>Capacity Building</a:t>
            </a:r>
          </a:p>
          <a:p>
            <a:pPr>
              <a:lnSpc>
                <a:spcPct val="200000"/>
              </a:lnSpc>
            </a:pPr>
            <a:r>
              <a:rPr lang="en-US" dirty="0" smtClean="0"/>
              <a:t>Advocacy</a:t>
            </a:r>
          </a:p>
          <a:p>
            <a:pPr>
              <a:lnSpc>
                <a:spcPct val="200000"/>
              </a:lnSpc>
            </a:pPr>
            <a:r>
              <a:rPr lang="en-US" dirty="0" smtClean="0"/>
              <a:t>Philanthropy</a:t>
            </a:r>
            <a:endParaRPr lang="en-US" dirty="0"/>
          </a:p>
        </p:txBody>
      </p:sp>
      <p:pic>
        <p:nvPicPr>
          <p:cNvPr id="5122" name="Picture 2" descr="C:\Users\holmesr\AppData\Local\Microsoft\Windows\Temporary Internet Files\Content.IE5\FP5FJQ9Q\StrategyImplementationActS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1690" y="845127"/>
            <a:ext cx="2217420" cy="4433455"/>
          </a:xfrm>
          <a:prstGeom prst="rect">
            <a:avLst/>
          </a:prstGeom>
          <a:noFill/>
          <a:extLst>
            <a:ext uri="{909E8E84-426E-40DD-AFC4-6F175D3DCCD1}">
              <a14:hiddenFill xmlns:a14="http://schemas.microsoft.com/office/drawing/2010/main">
                <a:solidFill>
                  <a:srgbClr val="FFFFFF"/>
                </a:solidFill>
              </a14:hiddenFill>
            </a:ext>
          </a:extLst>
        </p:spPr>
      </p:pic>
      <p:sp>
        <p:nvSpPr>
          <p:cNvPr id="5" name="5-Point Star 4"/>
          <p:cNvSpPr/>
          <p:nvPr/>
        </p:nvSpPr>
        <p:spPr>
          <a:xfrm>
            <a:off x="290946" y="138546"/>
            <a:ext cx="692728"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9165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Square</a:t>
            </a:r>
            <a:endParaRPr lang="en-US" dirty="0"/>
          </a:p>
        </p:txBody>
      </p:sp>
      <p:sp>
        <p:nvSpPr>
          <p:cNvPr id="3" name="Content Placeholder 2"/>
          <p:cNvSpPr>
            <a:spLocks noGrp="1"/>
          </p:cNvSpPr>
          <p:nvPr>
            <p:ph idx="1"/>
          </p:nvPr>
        </p:nvSpPr>
        <p:spPr/>
        <p:txBody>
          <a:bodyPr/>
          <a:lstStyle/>
          <a:p>
            <a:r>
              <a:rPr lang="en-US" dirty="0" smtClean="0"/>
              <a:t>In small groups, let’s brainstorm some practice ways that we can implement the 4 Types of CE at EMCC– JIGSAW Activity</a:t>
            </a:r>
          </a:p>
          <a:p>
            <a:endParaRPr lang="en-US" dirty="0"/>
          </a:p>
          <a:p>
            <a:r>
              <a:rPr lang="en-US" dirty="0" smtClean="0"/>
              <a:t> Whole-group discussion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267" y="3704881"/>
            <a:ext cx="3454455" cy="1859693"/>
          </a:xfrm>
          <a:prstGeom prst="rect">
            <a:avLst/>
          </a:prstGeom>
        </p:spPr>
      </p:pic>
      <p:sp>
        <p:nvSpPr>
          <p:cNvPr id="5" name="5-Point Star 4"/>
          <p:cNvSpPr/>
          <p:nvPr/>
        </p:nvSpPr>
        <p:spPr>
          <a:xfrm>
            <a:off x="221673" y="193964"/>
            <a:ext cx="554181" cy="8035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615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627" y="240789"/>
            <a:ext cx="7024746" cy="1116956"/>
          </a:xfrm>
        </p:spPr>
        <p:txBody>
          <a:bodyPr/>
          <a:lstStyle/>
          <a:p>
            <a:r>
              <a:rPr lang="en-US" dirty="0" smtClean="0"/>
              <a:t>Implementation of CE</a:t>
            </a:r>
            <a:endParaRPr lang="en-US" dirty="0"/>
          </a:p>
        </p:txBody>
      </p:sp>
      <p:sp>
        <p:nvSpPr>
          <p:cNvPr id="3" name="Content Placeholder 2"/>
          <p:cNvSpPr>
            <a:spLocks noGrp="1"/>
          </p:cNvSpPr>
          <p:nvPr>
            <p:ph idx="1"/>
          </p:nvPr>
        </p:nvSpPr>
        <p:spPr>
          <a:xfrm>
            <a:off x="1059627" y="1468582"/>
            <a:ext cx="6777319" cy="4045527"/>
          </a:xfrm>
        </p:spPr>
        <p:txBody>
          <a:bodyPr>
            <a:normAutofit fontScale="92500" lnSpcReduction="20000"/>
          </a:bodyPr>
          <a:lstStyle/>
          <a:p>
            <a:pPr marL="68580" indent="0">
              <a:buNone/>
            </a:pPr>
            <a:r>
              <a:rPr lang="en-US" dirty="0" smtClean="0"/>
              <a:t>A variety of opportunities to get involved on campus and at the district level</a:t>
            </a:r>
          </a:p>
          <a:p>
            <a:pPr lvl="1"/>
            <a:r>
              <a:rPr lang="en-US" dirty="0" smtClean="0"/>
              <a:t>Town Hall-  (set up by Mesa CC)</a:t>
            </a:r>
          </a:p>
          <a:p>
            <a:pPr lvl="1"/>
            <a:r>
              <a:rPr lang="en-US" dirty="0" smtClean="0"/>
              <a:t>One Billion Rising</a:t>
            </a:r>
          </a:p>
          <a:p>
            <a:pPr lvl="1"/>
            <a:r>
              <a:rPr lang="en-US" dirty="0" smtClean="0"/>
              <a:t>District SL Feed My Starving Children</a:t>
            </a:r>
          </a:p>
          <a:p>
            <a:pPr lvl="1"/>
            <a:endParaRPr lang="en-US" dirty="0"/>
          </a:p>
          <a:p>
            <a:pPr marL="68580" indent="0">
              <a:buNone/>
            </a:pPr>
            <a:r>
              <a:rPr lang="en-US" dirty="0" smtClean="0"/>
              <a:t>Adding a CE component to your curriculum</a:t>
            </a:r>
          </a:p>
          <a:p>
            <a:pPr lvl="1"/>
            <a:r>
              <a:rPr lang="en-US" dirty="0" smtClean="0"/>
              <a:t>This is more than CE projects; it’s teaching the fundamentals of CE and creating a culture of understanding</a:t>
            </a:r>
          </a:p>
          <a:p>
            <a:pPr lvl="1"/>
            <a:endParaRPr lang="en-US" dirty="0"/>
          </a:p>
          <a:p>
            <a:pPr marL="68580" indent="0">
              <a:buNone/>
            </a:pPr>
            <a:r>
              <a:rPr lang="en-US" dirty="0" smtClean="0"/>
              <a:t>Creating a CE activity that directly relates to your curriculum and allows students to truly make an impact. </a:t>
            </a:r>
            <a:endParaRPr lang="en-US" dirty="0"/>
          </a:p>
        </p:txBody>
      </p:sp>
      <p:sp>
        <p:nvSpPr>
          <p:cNvPr id="4" name="5-Point Star 3"/>
          <p:cNvSpPr/>
          <p:nvPr/>
        </p:nvSpPr>
        <p:spPr>
          <a:xfrm>
            <a:off x="374073" y="443345"/>
            <a:ext cx="457200" cy="5680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1639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 Documentation Process</a:t>
            </a:r>
            <a:endParaRPr lang="en-US" dirty="0"/>
          </a:p>
        </p:txBody>
      </p:sp>
      <p:sp>
        <p:nvSpPr>
          <p:cNvPr id="3" name="Text Placeholder 2"/>
          <p:cNvSpPr>
            <a:spLocks noGrp="1"/>
          </p:cNvSpPr>
          <p:nvPr>
            <p:ph idx="1"/>
          </p:nvPr>
        </p:nvSpPr>
        <p:spPr/>
        <p:txBody>
          <a:bodyPr>
            <a:normAutofit fontScale="92500" lnSpcReduction="20000"/>
          </a:bodyPr>
          <a:lstStyle/>
          <a:p>
            <a:r>
              <a:rPr lang="en-US" dirty="0" smtClean="0"/>
              <a:t>Follow the same process currently used for on-campus events</a:t>
            </a:r>
          </a:p>
          <a:p>
            <a:pPr marL="68580" indent="0">
              <a:buNone/>
            </a:pPr>
            <a:endParaRPr lang="en-US" b="1" u="sng" dirty="0" smtClean="0"/>
          </a:p>
          <a:p>
            <a:pPr marL="68580" indent="0">
              <a:buNone/>
            </a:pPr>
            <a:r>
              <a:rPr lang="en-US" b="1" u="sng" dirty="0" smtClean="0"/>
              <a:t>Step 1</a:t>
            </a:r>
          </a:p>
          <a:p>
            <a:pPr marL="68580" indent="0">
              <a:buNone/>
            </a:pPr>
            <a:r>
              <a:rPr lang="en-US" dirty="0" smtClean="0"/>
              <a:t>Track hour on a spreadsheet</a:t>
            </a:r>
          </a:p>
          <a:p>
            <a:pPr lvl="1"/>
            <a:r>
              <a:rPr lang="en-US" dirty="0" smtClean="0"/>
              <a:t>Name, Student ID, # of hours </a:t>
            </a:r>
            <a:r>
              <a:rPr lang="en-US" dirty="0" err="1" smtClean="0"/>
              <a:t>etc</a:t>
            </a:r>
            <a:endParaRPr lang="en-US" dirty="0" smtClean="0"/>
          </a:p>
          <a:p>
            <a:pPr lvl="1"/>
            <a:r>
              <a:rPr lang="en-US" dirty="0" smtClean="0"/>
              <a:t>Spreadsheet can be emailed</a:t>
            </a:r>
          </a:p>
          <a:p>
            <a:pPr marL="68580" indent="0">
              <a:buNone/>
            </a:pPr>
            <a:endParaRPr lang="en-US" b="1" u="sng" dirty="0" smtClean="0"/>
          </a:p>
          <a:p>
            <a:pPr marL="68580" indent="0">
              <a:buNone/>
            </a:pPr>
            <a:r>
              <a:rPr lang="en-US" b="1" u="sng" dirty="0" smtClean="0"/>
              <a:t>Step 2</a:t>
            </a:r>
          </a:p>
          <a:p>
            <a:pPr marL="68580" indent="0">
              <a:buNone/>
            </a:pPr>
            <a:r>
              <a:rPr lang="en-US" dirty="0" smtClean="0"/>
              <a:t>Event Data Collection</a:t>
            </a:r>
          </a:p>
          <a:p>
            <a:r>
              <a:rPr lang="en-US" dirty="0"/>
              <a:t>	</a:t>
            </a:r>
            <a:r>
              <a:rPr lang="en-US" dirty="0" smtClean="0"/>
              <a:t>Name of Event, Date, Time Span, Head Count (estimated or sign in sheet)</a:t>
            </a:r>
          </a:p>
          <a:p>
            <a:endParaRPr lang="en-US" dirty="0"/>
          </a:p>
        </p:txBody>
      </p:sp>
      <p:sp>
        <p:nvSpPr>
          <p:cNvPr id="4" name="5-Point Star 3"/>
          <p:cNvSpPr/>
          <p:nvPr/>
        </p:nvSpPr>
        <p:spPr>
          <a:xfrm>
            <a:off x="207818" y="193965"/>
            <a:ext cx="540327" cy="51261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95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627" y="240789"/>
            <a:ext cx="7024746" cy="1669898"/>
          </a:xfrm>
        </p:spPr>
        <p:txBody>
          <a:bodyPr/>
          <a:lstStyle/>
          <a:p>
            <a:r>
              <a:rPr lang="en-US" dirty="0" smtClean="0"/>
              <a:t>Campus –Wide Projects</a:t>
            </a:r>
            <a:endParaRPr lang="en-US" dirty="0"/>
          </a:p>
        </p:txBody>
      </p:sp>
      <p:sp>
        <p:nvSpPr>
          <p:cNvPr id="3" name="Text Placeholder 2"/>
          <p:cNvSpPr>
            <a:spLocks noGrp="1"/>
          </p:cNvSpPr>
          <p:nvPr>
            <p:ph idx="1"/>
          </p:nvPr>
        </p:nvSpPr>
        <p:spPr>
          <a:xfrm>
            <a:off x="1059627" y="2037047"/>
            <a:ext cx="6777319" cy="4534350"/>
          </a:xfrm>
        </p:spPr>
        <p:txBody>
          <a:bodyPr>
            <a:normAutofit/>
          </a:bodyPr>
          <a:lstStyle/>
          <a:p>
            <a:pPr marL="68580" indent="0">
              <a:buNone/>
            </a:pPr>
            <a:r>
              <a:rPr lang="en-US" dirty="0" smtClean="0"/>
              <a:t>IDEAS FOR CAMPUS-WIDE PROJECTS</a:t>
            </a:r>
          </a:p>
          <a:p>
            <a:pPr marL="411480" indent="-342900"/>
            <a:r>
              <a:rPr lang="en-US" dirty="0" smtClean="0"/>
              <a:t>Holiday Helping Hands- “in the works”</a:t>
            </a:r>
          </a:p>
          <a:p>
            <a:pPr lvl="2"/>
            <a:r>
              <a:rPr lang="en-US" dirty="0" smtClean="0"/>
              <a:t>Overview</a:t>
            </a:r>
          </a:p>
          <a:p>
            <a:pPr lvl="2"/>
            <a:r>
              <a:rPr lang="en-US" dirty="0" smtClean="0"/>
              <a:t>Saturday Celebration</a:t>
            </a:r>
          </a:p>
          <a:p>
            <a:pPr lvl="2"/>
            <a:r>
              <a:rPr lang="en-US" dirty="0" smtClean="0"/>
              <a:t>4 Hour Event</a:t>
            </a:r>
          </a:p>
          <a:p>
            <a:pPr lvl="2"/>
            <a:r>
              <a:rPr lang="en-US" dirty="0" smtClean="0"/>
              <a:t>50+ Families </a:t>
            </a:r>
          </a:p>
          <a:p>
            <a:pPr lvl="1"/>
            <a:r>
              <a:rPr lang="en-US" dirty="0" smtClean="0"/>
              <a:t>Read Across America Day</a:t>
            </a:r>
          </a:p>
          <a:p>
            <a:pPr lvl="1"/>
            <a:r>
              <a:rPr lang="en-US" dirty="0" smtClean="0"/>
              <a:t>Spring Fling</a:t>
            </a:r>
          </a:p>
          <a:p>
            <a:pPr lvl="1"/>
            <a:r>
              <a:rPr lang="en-US" dirty="0" smtClean="0"/>
              <a:t>Community Outreach Day</a:t>
            </a:r>
            <a:endParaRPr lang="en-US" dirty="0"/>
          </a:p>
        </p:txBody>
      </p:sp>
      <p:sp>
        <p:nvSpPr>
          <p:cNvPr id="4" name="Sun 3"/>
          <p:cNvSpPr/>
          <p:nvPr/>
        </p:nvSpPr>
        <p:spPr>
          <a:xfrm>
            <a:off x="332510" y="263236"/>
            <a:ext cx="665018" cy="817419"/>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4702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and Stray</a:t>
            </a:r>
            <a:endParaRPr lang="en-US" dirty="0"/>
          </a:p>
        </p:txBody>
      </p:sp>
      <p:sp>
        <p:nvSpPr>
          <p:cNvPr id="3" name="Content Placeholder 2"/>
          <p:cNvSpPr>
            <a:spLocks noGrp="1"/>
          </p:cNvSpPr>
          <p:nvPr>
            <p:ph idx="1"/>
          </p:nvPr>
        </p:nvSpPr>
        <p:spPr>
          <a:xfrm>
            <a:off x="1112765" y="900546"/>
            <a:ext cx="6777317" cy="845128"/>
          </a:xfrm>
        </p:spPr>
        <p:txBody>
          <a:bodyPr>
            <a:normAutofit/>
          </a:bodyPr>
          <a:lstStyle/>
          <a:p>
            <a:endParaRPr lang="en-US" dirty="0"/>
          </a:p>
        </p:txBody>
      </p:sp>
      <p:sp>
        <p:nvSpPr>
          <p:cNvPr id="4" name="TextBox 3"/>
          <p:cNvSpPr txBox="1"/>
          <p:nvPr/>
        </p:nvSpPr>
        <p:spPr>
          <a:xfrm>
            <a:off x="1052945" y="651163"/>
            <a:ext cx="7800110" cy="3970318"/>
          </a:xfrm>
          <a:prstGeom prst="rect">
            <a:avLst/>
          </a:prstGeom>
          <a:noFill/>
        </p:spPr>
        <p:txBody>
          <a:bodyPr wrap="square" rtlCol="0">
            <a:spAutoFit/>
          </a:bodyPr>
          <a:lstStyle/>
          <a:p>
            <a:r>
              <a:rPr lang="en-US" dirty="0" smtClean="0"/>
              <a:t>1</a:t>
            </a:r>
            <a:r>
              <a:rPr lang="en-US" sz="2800" dirty="0" smtClean="0"/>
              <a:t>.) What is the 1</a:t>
            </a:r>
            <a:r>
              <a:rPr lang="en-US" sz="2800" baseline="30000" dirty="0" smtClean="0"/>
              <a:t>st</a:t>
            </a:r>
            <a:r>
              <a:rPr lang="en-US" sz="2800" dirty="0" smtClean="0"/>
              <a:t> step you are going to take to implement civic engagement?</a:t>
            </a:r>
          </a:p>
          <a:p>
            <a:endParaRPr lang="en-US" sz="2800" dirty="0" smtClean="0"/>
          </a:p>
          <a:p>
            <a:r>
              <a:rPr lang="en-US" sz="2800" dirty="0" smtClean="0"/>
              <a:t>2.) What do you feel is the most effective way to get student buy-in?</a:t>
            </a:r>
          </a:p>
          <a:p>
            <a:endParaRPr lang="en-US" sz="2800" dirty="0" smtClean="0"/>
          </a:p>
          <a:p>
            <a:r>
              <a:rPr lang="en-US" sz="2800" dirty="0" smtClean="0"/>
              <a:t>4.) Civic Engagement Project List</a:t>
            </a:r>
          </a:p>
          <a:p>
            <a:endParaRPr lang="en-US" sz="2800" dirty="0"/>
          </a:p>
          <a:p>
            <a:r>
              <a:rPr lang="en-US" sz="2800" dirty="0"/>
              <a:t>5</a:t>
            </a:r>
            <a:r>
              <a:rPr lang="en-US" sz="2800" dirty="0" smtClean="0"/>
              <a:t>.)Benefits to the students, community, faculty/staff</a:t>
            </a:r>
          </a:p>
        </p:txBody>
      </p:sp>
      <p:sp>
        <p:nvSpPr>
          <p:cNvPr id="5" name="Sun 4"/>
          <p:cNvSpPr/>
          <p:nvPr/>
        </p:nvSpPr>
        <p:spPr>
          <a:xfrm>
            <a:off x="235527" y="193964"/>
            <a:ext cx="595745" cy="678872"/>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188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627" y="240789"/>
            <a:ext cx="7024746" cy="1856073"/>
          </a:xfrm>
        </p:spPr>
        <p:txBody>
          <a:bodyPr>
            <a:normAutofit/>
          </a:bodyPr>
          <a:lstStyle/>
          <a:p>
            <a:r>
              <a:rPr lang="en-US" dirty="0" smtClean="0"/>
              <a:t>Thank you</a:t>
            </a:r>
            <a:br>
              <a:rPr lang="en-US" dirty="0" smtClean="0"/>
            </a:br>
            <a:endParaRPr lang="en-US" dirty="0"/>
          </a:p>
        </p:txBody>
      </p:sp>
      <p:sp>
        <p:nvSpPr>
          <p:cNvPr id="3" name="Content Placeholder 2"/>
          <p:cNvSpPr>
            <a:spLocks noGrp="1"/>
          </p:cNvSpPr>
          <p:nvPr>
            <p:ph idx="1"/>
          </p:nvPr>
        </p:nvSpPr>
        <p:spPr>
          <a:xfrm>
            <a:off x="1059627" y="1849925"/>
            <a:ext cx="6777319" cy="1946220"/>
          </a:xfrm>
        </p:spPr>
        <p:txBody>
          <a:bodyPr>
            <a:normAutofit fontScale="92500" lnSpcReduction="20000"/>
          </a:bodyPr>
          <a:lstStyle/>
          <a:p>
            <a:r>
              <a:rPr lang="en-US" sz="1800" dirty="0" smtClean="0"/>
              <a:t>Landis Elliott</a:t>
            </a:r>
          </a:p>
          <a:p>
            <a:pPr marL="68580" indent="0">
              <a:buNone/>
            </a:pPr>
            <a:r>
              <a:rPr lang="en-US" sz="1800" dirty="0" smtClean="0">
                <a:hlinkClick r:id="rId3"/>
              </a:rPr>
              <a:t>Landis.Elliott@estrellamountain.edu</a:t>
            </a:r>
            <a:endParaRPr lang="en-US" sz="1800" dirty="0" smtClean="0"/>
          </a:p>
          <a:p>
            <a:pPr marL="68580" indent="0">
              <a:buNone/>
            </a:pPr>
            <a:r>
              <a:rPr lang="en-US" sz="1800" dirty="0" smtClean="0"/>
              <a:t>(623)935-8220</a:t>
            </a:r>
          </a:p>
          <a:p>
            <a:endParaRPr lang="en-US" sz="1800" dirty="0"/>
          </a:p>
          <a:p>
            <a:r>
              <a:rPr lang="en-US" sz="1800" dirty="0" smtClean="0"/>
              <a:t>Rachel Holmes</a:t>
            </a:r>
          </a:p>
          <a:p>
            <a:pPr marL="68580" indent="0">
              <a:buNone/>
            </a:pPr>
            <a:r>
              <a:rPr lang="en-US" sz="1800" dirty="0" smtClean="0">
                <a:hlinkClick r:id="rId4"/>
              </a:rPr>
              <a:t>Rachel.Holmes@estrellamountain.edu</a:t>
            </a:r>
            <a:endParaRPr lang="en-US" sz="1800" dirty="0" smtClean="0"/>
          </a:p>
          <a:p>
            <a:pPr marL="68580" indent="0">
              <a:buNone/>
            </a:pPr>
            <a:r>
              <a:rPr lang="en-US" sz="1800" dirty="0" smtClean="0"/>
              <a:t>(623)935-8407</a:t>
            </a:r>
            <a:endParaRPr lang="en-US" sz="1800" dirty="0"/>
          </a:p>
        </p:txBody>
      </p:sp>
      <p:pic>
        <p:nvPicPr>
          <p:cNvPr id="4" name="unnamed-1.jpg"/>
          <p:cNvPicPr/>
          <p:nvPr/>
        </p:nvPicPr>
        <p:blipFill>
          <a:blip r:embed="rId5">
            <a:extLst/>
          </a:blip>
          <a:stretch>
            <a:fillRect/>
          </a:stretch>
        </p:blipFill>
        <p:spPr>
          <a:xfrm>
            <a:off x="3014031" y="4300251"/>
            <a:ext cx="3694992" cy="1903188"/>
          </a:xfrm>
          <a:prstGeom prst="rect">
            <a:avLst/>
          </a:prstGeom>
          <a:ln w="12700">
            <a:miter lim="400000"/>
          </a:ln>
        </p:spPr>
      </p:pic>
    </p:spTree>
    <p:extLst>
      <p:ext uri="{BB962C8B-B14F-4D97-AF65-F5344CB8AC3E}">
        <p14:creationId xmlns:p14="http://schemas.microsoft.com/office/powerpoint/2010/main" val="32090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Outcomes after first year</a:t>
            </a:r>
          </a:p>
        </p:txBody>
      </p:sp>
      <p:sp>
        <p:nvSpPr>
          <p:cNvPr id="3" name="Content Placeholder 2"/>
          <p:cNvSpPr>
            <a:spLocks noGrp="1"/>
          </p:cNvSpPr>
          <p:nvPr>
            <p:ph idx="1"/>
          </p:nvPr>
        </p:nvSpPr>
        <p:spPr>
          <a:xfrm>
            <a:off x="1043492" y="581892"/>
            <a:ext cx="7414708" cy="3505200"/>
          </a:xfrm>
        </p:spPr>
        <p:txBody>
          <a:bodyPr>
            <a:normAutofit/>
          </a:bodyPr>
          <a:lstStyle/>
          <a:p>
            <a:pPr marL="68580" indent="0">
              <a:buNone/>
            </a:pPr>
            <a:r>
              <a:rPr lang="en-US" dirty="0"/>
              <a:t>1.)	</a:t>
            </a:r>
            <a:r>
              <a:rPr lang="en-US" dirty="0" smtClean="0"/>
              <a:t>Increased the number of Agencies</a:t>
            </a:r>
          </a:p>
          <a:p>
            <a:pPr marL="68580" indent="0">
              <a:buNone/>
            </a:pPr>
            <a:r>
              <a:rPr lang="en-US" dirty="0" smtClean="0"/>
              <a:t>2.) 	Alternative Spring Break</a:t>
            </a:r>
          </a:p>
          <a:p>
            <a:pPr marL="68580" indent="0">
              <a:buNone/>
            </a:pPr>
            <a:r>
              <a:rPr lang="en-US" dirty="0" smtClean="0"/>
              <a:t>3.) 	Service Learning Celebration</a:t>
            </a:r>
          </a:p>
          <a:p>
            <a:pPr marL="68580" indent="0">
              <a:buNone/>
            </a:pPr>
            <a:r>
              <a:rPr lang="en-US" dirty="0" smtClean="0"/>
              <a:t>4.) 	President’s Volunteer Service Award</a:t>
            </a:r>
          </a:p>
          <a:p>
            <a:pPr marL="68580" indent="0">
              <a:buNone/>
            </a:pPr>
            <a:r>
              <a:rPr lang="en-US" dirty="0" smtClean="0"/>
              <a:t>5.) 	Increase the participation and number of hours in service learning</a:t>
            </a:r>
          </a:p>
          <a:p>
            <a:pPr marL="68580" indent="0">
              <a:buNone/>
            </a:pPr>
            <a:endParaRPr lang="en-US" dirty="0"/>
          </a:p>
          <a:p>
            <a:endParaRPr lang="en-US" dirty="0"/>
          </a:p>
        </p:txBody>
      </p:sp>
    </p:spTree>
    <p:extLst>
      <p:ext uri="{BB962C8B-B14F-4D97-AF65-F5344CB8AC3E}">
        <p14:creationId xmlns:p14="http://schemas.microsoft.com/office/powerpoint/2010/main" val="1807002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and Maintaining Community </a:t>
            </a:r>
            <a:r>
              <a:rPr lang="en-US" dirty="0" smtClean="0"/>
              <a:t>Partnerships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4286" y="685800"/>
            <a:ext cx="5999228" cy="3886200"/>
          </a:xfrm>
          <a:prstGeom prst="rect">
            <a:avLst/>
          </a:prstGeom>
        </p:spPr>
      </p:pic>
    </p:spTree>
    <p:extLst>
      <p:ext uri="{BB962C8B-B14F-4D97-AF65-F5344CB8AC3E}">
        <p14:creationId xmlns:p14="http://schemas.microsoft.com/office/powerpoint/2010/main" val="1374349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image2.png" descr="image001"/>
          <p:cNvPicPr/>
          <p:nvPr/>
        </p:nvPicPr>
        <p:blipFill>
          <a:blip r:embed="rId3">
            <a:extLst/>
          </a:blip>
          <a:stretch>
            <a:fillRect/>
          </a:stretch>
        </p:blipFill>
        <p:spPr>
          <a:xfrm>
            <a:off x="1371600" y="1143000"/>
            <a:ext cx="4057650" cy="4886325"/>
          </a:xfrm>
          <a:prstGeom prst="rect">
            <a:avLst/>
          </a:prstGeom>
          <a:ln w="41275">
            <a:solidFill/>
            <a:miter/>
          </a:ln>
        </p:spPr>
      </p:pic>
      <p:sp>
        <p:nvSpPr>
          <p:cNvPr id="298" name="Shape 298"/>
          <p:cNvSpPr/>
          <p:nvPr/>
        </p:nvSpPr>
        <p:spPr>
          <a:xfrm>
            <a:off x="1371600" y="3725276"/>
            <a:ext cx="1447800" cy="345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600" b="1">
                <a:latin typeface="Century Gothic"/>
                <a:ea typeface="Century Gothic"/>
                <a:cs typeface="Century Gothic"/>
                <a:sym typeface="Century Gothic"/>
              </a:defRPr>
            </a:lvl1pPr>
          </a:lstStyle>
          <a:p>
            <a:pPr lvl="0">
              <a:defRPr sz="1800" b="0"/>
            </a:pPr>
            <a:r>
              <a:rPr sz="1600" b="1"/>
              <a:t>Buckeye</a:t>
            </a:r>
          </a:p>
        </p:txBody>
      </p:sp>
      <p:sp>
        <p:nvSpPr>
          <p:cNvPr id="299" name="Shape 299"/>
          <p:cNvSpPr/>
          <p:nvPr/>
        </p:nvSpPr>
        <p:spPr>
          <a:xfrm>
            <a:off x="1397000" y="5562599"/>
            <a:ext cx="1447800" cy="345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600" b="1">
                <a:latin typeface="Century Gothic"/>
                <a:ea typeface="Century Gothic"/>
                <a:cs typeface="Century Gothic"/>
                <a:sym typeface="Century Gothic"/>
              </a:defRPr>
            </a:lvl1pPr>
          </a:lstStyle>
          <a:p>
            <a:pPr lvl="0">
              <a:defRPr sz="1800" b="0"/>
            </a:pPr>
            <a:r>
              <a:rPr sz="1600" b="1"/>
              <a:t>Gila Bend</a:t>
            </a:r>
          </a:p>
        </p:txBody>
      </p:sp>
      <p:sp>
        <p:nvSpPr>
          <p:cNvPr id="300" name="Shape 300"/>
          <p:cNvSpPr/>
          <p:nvPr/>
        </p:nvSpPr>
        <p:spPr>
          <a:xfrm>
            <a:off x="3962400" y="5562599"/>
            <a:ext cx="1676400" cy="345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600" b="1">
                <a:latin typeface="Century Gothic"/>
                <a:ea typeface="Century Gothic"/>
                <a:cs typeface="Century Gothic"/>
                <a:sym typeface="Century Gothic"/>
              </a:defRPr>
            </a:lvl1pPr>
          </a:lstStyle>
          <a:p>
            <a:pPr lvl="0">
              <a:defRPr sz="1800" b="0"/>
            </a:pPr>
            <a:r>
              <a:rPr sz="1600" b="1"/>
              <a:t>Casa Grande</a:t>
            </a:r>
          </a:p>
        </p:txBody>
      </p:sp>
      <p:sp>
        <p:nvSpPr>
          <p:cNvPr id="301" name="Shape 301"/>
          <p:cNvSpPr/>
          <p:nvPr/>
        </p:nvSpPr>
        <p:spPr>
          <a:xfrm>
            <a:off x="4546600" y="3586162"/>
            <a:ext cx="723900" cy="345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600" b="1">
                <a:latin typeface="Century Gothic"/>
                <a:ea typeface="Century Gothic"/>
                <a:cs typeface="Century Gothic"/>
                <a:sym typeface="Century Gothic"/>
              </a:defRPr>
            </a:lvl1pPr>
          </a:lstStyle>
          <a:p>
            <a:pPr lvl="0">
              <a:defRPr sz="1800" b="0"/>
            </a:pPr>
            <a:r>
              <a:rPr sz="1600" b="1"/>
              <a:t>Mesa</a:t>
            </a:r>
          </a:p>
        </p:txBody>
      </p:sp>
      <p:sp>
        <p:nvSpPr>
          <p:cNvPr id="302" name="Shape 302"/>
          <p:cNvSpPr/>
          <p:nvPr/>
        </p:nvSpPr>
        <p:spPr>
          <a:xfrm>
            <a:off x="3073399" y="1142999"/>
            <a:ext cx="2152077" cy="345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600" b="1">
                <a:latin typeface="Century Gothic"/>
                <a:ea typeface="Century Gothic"/>
                <a:cs typeface="Century Gothic"/>
                <a:sym typeface="Century Gothic"/>
              </a:defRPr>
            </a:lvl1pPr>
          </a:lstStyle>
          <a:p>
            <a:pPr lvl="0">
              <a:defRPr sz="1800" b="0"/>
            </a:pPr>
            <a:r>
              <a:rPr sz="1600" b="1"/>
              <a:t>Oak Creek Canyon</a:t>
            </a:r>
          </a:p>
        </p:txBody>
      </p:sp>
      <p:sp>
        <p:nvSpPr>
          <p:cNvPr id="303" name="Shape 303"/>
          <p:cNvSpPr/>
          <p:nvPr/>
        </p:nvSpPr>
        <p:spPr>
          <a:xfrm>
            <a:off x="2286000" y="3183521"/>
            <a:ext cx="838200" cy="345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600" b="1">
                <a:latin typeface="Century Gothic"/>
                <a:ea typeface="Century Gothic"/>
                <a:cs typeface="Century Gothic"/>
                <a:sym typeface="Century Gothic"/>
              </a:defRPr>
            </a:lvl1pPr>
          </a:lstStyle>
          <a:p>
            <a:pPr lvl="0">
              <a:defRPr sz="1800" b="0"/>
            </a:pPr>
            <a:r>
              <a:rPr sz="1600" b="1"/>
              <a:t>EMCC</a:t>
            </a:r>
          </a:p>
        </p:txBody>
      </p:sp>
      <p:sp>
        <p:nvSpPr>
          <p:cNvPr id="304" name="Shape 304"/>
          <p:cNvSpPr/>
          <p:nvPr/>
        </p:nvSpPr>
        <p:spPr>
          <a:xfrm>
            <a:off x="2844800" y="3471862"/>
            <a:ext cx="228600" cy="228601"/>
          </a:xfrm>
          <a:prstGeom prst="star5">
            <a:avLst>
              <a:gd name="adj" fmla="val 19098"/>
              <a:gd name="hf" fmla="val 105146"/>
              <a:gd name="vf" fmla="val 110557"/>
            </a:avLst>
          </a:prstGeom>
          <a:solidFill>
            <a:srgbClr val="FFFF00"/>
          </a:solidFill>
          <a:ln w="12700">
            <a:solidFill/>
            <a:miter/>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305" name="Shape 305"/>
          <p:cNvSpPr/>
          <p:nvPr/>
        </p:nvSpPr>
        <p:spPr>
          <a:xfrm rot="10800000">
            <a:off x="2997199" y="1134307"/>
            <a:ext cx="152402" cy="347248"/>
          </a:xfrm>
          <a:custGeom>
            <a:avLst/>
            <a:gdLst/>
            <a:ahLst/>
            <a:cxnLst>
              <a:cxn ang="0">
                <a:pos x="wd2" y="hd2"/>
              </a:cxn>
              <a:cxn ang="5400000">
                <a:pos x="wd2" y="hd2"/>
              </a:cxn>
              <a:cxn ang="10800000">
                <a:pos x="wd2" y="hd2"/>
              </a:cxn>
              <a:cxn ang="16200000">
                <a:pos x="wd2" y="hd2"/>
              </a:cxn>
            </a:cxnLst>
            <a:rect l="0" t="0" r="r" b="b"/>
            <a:pathLst>
              <a:path w="21600" h="21600" extrusionOk="0">
                <a:moveTo>
                  <a:pt x="0" y="16094"/>
                </a:moveTo>
                <a:lnTo>
                  <a:pt x="5400" y="16094"/>
                </a:lnTo>
                <a:lnTo>
                  <a:pt x="5400" y="0"/>
                </a:lnTo>
                <a:lnTo>
                  <a:pt x="16200" y="0"/>
                </a:lnTo>
                <a:lnTo>
                  <a:pt x="16200" y="16094"/>
                </a:lnTo>
                <a:lnTo>
                  <a:pt x="21600" y="16094"/>
                </a:lnTo>
                <a:lnTo>
                  <a:pt x="10800" y="21600"/>
                </a:lnTo>
                <a:close/>
              </a:path>
            </a:pathLst>
          </a:custGeom>
          <a:solidFill>
            <a:srgbClr val="FFFF00"/>
          </a:solidFill>
          <a:ln w="12700">
            <a:solidFill>
              <a:srgbClr val="585A5C"/>
            </a:solidFill>
            <a:miter/>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306" name="Shape 306"/>
          <p:cNvSpPr/>
          <p:nvPr/>
        </p:nvSpPr>
        <p:spPr>
          <a:xfrm>
            <a:off x="5549900" y="2525964"/>
            <a:ext cx="3041650" cy="11963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sz="2400" b="1" dirty="0">
                <a:latin typeface="Century Gothic"/>
                <a:ea typeface="Century Gothic"/>
                <a:cs typeface="Century Gothic"/>
                <a:sym typeface="Century Gothic"/>
              </a:rPr>
              <a:t>The Reach </a:t>
            </a:r>
          </a:p>
          <a:p>
            <a:pPr lvl="0"/>
            <a:r>
              <a:rPr sz="2400" b="1" dirty="0">
                <a:latin typeface="Century Gothic"/>
                <a:ea typeface="Century Gothic"/>
                <a:cs typeface="Century Gothic"/>
                <a:sym typeface="Century Gothic"/>
              </a:rPr>
              <a:t>of EMCC Service Learning Students</a:t>
            </a:r>
          </a:p>
        </p:txBody>
      </p:sp>
    </p:spTree>
    <p:extLst>
      <p:ext uri="{BB962C8B-B14F-4D97-AF65-F5344CB8AC3E}">
        <p14:creationId xmlns:p14="http://schemas.microsoft.com/office/powerpoint/2010/main" val="1912047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p:nvPr/>
        </p:nvSpPr>
        <p:spPr>
          <a:xfrm>
            <a:off x="5840698" y="3680354"/>
            <a:ext cx="2794344" cy="2677418"/>
          </a:xfrm>
          <a:prstGeom prst="roundRect">
            <a:avLst>
              <a:gd name="adj" fmla="val 15000"/>
            </a:avLst>
          </a:prstGeom>
          <a:solidFill>
            <a:srgbClr val="C00000"/>
          </a:solidFill>
          <a:ln w="15875">
            <a:solidFill>
              <a:srgbClr val="8C0000"/>
            </a:solidFill>
          </a:ln>
          <a:effectLst>
            <a:outerShdw blurRad="50800" dist="25400" dir="5400000" rotWithShape="0">
              <a:srgbClr val="000000">
                <a:alpha val="28000"/>
              </a:srgbClr>
            </a:outerShdw>
          </a:effectLst>
        </p:spPr>
        <p:txBody>
          <a:bodyPr lIns="0" tIns="0" rIns="0" bIns="0" anchor="ctr"/>
          <a:lstStyle/>
          <a:p>
            <a:pPr lvl="0">
              <a:defRPr>
                <a:solidFill>
                  <a:srgbClr val="FFFFFF"/>
                </a:solidFill>
                <a:latin typeface="Century Gothic"/>
                <a:ea typeface="Century Gothic"/>
                <a:cs typeface="Century Gothic"/>
                <a:sym typeface="Century Gothic"/>
              </a:defRPr>
            </a:pPr>
            <a:endParaRPr/>
          </a:p>
        </p:txBody>
      </p:sp>
      <p:pic>
        <p:nvPicPr>
          <p:cNvPr id="287" name="image1.jpeg"/>
          <p:cNvPicPr/>
          <p:nvPr/>
        </p:nvPicPr>
        <p:blipFill>
          <a:blip r:embed="rId3">
            <a:extLst/>
          </a:blip>
          <a:stretch>
            <a:fillRect/>
          </a:stretch>
        </p:blipFill>
        <p:spPr>
          <a:xfrm rot="20901500">
            <a:off x="702459" y="705500"/>
            <a:ext cx="1974058" cy="2632076"/>
          </a:xfrm>
          <a:prstGeom prst="rect">
            <a:avLst/>
          </a:prstGeom>
          <a:ln w="12700">
            <a:miter lim="400000"/>
          </a:ln>
        </p:spPr>
      </p:pic>
      <p:pic>
        <p:nvPicPr>
          <p:cNvPr id="288" name="image2.jpeg"/>
          <p:cNvPicPr/>
          <p:nvPr/>
        </p:nvPicPr>
        <p:blipFill>
          <a:blip r:embed="rId4">
            <a:extLst/>
          </a:blip>
          <a:stretch>
            <a:fillRect/>
          </a:stretch>
        </p:blipFill>
        <p:spPr>
          <a:xfrm>
            <a:off x="3048000" y="990600"/>
            <a:ext cx="2946400" cy="2209800"/>
          </a:xfrm>
          <a:prstGeom prst="rect">
            <a:avLst/>
          </a:prstGeom>
          <a:ln w="12700">
            <a:miter lim="400000"/>
          </a:ln>
        </p:spPr>
      </p:pic>
      <p:pic>
        <p:nvPicPr>
          <p:cNvPr id="289" name="image3.jpeg"/>
          <p:cNvPicPr/>
          <p:nvPr/>
        </p:nvPicPr>
        <p:blipFill>
          <a:blip r:embed="rId5">
            <a:extLst/>
          </a:blip>
          <a:stretch>
            <a:fillRect/>
          </a:stretch>
        </p:blipFill>
        <p:spPr>
          <a:xfrm rot="1070486">
            <a:off x="726371" y="3525804"/>
            <a:ext cx="2407599" cy="1805700"/>
          </a:xfrm>
          <a:prstGeom prst="rect">
            <a:avLst/>
          </a:prstGeom>
          <a:ln w="12700">
            <a:miter lim="400000"/>
          </a:ln>
        </p:spPr>
      </p:pic>
      <p:pic>
        <p:nvPicPr>
          <p:cNvPr id="290" name="image4.jpeg"/>
          <p:cNvPicPr/>
          <p:nvPr/>
        </p:nvPicPr>
        <p:blipFill>
          <a:blip r:embed="rId6">
            <a:extLst/>
          </a:blip>
          <a:srcRect l="13432" r="14924"/>
          <a:stretch>
            <a:fillRect/>
          </a:stretch>
        </p:blipFill>
        <p:spPr>
          <a:xfrm>
            <a:off x="3301998" y="3581400"/>
            <a:ext cx="2438403" cy="2552700"/>
          </a:xfrm>
          <a:prstGeom prst="rect">
            <a:avLst/>
          </a:prstGeom>
          <a:ln w="12700">
            <a:miter lim="400000"/>
          </a:ln>
        </p:spPr>
      </p:pic>
      <p:pic>
        <p:nvPicPr>
          <p:cNvPr id="291" name="image5.jpeg"/>
          <p:cNvPicPr/>
          <p:nvPr/>
        </p:nvPicPr>
        <p:blipFill>
          <a:blip r:embed="rId7">
            <a:extLst/>
          </a:blip>
          <a:stretch>
            <a:fillRect/>
          </a:stretch>
        </p:blipFill>
        <p:spPr>
          <a:xfrm rot="569377">
            <a:off x="6266912" y="725484"/>
            <a:ext cx="2056036" cy="2740032"/>
          </a:xfrm>
          <a:prstGeom prst="rect">
            <a:avLst/>
          </a:prstGeom>
          <a:ln w="12700">
            <a:miter lim="400000"/>
          </a:ln>
        </p:spPr>
      </p:pic>
      <p:sp>
        <p:nvSpPr>
          <p:cNvPr id="292" name="Shape 292"/>
          <p:cNvSpPr/>
          <p:nvPr/>
        </p:nvSpPr>
        <p:spPr>
          <a:xfrm>
            <a:off x="5859829" y="3900192"/>
            <a:ext cx="2870202" cy="22377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ctr"/>
            <a:r>
              <a:rPr sz="1900" b="1" dirty="0">
                <a:solidFill>
                  <a:srgbClr val="FFFFFF"/>
                </a:solidFill>
                <a:latin typeface="Century Gothic"/>
                <a:ea typeface="Century Gothic"/>
                <a:cs typeface="Century Gothic"/>
                <a:sym typeface="Century Gothic"/>
              </a:rPr>
              <a:t>Alternative Spring Break 2016</a:t>
            </a:r>
          </a:p>
          <a:p>
            <a:pPr lvl="0" algn="ctr"/>
            <a:r>
              <a:rPr sz="2200" b="1" dirty="0">
                <a:solidFill>
                  <a:srgbClr val="FFFFFF"/>
                </a:solidFill>
                <a:latin typeface="Century Gothic"/>
                <a:ea typeface="Century Gothic"/>
                <a:cs typeface="Century Gothic"/>
                <a:sym typeface="Century Gothic"/>
              </a:rPr>
              <a:t>Homeward Bound</a:t>
            </a:r>
            <a:endParaRPr sz="2200" dirty="0">
              <a:solidFill>
                <a:srgbClr val="FFFFFF"/>
              </a:solidFill>
              <a:latin typeface="Century Gothic"/>
              <a:ea typeface="Century Gothic"/>
              <a:cs typeface="Century Gothic"/>
              <a:sym typeface="Century Gothic"/>
            </a:endParaRPr>
          </a:p>
          <a:p>
            <a:pPr marL="317500" lvl="0" indent="-317500">
              <a:buClr>
                <a:srgbClr val="FFFFFF"/>
              </a:buClr>
              <a:buSzPct val="100000"/>
              <a:buFont typeface="Wingdings"/>
              <a:buChar char="✓"/>
            </a:pPr>
            <a:r>
              <a:rPr sz="2000" dirty="0">
                <a:solidFill>
                  <a:srgbClr val="FFFFFF"/>
                </a:solidFill>
                <a:latin typeface="Century Gothic"/>
                <a:ea typeface="Century Gothic"/>
                <a:cs typeface="Century Gothic"/>
                <a:sym typeface="Century Gothic"/>
              </a:rPr>
              <a:t>30 Students (24 </a:t>
            </a:r>
          </a:p>
          <a:p>
            <a:pPr lvl="0"/>
            <a:r>
              <a:rPr sz="2000" dirty="0">
                <a:solidFill>
                  <a:srgbClr val="FFFFFF"/>
                </a:solidFill>
                <a:latin typeface="Century Gothic"/>
                <a:ea typeface="Century Gothic"/>
                <a:cs typeface="Century Gothic"/>
                <a:sym typeface="Century Gothic"/>
              </a:rPr>
              <a:t>had no previous SL experience)</a:t>
            </a:r>
          </a:p>
          <a:p>
            <a:pPr marL="317500" lvl="0" indent="-317500">
              <a:buClr>
                <a:srgbClr val="FFFFFF"/>
              </a:buClr>
              <a:buSzPct val="100000"/>
              <a:buFont typeface="Wingdings"/>
              <a:buChar char="✓"/>
            </a:pPr>
            <a:r>
              <a:rPr sz="2000" dirty="0">
                <a:solidFill>
                  <a:srgbClr val="FFFFFF"/>
                </a:solidFill>
                <a:latin typeface="Century Gothic"/>
                <a:ea typeface="Century Gothic"/>
                <a:cs typeface="Century Gothic"/>
                <a:sym typeface="Century Gothic"/>
              </a:rPr>
              <a:t>370 Hours</a:t>
            </a:r>
          </a:p>
        </p:txBody>
      </p:sp>
    </p:spTree>
    <p:extLst>
      <p:ext uri="{BB962C8B-B14F-4D97-AF65-F5344CB8AC3E}">
        <p14:creationId xmlns:p14="http://schemas.microsoft.com/office/powerpoint/2010/main" val="159945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54436"/>
            <a:ext cx="138545" cy="117764"/>
          </a:xfrm>
        </p:spPr>
        <p:txBody>
          <a:bodyPr>
            <a:noAutofit/>
          </a:bodyPr>
          <a:lstStyle/>
          <a:p>
            <a:r>
              <a:rPr lang="en-US" sz="2000" dirty="0" smtClean="0"/>
              <a:t>Spring Celebration</a:t>
            </a:r>
            <a:endParaRPr lang="en-US" sz="2000"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4479" r="34842"/>
          <a:stretch/>
        </p:blipFill>
        <p:spPr>
          <a:xfrm>
            <a:off x="1534391" y="434828"/>
            <a:ext cx="2667000" cy="3508375"/>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655868" y="1196687"/>
            <a:ext cx="4267198" cy="240029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7891" y="4138008"/>
            <a:ext cx="3886200" cy="2590800"/>
          </a:xfrm>
          <a:prstGeom prst="rect">
            <a:avLst/>
          </a:prstGeom>
        </p:spPr>
      </p:pic>
    </p:spTree>
    <p:extLst>
      <p:ext uri="{BB962C8B-B14F-4D97-AF65-F5344CB8AC3E}">
        <p14:creationId xmlns:p14="http://schemas.microsoft.com/office/powerpoint/2010/main" val="904827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Presidential Community Service Award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3899496"/>
              </p:ext>
            </p:extLst>
          </p:nvPr>
        </p:nvGraphicFramePr>
        <p:xfrm>
          <a:off x="4922693" y="1793744"/>
          <a:ext cx="4124325" cy="2641600"/>
        </p:xfrm>
        <a:graphic>
          <a:graphicData uri="http://schemas.openxmlformats.org/drawingml/2006/table">
            <a:tbl>
              <a:tblPr firstRow="1" firstCol="1" bandRow="1">
                <a:tableStyleId>{5C22544A-7EE6-4342-B048-85BDC9FD1C3A}</a:tableStyleId>
              </a:tblPr>
              <a:tblGrid>
                <a:gridCol w="1771650"/>
                <a:gridCol w="800100"/>
                <a:gridCol w="857250"/>
                <a:gridCol w="695325"/>
              </a:tblGrid>
              <a:tr h="0">
                <a:tc>
                  <a:txBody>
                    <a:bodyPr/>
                    <a:lstStyle/>
                    <a:p>
                      <a:pPr marL="0" marR="0" algn="ctr">
                        <a:lnSpc>
                          <a:spcPts val="1560"/>
                        </a:lnSpc>
                        <a:spcBef>
                          <a:spcPts val="0"/>
                        </a:spcBef>
                        <a:spcAft>
                          <a:spcPts val="0"/>
                        </a:spcAft>
                      </a:pPr>
                      <a:r>
                        <a:rPr lang="en-US" sz="1200" dirty="0">
                          <a:effectLst/>
                        </a:rPr>
                        <a:t>Hours by Award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38100" marB="38100" anchor="ctr"/>
                </a:tc>
                <a:tc>
                  <a:txBody>
                    <a:bodyPr/>
                    <a:lstStyle/>
                    <a:p>
                      <a:pPr marL="0" marR="0" algn="ctr">
                        <a:lnSpc>
                          <a:spcPts val="1560"/>
                        </a:lnSpc>
                        <a:spcBef>
                          <a:spcPts val="0"/>
                        </a:spcBef>
                        <a:spcAft>
                          <a:spcPts val="0"/>
                        </a:spcAft>
                      </a:pPr>
                      <a:r>
                        <a:rPr lang="en-US" sz="1200">
                          <a:effectLst/>
                        </a:rPr>
                        <a:t>Bronze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38100" marB="38100" anchor="ctr"/>
                </a:tc>
                <a:tc>
                  <a:txBody>
                    <a:bodyPr/>
                    <a:lstStyle/>
                    <a:p>
                      <a:pPr marL="0" marR="0" algn="ctr">
                        <a:lnSpc>
                          <a:spcPts val="1560"/>
                        </a:lnSpc>
                        <a:spcBef>
                          <a:spcPts val="0"/>
                        </a:spcBef>
                        <a:spcAft>
                          <a:spcPts val="0"/>
                        </a:spcAft>
                      </a:pPr>
                      <a:r>
                        <a:rPr lang="en-US" sz="1200">
                          <a:effectLst/>
                        </a:rPr>
                        <a:t>Silver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38100" marB="38100" anchor="ctr"/>
                </a:tc>
                <a:tc>
                  <a:txBody>
                    <a:bodyPr/>
                    <a:lstStyle/>
                    <a:p>
                      <a:pPr marL="0" marR="0" algn="ctr">
                        <a:lnSpc>
                          <a:spcPts val="1560"/>
                        </a:lnSpc>
                        <a:spcBef>
                          <a:spcPts val="0"/>
                        </a:spcBef>
                        <a:spcAft>
                          <a:spcPts val="0"/>
                        </a:spcAft>
                      </a:pPr>
                      <a:r>
                        <a:rPr lang="en-US" sz="1200">
                          <a:effectLst/>
                        </a:rPr>
                        <a:t>Gold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38100" marB="38100" anchor="ctr"/>
                </a:tc>
              </a:tr>
              <a:tr h="0">
                <a:tc>
                  <a:txBody>
                    <a:bodyPr/>
                    <a:lstStyle/>
                    <a:p>
                      <a:pPr marL="0" marR="0" algn="ctr">
                        <a:lnSpc>
                          <a:spcPts val="1560"/>
                        </a:lnSpc>
                        <a:spcBef>
                          <a:spcPts val="0"/>
                        </a:spcBef>
                        <a:spcAft>
                          <a:spcPts val="1200"/>
                        </a:spcAft>
                      </a:pPr>
                      <a:r>
                        <a:rPr lang="en-US" sz="1200">
                          <a:effectLst/>
                        </a:rPr>
                        <a:t>Kids (5-10)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26 – 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50 – 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75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r>
              <a:tr h="0">
                <a:tc>
                  <a:txBody>
                    <a:bodyPr/>
                    <a:lstStyle/>
                    <a:p>
                      <a:pPr marL="0" marR="0" algn="ctr">
                        <a:lnSpc>
                          <a:spcPts val="1560"/>
                        </a:lnSpc>
                        <a:spcBef>
                          <a:spcPts val="0"/>
                        </a:spcBef>
                        <a:spcAft>
                          <a:spcPts val="1200"/>
                        </a:spcAft>
                      </a:pPr>
                      <a:r>
                        <a:rPr lang="en-US" sz="1200" dirty="0">
                          <a:effectLst/>
                        </a:rPr>
                        <a:t>Teens (11–15)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50 – 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75 – 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100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r>
              <a:tr h="0">
                <a:tc>
                  <a:txBody>
                    <a:bodyPr/>
                    <a:lstStyle/>
                    <a:p>
                      <a:pPr marL="0" marR="0" algn="ctr">
                        <a:lnSpc>
                          <a:spcPts val="1560"/>
                        </a:lnSpc>
                        <a:spcBef>
                          <a:spcPts val="0"/>
                        </a:spcBef>
                        <a:spcAft>
                          <a:spcPts val="1200"/>
                        </a:spcAft>
                      </a:pPr>
                      <a:r>
                        <a:rPr lang="en-US" sz="1200">
                          <a:effectLst/>
                        </a:rPr>
                        <a:t>Young Adults (16-25)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100 – 174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175 – 249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250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r>
              <a:tr h="0">
                <a:tc>
                  <a:txBody>
                    <a:bodyPr/>
                    <a:lstStyle/>
                    <a:p>
                      <a:pPr marL="0" marR="0" algn="ctr">
                        <a:lnSpc>
                          <a:spcPts val="1560"/>
                        </a:lnSpc>
                        <a:spcBef>
                          <a:spcPts val="0"/>
                        </a:spcBef>
                        <a:spcAft>
                          <a:spcPts val="1200"/>
                        </a:spcAft>
                      </a:pPr>
                      <a:r>
                        <a:rPr lang="en-US" sz="1200">
                          <a:effectLst/>
                        </a:rPr>
                        <a:t>Adults (26 and older)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100 – 249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250 – 499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r>
              <a:tr h="0">
                <a:tc>
                  <a:txBody>
                    <a:bodyPr/>
                    <a:lstStyle/>
                    <a:p>
                      <a:pPr marL="0" marR="0" algn="ctr">
                        <a:lnSpc>
                          <a:spcPts val="1560"/>
                        </a:lnSpc>
                        <a:spcBef>
                          <a:spcPts val="0"/>
                        </a:spcBef>
                        <a:spcAft>
                          <a:spcPts val="1200"/>
                        </a:spcAft>
                      </a:pPr>
                      <a:r>
                        <a:rPr lang="en-US" sz="1200">
                          <a:effectLst/>
                        </a:rPr>
                        <a:t>Families and Groups*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200 – 499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500 – 999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r>
              <a:tr h="0">
                <a:tc gridSpan="4">
                  <a:txBody>
                    <a:bodyPr/>
                    <a:lstStyle/>
                    <a:p>
                      <a:pPr marL="0" marR="0" algn="ctr">
                        <a:lnSpc>
                          <a:spcPts val="1560"/>
                        </a:lnSpc>
                        <a:spcBef>
                          <a:spcPts val="0"/>
                        </a:spcBef>
                        <a:spcAft>
                          <a:spcPts val="1200"/>
                        </a:spcAft>
                      </a:pPr>
                      <a:r>
                        <a:rPr lang="en-US" sz="1200">
                          <a:effectLst/>
                        </a:rPr>
                        <a:t>President’s Lifetime Achievement Award: Individuals who have completed 4,000 or more hours in their lifetime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hMerge="1">
                  <a:txBody>
                    <a:bodyPr/>
                    <a:lstStyle/>
                    <a:p>
                      <a:endParaRPr lang="en-US"/>
                    </a:p>
                  </a:txBody>
                  <a:tcPr/>
                </a:tc>
                <a:tc hMerge="1">
                  <a:txBody>
                    <a:bodyPr/>
                    <a:lstStyle/>
                    <a:p>
                      <a:endParaRPr lang="en-US"/>
                    </a:p>
                  </a:txBody>
                  <a:tcPr/>
                </a:tc>
                <a:tc hMerge="1">
                  <a:txBody>
                    <a:bodyPr/>
                    <a:lstStyle/>
                    <a:p>
                      <a:endParaRPr lang="en-US"/>
                    </a:p>
                  </a:txBody>
                  <a:tcPr/>
                </a:tc>
              </a:tr>
              <a:tr h="0">
                <a:tc gridSpan="4">
                  <a:txBody>
                    <a:bodyPr/>
                    <a:lstStyle/>
                    <a:p>
                      <a:pPr marL="0" marR="0" algn="ctr">
                        <a:lnSpc>
                          <a:spcPts val="1560"/>
                        </a:lnSpc>
                        <a:spcBef>
                          <a:spcPts val="0"/>
                        </a:spcBef>
                        <a:spcAft>
                          <a:spcPts val="1200"/>
                        </a:spcAft>
                      </a:pPr>
                      <a:r>
                        <a:rPr lang="en-US" sz="1200" dirty="0">
                          <a:effectLst/>
                        </a:rPr>
                        <a:t>* Two or more people, with each member contributing at least 25 hours toward the 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8" name="Picture 7" descr="Rows of the bronze, silver, gold, and blue PVSA pins."/>
          <p:cNvPicPr/>
          <p:nvPr/>
        </p:nvPicPr>
        <p:blipFill rotWithShape="1">
          <a:blip r:embed="rId3">
            <a:extLst>
              <a:ext uri="{28A0092B-C50C-407E-A947-70E740481C1C}">
                <a14:useLocalDpi xmlns:a14="http://schemas.microsoft.com/office/drawing/2010/main" val="0"/>
              </a:ext>
            </a:extLst>
          </a:blip>
          <a:srcRect r="15600"/>
          <a:stretch/>
        </p:blipFill>
        <p:spPr bwMode="auto">
          <a:xfrm rot="590417">
            <a:off x="2929980" y="267604"/>
            <a:ext cx="2009775" cy="1590675"/>
          </a:xfrm>
          <a:prstGeom prst="rect">
            <a:avLst/>
          </a:prstGeom>
          <a:noFill/>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pic>
        <p:nvPicPr>
          <p:cNvPr id="9" name="Picture 8" descr="Display of the certificate with volunteer's name, letters from President Obama and the CNCS and POL, and a PVSA pin, medallion, and coin."/>
          <p:cNvPicPr/>
          <p:nvPr/>
        </p:nvPicPr>
        <p:blipFill rotWithShape="1">
          <a:blip r:embed="rId4">
            <a:extLst>
              <a:ext uri="{28A0092B-C50C-407E-A947-70E740481C1C}">
                <a14:useLocalDpi xmlns:a14="http://schemas.microsoft.com/office/drawing/2010/main" val="0"/>
              </a:ext>
            </a:extLst>
          </a:blip>
          <a:srcRect l="17097" t="7619" r="6129" b="12857"/>
          <a:stretch/>
        </p:blipFill>
        <p:spPr bwMode="auto">
          <a:xfrm>
            <a:off x="2043545" y="2304603"/>
            <a:ext cx="2688120" cy="2038797"/>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7" name="Picture 6" descr="Bronze PVSA medallion displayed on red, white, and blue ribbon."/>
          <p:cNvPicPr/>
          <p:nvPr/>
        </p:nvPicPr>
        <p:blipFill rotWithShape="1">
          <a:blip r:embed="rId5">
            <a:extLst>
              <a:ext uri="{28A0092B-C50C-407E-A947-70E740481C1C}">
                <a14:useLocalDpi xmlns:a14="http://schemas.microsoft.com/office/drawing/2010/main" val="0"/>
              </a:ext>
            </a:extLst>
          </a:blip>
          <a:srcRect l="14400" r="11600"/>
          <a:stretch/>
        </p:blipFill>
        <p:spPr bwMode="auto">
          <a:xfrm rot="20958178">
            <a:off x="914398" y="1148599"/>
            <a:ext cx="1762125" cy="159067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3" name="TextBox 2"/>
          <p:cNvSpPr txBox="1"/>
          <p:nvPr/>
        </p:nvSpPr>
        <p:spPr>
          <a:xfrm>
            <a:off x="4191001" y="5410200"/>
            <a:ext cx="4048124" cy="646331"/>
          </a:xfrm>
          <a:prstGeom prst="rect">
            <a:avLst/>
          </a:prstGeom>
          <a:noFill/>
        </p:spPr>
        <p:txBody>
          <a:bodyPr wrap="square" rtlCol="0">
            <a:spAutoFit/>
          </a:bodyPr>
          <a:lstStyle/>
          <a:p>
            <a:pPr marL="285750" indent="-285750" algn="ctr">
              <a:buFont typeface="Wingdings" panose="05000000000000000000" pitchFamily="2" charset="2"/>
              <a:buChar char="ü"/>
            </a:pPr>
            <a:r>
              <a:rPr lang="en-US" dirty="0" smtClean="0"/>
              <a:t>60 students have received </a:t>
            </a:r>
          </a:p>
          <a:p>
            <a:pPr algn="ctr"/>
            <a:r>
              <a:rPr lang="en-US" dirty="0" smtClean="0"/>
              <a:t>this honor</a:t>
            </a:r>
            <a:endParaRPr lang="en-US" dirty="0"/>
          </a:p>
        </p:txBody>
      </p:sp>
    </p:spTree>
    <p:extLst>
      <p:ext uri="{BB962C8B-B14F-4D97-AF65-F5344CB8AC3E}">
        <p14:creationId xmlns:p14="http://schemas.microsoft.com/office/powerpoint/2010/main" val="2017346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p:nvPr/>
        </p:nvSpPr>
        <p:spPr>
          <a:xfrm>
            <a:off x="5012845" y="3945930"/>
            <a:ext cx="2182792" cy="1751967"/>
          </a:xfrm>
          <a:prstGeom prst="roundRect">
            <a:avLst>
              <a:gd name="adj" fmla="val 18689"/>
            </a:avLst>
          </a:prstGeom>
          <a:solidFill>
            <a:srgbClr val="C5DB4F"/>
          </a:solidFill>
          <a:ln w="12700">
            <a:miter lim="400000"/>
          </a:ln>
          <a:effectLst>
            <a:outerShdw blurRad="50800" dist="25400" dir="5400000" rotWithShape="0">
              <a:srgbClr val="000000">
                <a:alpha val="28000"/>
              </a:srgbClr>
            </a:outerShdw>
          </a:effectLst>
        </p:spPr>
        <p:txBody>
          <a:bodyPr lIns="0" tIns="0" rIns="0" bIns="0" anchor="ctr"/>
          <a:lstStyle/>
          <a:p>
            <a:pPr lvl="0">
              <a:defRPr>
                <a:solidFill>
                  <a:srgbClr val="FFFFFF"/>
                </a:solidFill>
                <a:latin typeface="Century Gothic"/>
                <a:ea typeface="Century Gothic"/>
                <a:cs typeface="Century Gothic"/>
                <a:sym typeface="Century Gothic"/>
              </a:defRPr>
            </a:pPr>
            <a:endParaRPr/>
          </a:p>
        </p:txBody>
      </p:sp>
      <p:sp>
        <p:nvSpPr>
          <p:cNvPr id="269" name="Shape 269"/>
          <p:cNvSpPr/>
          <p:nvPr/>
        </p:nvSpPr>
        <p:spPr>
          <a:xfrm>
            <a:off x="1833840" y="3945930"/>
            <a:ext cx="2182791" cy="1751967"/>
          </a:xfrm>
          <a:prstGeom prst="roundRect">
            <a:avLst>
              <a:gd name="adj" fmla="val 18689"/>
            </a:avLst>
          </a:prstGeom>
          <a:solidFill>
            <a:srgbClr val="C5DB4F"/>
          </a:solidFill>
          <a:ln w="12700">
            <a:miter lim="400000"/>
          </a:ln>
          <a:effectLst>
            <a:outerShdw blurRad="50800" dist="25400" dir="5400000" rotWithShape="0">
              <a:srgbClr val="000000">
                <a:alpha val="28000"/>
              </a:srgbClr>
            </a:outerShdw>
          </a:effectLst>
        </p:spPr>
        <p:txBody>
          <a:bodyPr lIns="0" tIns="0" rIns="0" bIns="0" anchor="ctr"/>
          <a:lstStyle/>
          <a:p>
            <a:pPr lvl="0">
              <a:defRPr>
                <a:solidFill>
                  <a:srgbClr val="FFFFFF"/>
                </a:solidFill>
                <a:latin typeface="Century Gothic"/>
                <a:ea typeface="Century Gothic"/>
                <a:cs typeface="Century Gothic"/>
                <a:sym typeface="Century Gothic"/>
              </a:defRPr>
            </a:pPr>
            <a:endParaRPr/>
          </a:p>
        </p:txBody>
      </p:sp>
      <p:sp>
        <p:nvSpPr>
          <p:cNvPr id="270" name="Shape 270"/>
          <p:cNvSpPr/>
          <p:nvPr/>
        </p:nvSpPr>
        <p:spPr>
          <a:xfrm>
            <a:off x="3334161" y="1944227"/>
            <a:ext cx="2627417" cy="1563928"/>
          </a:xfrm>
          <a:prstGeom prst="rightArrow">
            <a:avLst>
              <a:gd name="adj1" fmla="val 81060"/>
              <a:gd name="adj2" fmla="val 65705"/>
            </a:avLst>
          </a:prstGeom>
          <a:solidFill>
            <a:srgbClr val="A28CCF"/>
          </a:solidFill>
          <a:ln w="12700">
            <a:solidFill>
              <a:srgbClr val="585A5C"/>
            </a:solidFill>
            <a:miter/>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271" name="Shape 271"/>
          <p:cNvSpPr/>
          <p:nvPr/>
        </p:nvSpPr>
        <p:spPr>
          <a:xfrm>
            <a:off x="823420" y="1981969"/>
            <a:ext cx="2378138" cy="923326"/>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lvl="0"/>
            <a:r>
              <a:rPr lang="en-US" b="1" dirty="0" smtClean="0">
                <a:latin typeface="+mn-lt"/>
              </a:rPr>
              <a:t>2014/15</a:t>
            </a:r>
            <a:endParaRPr b="1" dirty="0">
              <a:latin typeface="+mn-lt"/>
              <a:ea typeface="Century Gothic"/>
              <a:cs typeface="Century Gothic"/>
              <a:sym typeface="Century Gothic"/>
            </a:endParaRPr>
          </a:p>
          <a:p>
            <a:pPr lvl="0"/>
            <a:endParaRPr b="1" dirty="0">
              <a:latin typeface="Agency FB" panose="020B0503020202020204" pitchFamily="34" charset="0"/>
              <a:ea typeface="Century Gothic"/>
              <a:cs typeface="Century Gothic"/>
              <a:sym typeface="Century Gothic"/>
            </a:endParaRPr>
          </a:p>
          <a:p>
            <a:pPr lvl="0"/>
            <a:r>
              <a:rPr b="1" dirty="0">
                <a:latin typeface="Century Gothic"/>
                <a:ea typeface="Century Gothic"/>
                <a:cs typeface="Century Gothic"/>
                <a:sym typeface="Century Gothic"/>
              </a:rPr>
              <a:t>21 instructors</a:t>
            </a:r>
          </a:p>
        </p:txBody>
      </p:sp>
      <p:sp>
        <p:nvSpPr>
          <p:cNvPr id="272" name="Shape 272"/>
          <p:cNvSpPr/>
          <p:nvPr/>
        </p:nvSpPr>
        <p:spPr>
          <a:xfrm>
            <a:off x="6117721" y="1944227"/>
            <a:ext cx="3551714" cy="120032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8"/>
            <a:r>
              <a:rPr lang="en-US" b="1" dirty="0">
                <a:latin typeface="+mn-lt"/>
              </a:rPr>
              <a:t>15/16 AY </a:t>
            </a:r>
            <a:endParaRPr lang="en-US" b="1" dirty="0" smtClean="0">
              <a:latin typeface="+mn-lt"/>
            </a:endParaRPr>
          </a:p>
          <a:p>
            <a:pPr lvl="8"/>
            <a:r>
              <a:rPr lang="en-US" b="1" dirty="0" smtClean="0">
                <a:solidFill>
                  <a:srgbClr val="FF0000"/>
                </a:solidFill>
                <a:latin typeface="+mn-lt"/>
              </a:rPr>
              <a:t>17,558</a:t>
            </a:r>
            <a:r>
              <a:rPr lang="en-US" b="1" dirty="0">
                <a:solidFill>
                  <a:srgbClr val="FF0000"/>
                </a:solidFill>
                <a:latin typeface="+mn-lt"/>
              </a:rPr>
              <a:t> </a:t>
            </a:r>
            <a:r>
              <a:rPr lang="en-US" b="1" dirty="0">
                <a:latin typeface="+mn-lt"/>
              </a:rPr>
              <a:t> hours </a:t>
            </a:r>
            <a:r>
              <a:rPr b="1" dirty="0">
                <a:latin typeface="+mn-lt"/>
                <a:ea typeface="Century Gothic"/>
                <a:cs typeface="Century Gothic"/>
                <a:sym typeface="Century Gothic"/>
              </a:rPr>
              <a:t>      </a:t>
            </a:r>
            <a:r>
              <a:rPr b="1" dirty="0">
                <a:latin typeface="Century Gothic"/>
                <a:ea typeface="Century Gothic"/>
                <a:cs typeface="Century Gothic"/>
                <a:sym typeface="Century Gothic"/>
              </a:rPr>
              <a:t>         </a:t>
            </a:r>
          </a:p>
          <a:p>
            <a:pPr lvl="8"/>
            <a:endParaRPr b="1" dirty="0">
              <a:solidFill>
                <a:srgbClr val="FF0000"/>
              </a:solidFill>
              <a:latin typeface="Century Gothic"/>
              <a:ea typeface="Century Gothic"/>
              <a:cs typeface="Century Gothic"/>
              <a:sym typeface="Century Gothic"/>
            </a:endParaRPr>
          </a:p>
          <a:p>
            <a:pPr lvl="8"/>
            <a:r>
              <a:rPr b="1" dirty="0">
                <a:solidFill>
                  <a:srgbClr val="FF0000"/>
                </a:solidFill>
                <a:latin typeface="Century Gothic"/>
                <a:ea typeface="Century Gothic"/>
                <a:cs typeface="Century Gothic"/>
                <a:sym typeface="Century Gothic"/>
              </a:rPr>
              <a:t>25</a:t>
            </a:r>
            <a:r>
              <a:rPr b="1" dirty="0">
                <a:latin typeface="Century Gothic"/>
                <a:ea typeface="Century Gothic"/>
                <a:cs typeface="Century Gothic"/>
                <a:sym typeface="Century Gothic"/>
              </a:rPr>
              <a:t> instructors</a:t>
            </a:r>
          </a:p>
        </p:txBody>
      </p:sp>
      <p:sp>
        <p:nvSpPr>
          <p:cNvPr id="273" name="Shape 273"/>
          <p:cNvSpPr/>
          <p:nvPr/>
        </p:nvSpPr>
        <p:spPr>
          <a:xfrm>
            <a:off x="2942233" y="2375669"/>
            <a:ext cx="3124202" cy="7010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ctr"/>
            <a:r>
              <a:rPr sz="1300" b="1">
                <a:solidFill>
                  <a:srgbClr val="FFFFFF"/>
                </a:solidFill>
                <a:latin typeface="Century Gothic"/>
                <a:ea typeface="Century Gothic"/>
                <a:cs typeface="Century Gothic"/>
                <a:sym typeface="Century Gothic"/>
              </a:rPr>
              <a:t>GOAL FOR THIS </a:t>
            </a:r>
          </a:p>
          <a:p>
            <a:pPr lvl="0" algn="ctr"/>
            <a:r>
              <a:rPr sz="1300" b="1">
                <a:solidFill>
                  <a:srgbClr val="FFFFFF"/>
                </a:solidFill>
                <a:latin typeface="Century Gothic"/>
                <a:ea typeface="Century Gothic"/>
                <a:cs typeface="Century Gothic"/>
                <a:sym typeface="Century Gothic"/>
              </a:rPr>
              <a:t>ACADEMIC YEAR</a:t>
            </a:r>
          </a:p>
          <a:p>
            <a:pPr lvl="0" algn="ctr"/>
            <a:r>
              <a:rPr sz="1300" b="1">
                <a:solidFill>
                  <a:srgbClr val="FFFFFF"/>
                </a:solidFill>
                <a:latin typeface="Century Gothic"/>
                <a:ea typeface="Century Gothic"/>
                <a:cs typeface="Century Gothic"/>
                <a:sym typeface="Century Gothic"/>
              </a:rPr>
              <a:t>20% INCREASE</a:t>
            </a:r>
          </a:p>
        </p:txBody>
      </p:sp>
      <p:sp>
        <p:nvSpPr>
          <p:cNvPr id="274" name="Shape 274"/>
          <p:cNvSpPr/>
          <p:nvPr/>
        </p:nvSpPr>
        <p:spPr>
          <a:xfrm>
            <a:off x="1549991" y="4357092"/>
            <a:ext cx="2750129" cy="120032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ctr"/>
            <a:r>
              <a:rPr b="1" dirty="0">
                <a:solidFill>
                  <a:srgbClr val="FFFFFF"/>
                </a:solidFill>
                <a:latin typeface="Century Gothic"/>
                <a:ea typeface="Century Gothic"/>
                <a:cs typeface="Century Gothic"/>
                <a:sym typeface="Century Gothic"/>
              </a:rPr>
              <a:t>2015-2016AY </a:t>
            </a:r>
          </a:p>
          <a:p>
            <a:pPr lvl="0" algn="ctr"/>
            <a:r>
              <a:rPr lang="en-US" b="1" dirty="0" smtClean="0">
                <a:solidFill>
                  <a:srgbClr val="FFFFFF"/>
                </a:solidFill>
                <a:latin typeface="Century Gothic"/>
                <a:ea typeface="Century Gothic"/>
                <a:cs typeface="Century Gothic"/>
                <a:sym typeface="Century Gothic"/>
              </a:rPr>
              <a:t>20,003 Hours</a:t>
            </a:r>
          </a:p>
          <a:p>
            <a:pPr lvl="0" algn="ctr"/>
            <a:endParaRPr lang="en-US" b="1" dirty="0">
              <a:solidFill>
                <a:srgbClr val="FFFFFF"/>
              </a:solidFill>
              <a:latin typeface="Century Gothic"/>
              <a:ea typeface="Century Gothic"/>
              <a:cs typeface="Century Gothic"/>
              <a:sym typeface="Century Gothic"/>
            </a:endParaRPr>
          </a:p>
          <a:p>
            <a:pPr lvl="0" algn="ctr"/>
            <a:r>
              <a:rPr lang="en-US" b="1" dirty="0" smtClean="0">
                <a:solidFill>
                  <a:srgbClr val="FFFFFF"/>
                </a:solidFill>
                <a:latin typeface="Century Gothic"/>
                <a:ea typeface="Century Gothic"/>
                <a:cs typeface="Century Gothic"/>
                <a:sym typeface="Century Gothic"/>
              </a:rPr>
              <a:t>25 Instructors</a:t>
            </a:r>
            <a:endParaRPr b="1" dirty="0">
              <a:solidFill>
                <a:srgbClr val="FFFFFF"/>
              </a:solidFill>
              <a:latin typeface="Century Gothic"/>
              <a:ea typeface="Century Gothic"/>
              <a:cs typeface="Century Gothic"/>
              <a:sym typeface="Century Gothic"/>
            </a:endParaRPr>
          </a:p>
        </p:txBody>
      </p:sp>
      <p:sp>
        <p:nvSpPr>
          <p:cNvPr id="275" name="Shape 275"/>
          <p:cNvSpPr/>
          <p:nvPr/>
        </p:nvSpPr>
        <p:spPr>
          <a:xfrm>
            <a:off x="4277971" y="4445992"/>
            <a:ext cx="473531" cy="840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4800">
                <a:latin typeface="Century Gothic"/>
                <a:ea typeface="Century Gothic"/>
                <a:cs typeface="Century Gothic"/>
                <a:sym typeface="Century Gothic"/>
              </a:defRPr>
            </a:lvl1pPr>
          </a:lstStyle>
          <a:p>
            <a:pPr lvl="0">
              <a:defRPr sz="1800"/>
            </a:pPr>
            <a:r>
              <a:rPr sz="4800"/>
              <a:t>=</a:t>
            </a:r>
          </a:p>
        </p:txBody>
      </p:sp>
      <p:sp>
        <p:nvSpPr>
          <p:cNvPr id="276" name="Shape 276"/>
          <p:cNvSpPr/>
          <p:nvPr/>
        </p:nvSpPr>
        <p:spPr>
          <a:xfrm>
            <a:off x="5014455" y="4496792"/>
            <a:ext cx="2198666" cy="650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b="1">
                <a:solidFill>
                  <a:srgbClr val="FFFFFF"/>
                </a:solidFill>
                <a:latin typeface="Century Gothic"/>
                <a:ea typeface="Century Gothic"/>
                <a:cs typeface="Century Gothic"/>
                <a:sym typeface="Century Gothic"/>
              </a:defRPr>
            </a:lvl1pPr>
          </a:lstStyle>
          <a:p>
            <a:pPr lvl="0">
              <a:defRPr b="0">
                <a:solidFill>
                  <a:srgbClr val="000000"/>
                </a:solidFill>
              </a:defRPr>
            </a:pPr>
            <a:r>
              <a:rPr b="1" dirty="0">
                <a:solidFill>
                  <a:srgbClr val="FFFFFF"/>
                </a:solidFill>
              </a:rPr>
              <a:t>Value of Volunteer time is </a:t>
            </a:r>
            <a:r>
              <a:rPr lang="en-US" dirty="0">
                <a:solidFill>
                  <a:schemeClr val="bg1"/>
                </a:solidFill>
              </a:rPr>
              <a:t>$467,270*</a:t>
            </a:r>
          </a:p>
        </p:txBody>
      </p:sp>
      <p:sp>
        <p:nvSpPr>
          <p:cNvPr id="277" name="Shape 277"/>
          <p:cNvSpPr/>
          <p:nvPr/>
        </p:nvSpPr>
        <p:spPr>
          <a:xfrm>
            <a:off x="476250" y="6173413"/>
            <a:ext cx="8191500" cy="2565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100" b="1">
                <a:latin typeface="Century Gothic"/>
                <a:ea typeface="Century Gothic"/>
                <a:cs typeface="Century Gothic"/>
                <a:sym typeface="Century Gothic"/>
              </a:defRPr>
            </a:lvl1pPr>
          </a:lstStyle>
          <a:p>
            <a:pPr lvl="0">
              <a:defRPr sz="1800" b="0"/>
            </a:pPr>
            <a:r>
              <a:rPr sz="1100" b="1" dirty="0"/>
              <a:t>Based on the Estimated Value of Volunteer Time ($23.36) from the 2015 Bureau of Labor Statistics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797B7E"/>
      </a:accent1>
      <a:accent2>
        <a:srgbClr val="C00000"/>
      </a:accent2>
      <a:accent3>
        <a:srgbClr val="08A1D9"/>
      </a:accent3>
      <a:accent4>
        <a:srgbClr val="7C984A"/>
      </a:accent4>
      <a:accent5>
        <a:srgbClr val="C2AD8D"/>
      </a:accent5>
      <a:accent6>
        <a:srgbClr val="506E94"/>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8000"/>
              </a:srgbClr>
            </a:outerShdw>
          </a:effectLst>
        </a:effectStyle>
        <a:effectStyle>
          <a:effectLst>
            <a:outerShdw blurRad="50800" dist="25400" dir="5400000" rotWithShape="0">
              <a:srgbClr val="000000">
                <a:alpha val="28000"/>
              </a:srgbClr>
            </a:outerShdw>
          </a:effectLst>
        </a:effectStyle>
        <a:effectStyle>
          <a:effectLst>
            <a:outerShdw blurRad="50800" dist="25400" dir="5400000" rotWithShape="0">
              <a:srgbClr val="000000">
                <a:alpha val="2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97B7E"/>
          </a:solidFill>
          <a:prstDash val="solid"/>
          <a:bevel/>
        </a:ln>
        <a:effectLst>
          <a:outerShdw blurRad="50800" dist="25400" dir="5400000" rotWithShape="0">
            <a:srgbClr val="000000">
              <a:alpha val="28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97B7E"/>
          </a:solidFill>
          <a:prstDash val="solid"/>
          <a:bevel/>
        </a:ln>
        <a:effectLst>
          <a:outerShdw blurRad="50800" dist="25400" dir="5400000" rotWithShape="0">
            <a:srgbClr val="000000">
              <a:alpha val="2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1942</TotalTime>
  <Words>1478</Words>
  <Application>Microsoft Office PowerPoint</Application>
  <PresentationFormat>On-screen Show (4:3)</PresentationFormat>
  <Paragraphs>255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NewsPrint</vt:lpstr>
      <vt:lpstr>      </vt:lpstr>
      <vt:lpstr>Objectives </vt:lpstr>
      <vt:lpstr>Overview of Outcomes after first year</vt:lpstr>
      <vt:lpstr>Creating and Maintaining Community Partnerships</vt:lpstr>
      <vt:lpstr>PowerPoint Presentation</vt:lpstr>
      <vt:lpstr>PowerPoint Presentation</vt:lpstr>
      <vt:lpstr>Spring Celebration</vt:lpstr>
      <vt:lpstr>Presidential Community Service Award</vt:lpstr>
      <vt:lpstr>PowerPoint Presentation</vt:lpstr>
      <vt:lpstr>Recognition of all Service Learning Students</vt:lpstr>
      <vt:lpstr>2016- 2017 Goals</vt:lpstr>
      <vt:lpstr>PowerPoint Presentation</vt:lpstr>
      <vt:lpstr>What is Service Learning and Civic Engagement?</vt:lpstr>
      <vt:lpstr>Think/pair/share</vt:lpstr>
      <vt:lpstr>Civic Engagement</vt:lpstr>
      <vt:lpstr>Difference Between SL and CE</vt:lpstr>
      <vt:lpstr>Creating a Culture of Civic Responsibility</vt:lpstr>
      <vt:lpstr>Methods of Implementation</vt:lpstr>
      <vt:lpstr>Matching Activity</vt:lpstr>
      <vt:lpstr>Implementation of CE</vt:lpstr>
      <vt:lpstr>4 Square</vt:lpstr>
      <vt:lpstr>Implementation of CE</vt:lpstr>
      <vt:lpstr>CE Documentation Process</vt:lpstr>
      <vt:lpstr>Campus –Wide Projects</vt:lpstr>
      <vt:lpstr>Stay and Stray</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 for  Service Learning  &amp;Civic Engagement</dc:title>
  <dc:creator>Landis Elliott</dc:creator>
  <cp:lastModifiedBy>Administrator</cp:lastModifiedBy>
  <cp:revision>50</cp:revision>
  <cp:lastPrinted>2016-04-28T18:36:18Z</cp:lastPrinted>
  <dcterms:modified xsi:type="dcterms:W3CDTF">2016-08-18T20:08:59Z</dcterms:modified>
</cp:coreProperties>
</file>