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52A2429-14B7-4D57-B5B0-9AA71387BD97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060C5F-7C27-45DB-BEC9-5C771E219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achel.Holmes@estrellamountain.edu" TargetMode="External"/><Relationship Id="rId2" Type="http://schemas.openxmlformats.org/officeDocument/2006/relationships/hyperlink" Target="mailto:Landis.Elliott@estrellamountai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667000"/>
            <a:ext cx="3899083" cy="1702160"/>
          </a:xfrm>
        </p:spPr>
        <p:txBody>
          <a:bodyPr>
            <a:noAutofit/>
          </a:bodyPr>
          <a:lstStyle/>
          <a:p>
            <a:r>
              <a:rPr lang="en-US" sz="3000" dirty="0" smtClean="0"/>
              <a:t>Center for </a:t>
            </a:r>
            <a:br>
              <a:rPr lang="en-US" sz="3000" dirty="0" smtClean="0"/>
            </a:br>
            <a:r>
              <a:rPr lang="en-US" sz="3000" dirty="0" smtClean="0"/>
              <a:t>Service Learning </a:t>
            </a:r>
            <a:br>
              <a:rPr lang="en-US" sz="3000" dirty="0" smtClean="0"/>
            </a:br>
            <a:r>
              <a:rPr lang="en-US" sz="3000" dirty="0" smtClean="0"/>
              <a:t>&amp;</a:t>
            </a:r>
            <a:br>
              <a:rPr lang="en-US" sz="3000" dirty="0" smtClean="0"/>
            </a:br>
            <a:r>
              <a:rPr lang="en-US" sz="3000" dirty="0" smtClean="0"/>
              <a:t>Civic Engagement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1" y="4953000"/>
            <a:ext cx="3657600" cy="1260629"/>
          </a:xfrm>
        </p:spPr>
        <p:txBody>
          <a:bodyPr>
            <a:normAutofit/>
          </a:bodyPr>
          <a:lstStyle/>
          <a:p>
            <a:r>
              <a:rPr lang="en-US" dirty="0" smtClean="0"/>
              <a:t>Landis Elliott &amp; Rachel Holmes, SL Coordinators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3117273" y="3099460"/>
            <a:ext cx="2627415" cy="1563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608" y="988369"/>
            <a:ext cx="7024744" cy="69090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2015-2016</a:t>
            </a:r>
            <a:r>
              <a:rPr lang="en-US" b="1" dirty="0"/>
              <a:t>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3"/>
            <a:ext cx="7543800" cy="4388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 smtClean="0"/>
              <a:t>- Increase SL/CE campus wide- begin with at least 25 instructors willing to implement</a:t>
            </a:r>
          </a:p>
          <a:p>
            <a:pPr marL="0" indent="0">
              <a:buNone/>
            </a:pPr>
            <a:r>
              <a:rPr lang="en-US" sz="1700" dirty="0" smtClean="0"/>
              <a:t>- Recognize the efforts of all students, faculty, staff, and community partners through a year-end recognition celebration in the Spring</a:t>
            </a:r>
          </a:p>
          <a:p>
            <a:pPr fontAlgn="t"/>
            <a:endParaRPr lang="en-US" sz="2500" b="1" dirty="0" smtClean="0"/>
          </a:p>
          <a:p>
            <a:pPr fontAlgn="t"/>
            <a:endParaRPr lang="en-US" sz="2500" b="1" dirty="0"/>
          </a:p>
          <a:p>
            <a:pPr marL="0" indent="0">
              <a:buNone/>
            </a:pPr>
            <a:endParaRPr lang="en-US" sz="2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7913" y="3309221"/>
            <a:ext cx="3291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b="1" dirty="0" smtClean="0"/>
              <a:t>F- 2014 6,189 hours</a:t>
            </a:r>
          </a:p>
          <a:p>
            <a:pPr fontAlgn="t"/>
            <a:r>
              <a:rPr lang="en-US" b="1" dirty="0" smtClean="0"/>
              <a:t> </a:t>
            </a:r>
            <a:r>
              <a:rPr lang="en-US" b="1" dirty="0"/>
              <a:t>            </a:t>
            </a:r>
            <a:endParaRPr lang="en-US" b="1" dirty="0" smtClean="0"/>
          </a:p>
          <a:p>
            <a:pPr fontAlgn="t"/>
            <a:r>
              <a:rPr lang="en-US" b="1" dirty="0" smtClean="0"/>
              <a:t>S- 2015 </a:t>
            </a:r>
            <a:r>
              <a:rPr lang="en-US" b="1" dirty="0"/>
              <a:t>8,444 </a:t>
            </a:r>
            <a:r>
              <a:rPr lang="en-US" b="1" dirty="0" smtClean="0"/>
              <a:t>hours</a:t>
            </a:r>
            <a:r>
              <a:rPr lang="en-US" b="1" dirty="0"/>
              <a:t>   </a:t>
            </a:r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r>
              <a:rPr lang="en-US" b="1" dirty="0" smtClean="0"/>
              <a:t>21 </a:t>
            </a:r>
            <a:r>
              <a:rPr lang="en-US" b="1" dirty="0"/>
              <a:t>instructors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4688" y="3309221"/>
            <a:ext cx="3551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/>
            <a:r>
              <a:rPr lang="en-US" b="1" dirty="0" smtClean="0"/>
              <a:t>F- 2015 </a:t>
            </a:r>
            <a:r>
              <a:rPr lang="en-US" b="1" dirty="0" smtClean="0">
                <a:solidFill>
                  <a:srgbClr val="FF0000"/>
                </a:solidFill>
              </a:rPr>
              <a:t>7,426 </a:t>
            </a:r>
            <a:r>
              <a:rPr lang="en-US" b="1" dirty="0" smtClean="0"/>
              <a:t>hours </a:t>
            </a:r>
            <a:r>
              <a:rPr lang="en-US" b="1" dirty="0"/>
              <a:t>            </a:t>
            </a:r>
            <a:endParaRPr lang="en-US" b="1" dirty="0" smtClean="0"/>
          </a:p>
          <a:p>
            <a:pPr marL="0" lvl="8"/>
            <a:endParaRPr lang="en-US" b="1" dirty="0"/>
          </a:p>
          <a:p>
            <a:pPr marL="0" lvl="8"/>
            <a:r>
              <a:rPr lang="en-US" b="1" dirty="0" smtClean="0"/>
              <a:t>S- 2016  </a:t>
            </a:r>
            <a:r>
              <a:rPr lang="en-US" b="1" dirty="0" smtClean="0">
                <a:solidFill>
                  <a:srgbClr val="FF0000"/>
                </a:solidFill>
              </a:rPr>
              <a:t>10,132</a:t>
            </a:r>
            <a:r>
              <a:rPr lang="en-US" b="1" dirty="0"/>
              <a:t>  </a:t>
            </a:r>
            <a:r>
              <a:rPr lang="en-US" b="1" dirty="0" smtClean="0"/>
              <a:t>hours</a:t>
            </a:r>
            <a:r>
              <a:rPr lang="en-US" b="1" dirty="0"/>
              <a:t>               </a:t>
            </a:r>
            <a:endParaRPr lang="en-US" b="1" dirty="0" smtClean="0"/>
          </a:p>
          <a:p>
            <a:pPr marL="0" lvl="8"/>
            <a:endParaRPr lang="en-US" b="1" dirty="0" smtClean="0">
              <a:solidFill>
                <a:srgbClr val="FF0000"/>
              </a:solidFill>
            </a:endParaRPr>
          </a:p>
          <a:p>
            <a:pPr marL="0" lvl="8"/>
            <a:r>
              <a:rPr lang="en-US" b="1" dirty="0" smtClean="0">
                <a:solidFill>
                  <a:srgbClr val="FF0000"/>
                </a:solidFill>
              </a:rPr>
              <a:t>25</a:t>
            </a:r>
            <a:r>
              <a:rPr lang="en-US" b="1" dirty="0" smtClean="0"/>
              <a:t> </a:t>
            </a:r>
            <a:r>
              <a:rPr lang="en-US" b="1" dirty="0"/>
              <a:t>instructors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432381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b="1" dirty="0">
                <a:solidFill>
                  <a:schemeClr val="bg1"/>
                </a:solidFill>
              </a:rPr>
              <a:t>GOAL FOR THIS ACADEMIC </a:t>
            </a:r>
            <a:r>
              <a:rPr lang="en-US" b="1" dirty="0" smtClean="0">
                <a:solidFill>
                  <a:schemeClr val="bg1"/>
                </a:solidFill>
              </a:rPr>
              <a:t>YEAR</a:t>
            </a:r>
          </a:p>
          <a:p>
            <a:pPr algn="ctr" fontAlgn="t"/>
            <a:r>
              <a:rPr lang="en-US" b="1" dirty="0" smtClean="0">
                <a:solidFill>
                  <a:schemeClr val="bg1"/>
                </a:solidFill>
              </a:rPr>
              <a:t>20</a:t>
            </a:r>
            <a:r>
              <a:rPr lang="en-US" b="1" dirty="0">
                <a:solidFill>
                  <a:schemeClr val="bg1"/>
                </a:solidFill>
              </a:rPr>
              <a:t>% INCREASE</a:t>
            </a:r>
          </a:p>
        </p:txBody>
      </p:sp>
    </p:spTree>
    <p:extLst>
      <p:ext uri="{BB962C8B-B14F-4D97-AF65-F5344CB8AC3E}">
        <p14:creationId xmlns:p14="http://schemas.microsoft.com/office/powerpoint/2010/main" val="35444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Faculty Handbook</a:t>
            </a:r>
          </a:p>
          <a:p>
            <a:pPr marL="365760" lvl="1" indent="0">
              <a:buNone/>
            </a:pPr>
            <a:r>
              <a:rPr lang="en-US" dirty="0" smtClean="0"/>
              <a:t>- Extra Credit Assignment</a:t>
            </a:r>
          </a:p>
          <a:p>
            <a:endParaRPr lang="en-US" dirty="0"/>
          </a:p>
          <a:p>
            <a:r>
              <a:rPr lang="en-US" dirty="0" smtClean="0"/>
              <a:t>Website</a:t>
            </a:r>
          </a:p>
          <a:p>
            <a:endParaRPr lang="en-US" dirty="0"/>
          </a:p>
          <a:p>
            <a:r>
              <a:rPr lang="en-US" dirty="0" smtClean="0"/>
              <a:t>CTL Workshops</a:t>
            </a:r>
          </a:p>
          <a:p>
            <a:endParaRPr lang="en-US" dirty="0"/>
          </a:p>
          <a:p>
            <a:r>
              <a:rPr lang="en-US" dirty="0" smtClean="0"/>
              <a:t>End-of-the Year Celebration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5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Presidential Scholars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Engage Estrella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Student Life- Ambassadors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Agency Partners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Advisory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4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Presidential Community Service Award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696511"/>
              </p:ext>
            </p:extLst>
          </p:nvPr>
        </p:nvGraphicFramePr>
        <p:xfrm>
          <a:off x="4114800" y="2286000"/>
          <a:ext cx="4124325" cy="2820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650"/>
                <a:gridCol w="800100"/>
                <a:gridCol w="857250"/>
                <a:gridCol w="6953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Hours by Award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Bronze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Silver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Gold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Kids (5-10)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26 – 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50 – 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75 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Teens (11–15)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50 – 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75 – 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100 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Young Adults (16-25)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100 – 174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175 – 249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250 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Adults (26 and older)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100 – 249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250 – 499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500+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Families and Groups*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200 – 499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500 – 999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1,000+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President’s Lifetime Achievement Award: Individuals who have completed 4,000 or more hours in their lifetime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* Two or more people, with each member contributing at least 25 hours toward the 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Rows of the bronze, silver, gold, and blue PVSA pins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00"/>
          <a:stretch/>
        </p:blipFill>
        <p:spPr bwMode="auto">
          <a:xfrm rot="590417">
            <a:off x="1803953" y="2299333"/>
            <a:ext cx="2009775" cy="15906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Display of the certificate with volunteer's name, letters from President Obama and the CNCS and POL, and a PVSA pin, medallion, and coin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7" t="7619" r="6129" b="12857"/>
          <a:stretch/>
        </p:blipFill>
        <p:spPr bwMode="auto">
          <a:xfrm>
            <a:off x="1295400" y="4343400"/>
            <a:ext cx="2688120" cy="20387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Bronze PVSA medallion displayed on red, white, and blue ribbon.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0" r="11600"/>
          <a:stretch/>
        </p:blipFill>
        <p:spPr bwMode="auto">
          <a:xfrm rot="20958178">
            <a:off x="482089" y="3038711"/>
            <a:ext cx="1762125" cy="1590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242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EMCC campus-wide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Supporting the Veteran’s Run- Fall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Supporting the United Way Committee – 		Food Drive Fall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Dr. </a:t>
            </a:r>
            <a:r>
              <a:rPr lang="en-US" dirty="0" err="1" smtClean="0"/>
              <a:t>Suess</a:t>
            </a:r>
            <a:r>
              <a:rPr lang="en-US" dirty="0" smtClean="0"/>
              <a:t>’ Birthday  - Spring 2016</a:t>
            </a:r>
          </a:p>
          <a:p>
            <a:pPr lvl="1"/>
            <a:endParaRPr lang="en-US" dirty="0"/>
          </a:p>
          <a:p>
            <a:r>
              <a:rPr lang="en-US" dirty="0" smtClean="0"/>
              <a:t>District-Wide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Feed Our Starving Children –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0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Your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presentations on Service Learning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Implementation of SL and/or Extra Credit Assignment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Attend our CTL workshops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Recommend Agency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2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Landis Elliott</a:t>
            </a:r>
          </a:p>
          <a:p>
            <a:r>
              <a:rPr lang="en-US" dirty="0" smtClean="0">
                <a:hlinkClick r:id="rId2"/>
              </a:rPr>
              <a:t>Landis.Elliott@estrellamountain.edu</a:t>
            </a:r>
            <a:endParaRPr lang="en-US" dirty="0" smtClean="0"/>
          </a:p>
          <a:p>
            <a:r>
              <a:rPr lang="en-US" dirty="0" smtClean="0"/>
              <a:t>(623)935-8220</a:t>
            </a:r>
          </a:p>
          <a:p>
            <a:endParaRPr lang="en-US" dirty="0"/>
          </a:p>
          <a:p>
            <a:r>
              <a:rPr lang="en-US" dirty="0" smtClean="0"/>
              <a:t>Rachel Holmes</a:t>
            </a:r>
          </a:p>
          <a:p>
            <a:r>
              <a:rPr lang="en-US" dirty="0" smtClean="0">
                <a:hlinkClick r:id="rId3"/>
              </a:rPr>
              <a:t>Rachel.Holmes@estrellamountain.edu</a:t>
            </a:r>
            <a:endParaRPr lang="en-US" dirty="0" smtClean="0"/>
          </a:p>
          <a:p>
            <a:r>
              <a:rPr lang="en-US" dirty="0" smtClean="0"/>
              <a:t>(623)935-8407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6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91DEFA"/>
      </a:lt2>
      <a:accent1>
        <a:srgbClr val="797B7E"/>
      </a:accent1>
      <a:accent2>
        <a:srgbClr val="C000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250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2</vt:lpstr>
      <vt:lpstr>Austin</vt:lpstr>
      <vt:lpstr>Center for  Service Learning  &amp; Civic Engagement</vt:lpstr>
      <vt:lpstr>   2015-2016 Goals</vt:lpstr>
      <vt:lpstr>Building the Foundation</vt:lpstr>
      <vt:lpstr>Partnerships</vt:lpstr>
      <vt:lpstr>Presidential Community Service Award</vt:lpstr>
      <vt:lpstr>Upcoming Events</vt:lpstr>
      <vt:lpstr>We Need Your Support</vt:lpstr>
      <vt:lpstr>For More Information</vt:lpstr>
    </vt:vector>
  </TitlesOfParts>
  <Company>Estrella Mountain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Service Learning and Civic Engagement</dc:title>
  <dc:creator>Administrator</dc:creator>
  <cp:lastModifiedBy>Landis Elliott</cp:lastModifiedBy>
  <cp:revision>4</cp:revision>
  <dcterms:created xsi:type="dcterms:W3CDTF">2015-09-01T17:30:30Z</dcterms:created>
  <dcterms:modified xsi:type="dcterms:W3CDTF">2015-11-10T16:32:11Z</dcterms:modified>
</cp:coreProperties>
</file>