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77" r:id="rId4"/>
    <p:sldId id="259" r:id="rId5"/>
    <p:sldId id="274" r:id="rId6"/>
    <p:sldId id="260" r:id="rId7"/>
    <p:sldId id="261" r:id="rId8"/>
    <p:sldId id="262" r:id="rId9"/>
    <p:sldId id="263" r:id="rId10"/>
    <p:sldId id="264" r:id="rId11"/>
    <p:sldId id="266" r:id="rId12"/>
    <p:sldId id="278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ndis Elliott" initials="LE" lastIdx="2" clrIdx="0">
    <p:extLst>
      <p:ext uri="{19B8F6BF-5375-455C-9EA6-DF929625EA0E}">
        <p15:presenceInfo xmlns:p15="http://schemas.microsoft.com/office/powerpoint/2012/main" userId="S-1-5-21-725345543-1060284298-854245398-1080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7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4DB855A0-E29A-432C-89D6-D65DCD116BEF}" type="datetimeFigureOut">
              <a:rPr lang="en-US" smtClean="0"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BEB9C09F-5819-409B-9028-ED34ABB3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72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55A0-E29A-432C-89D6-D65DCD116BEF}" type="datetimeFigureOut">
              <a:rPr lang="en-US" smtClean="0"/>
              <a:t>8/10/2015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C09F-5819-409B-9028-ED34ABB3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039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55A0-E29A-432C-89D6-D65DCD116BEF}" type="datetimeFigureOut">
              <a:rPr lang="en-US" smtClean="0"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C09F-5819-409B-9028-ED34ABB3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698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55A0-E29A-432C-89D6-D65DCD116BEF}" type="datetimeFigureOut">
              <a:rPr lang="en-US" smtClean="0"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C09F-5819-409B-9028-ED34ABB3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109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55A0-E29A-432C-89D6-D65DCD116BEF}" type="datetimeFigureOut">
              <a:rPr lang="en-US" smtClean="0"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C09F-5819-409B-9028-ED34ABB3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3181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55A0-E29A-432C-89D6-D65DCD116BEF}" type="datetimeFigureOut">
              <a:rPr lang="en-US" smtClean="0"/>
              <a:t>8/10/2015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C09F-5819-409B-9028-ED34ABB3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292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55A0-E29A-432C-89D6-D65DCD116BEF}" type="datetimeFigureOut">
              <a:rPr lang="en-US" smtClean="0"/>
              <a:t>8/10/2015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C09F-5819-409B-9028-ED34ABB3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424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55A0-E29A-432C-89D6-D65DCD116BEF}" type="datetimeFigureOut">
              <a:rPr lang="en-US" smtClean="0"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C09F-5819-409B-9028-ED34ABB3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893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55A0-E29A-432C-89D6-D65DCD116BEF}" type="datetimeFigureOut">
              <a:rPr lang="en-US" smtClean="0"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C09F-5819-409B-9028-ED34ABB3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6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55A0-E29A-432C-89D6-D65DCD116BEF}" type="datetimeFigureOut">
              <a:rPr lang="en-US" smtClean="0"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C09F-5819-409B-9028-ED34ABB3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77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55A0-E29A-432C-89D6-D65DCD116BEF}" type="datetimeFigureOut">
              <a:rPr lang="en-US" smtClean="0"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C09F-5819-409B-9028-ED34ABB3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55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55A0-E29A-432C-89D6-D65DCD116BEF}" type="datetimeFigureOut">
              <a:rPr lang="en-US" smtClean="0"/>
              <a:t>8/10/2015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C09F-5819-409B-9028-ED34ABB3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13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55A0-E29A-432C-89D6-D65DCD116BEF}" type="datetimeFigureOut">
              <a:rPr lang="en-US" smtClean="0"/>
              <a:t>8/10/2015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C09F-5819-409B-9028-ED34ABB3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219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55A0-E29A-432C-89D6-D65DCD116BEF}" type="datetimeFigureOut">
              <a:rPr lang="en-US" smtClean="0"/>
              <a:t>8/10/2015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C09F-5819-409B-9028-ED34ABB3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877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55A0-E29A-432C-89D6-D65DCD116BEF}" type="datetimeFigureOut">
              <a:rPr lang="en-US" smtClean="0"/>
              <a:t>8/10/2015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C09F-5819-409B-9028-ED34ABB3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67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55A0-E29A-432C-89D6-D65DCD116BEF}" type="datetimeFigureOut">
              <a:rPr lang="en-US" smtClean="0"/>
              <a:t>8/10/2015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C09F-5819-409B-9028-ED34ABB3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323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55A0-E29A-432C-89D6-D65DCD116BEF}" type="datetimeFigureOut">
              <a:rPr lang="en-US" smtClean="0"/>
              <a:t>8/10/2015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C09F-5819-409B-9028-ED34ABB3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450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DB855A0-E29A-432C-89D6-D65DCD116BEF}" type="datetimeFigureOut">
              <a:rPr lang="en-US" smtClean="0"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BEB9C09F-5819-409B-9028-ED34ABB3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823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Presidential Scholarship</a:t>
            </a:r>
            <a:br>
              <a:rPr lang="en-US" dirty="0" smtClean="0"/>
            </a:br>
            <a:r>
              <a:rPr lang="en-US" dirty="0" smtClean="0"/>
              <a:t>Service Learning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Landis Elliott </a:t>
            </a:r>
          </a:p>
          <a:p>
            <a:r>
              <a:rPr lang="en-US" dirty="0" smtClean="0"/>
              <a:t>Manager of Internships, Service Learning &amp; Civic Engagement</a:t>
            </a:r>
          </a:p>
          <a:p>
            <a:r>
              <a:rPr lang="en-US" dirty="0" smtClean="0"/>
              <a:t>EMCC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095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 4: Critical Thinking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Service Learning allows the students to learn, volunteer, and work on a project that can and should facilitate reflective and analytical thinking.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211" y="3335628"/>
            <a:ext cx="8615578" cy="352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487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Get 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Research Partner Agencies and identify a community need</a:t>
            </a:r>
          </a:p>
          <a:p>
            <a:r>
              <a:rPr lang="en-US" dirty="0" smtClean="0"/>
              <a:t>Submit your Service Learning Proposal for approval</a:t>
            </a:r>
          </a:p>
          <a:p>
            <a:r>
              <a:rPr lang="en-US" dirty="0" smtClean="0"/>
              <a:t>Complete your 10 Service Learning hours</a:t>
            </a:r>
          </a:p>
          <a:p>
            <a:r>
              <a:rPr lang="en-US" dirty="0" smtClean="0"/>
              <a:t>Upload the Reflection Assignment to CANVAS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752" y="1600536"/>
            <a:ext cx="2864834" cy="440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67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29309" y="1733590"/>
            <a:ext cx="5882888" cy="391517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056" y="1680632"/>
            <a:ext cx="4520485" cy="34363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141" y="675680"/>
            <a:ext cx="4340449" cy="523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974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Additional Assistance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Center for Service Learning and Civic Engagement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	Located in the Career and Transfer Center (CTC)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Rachel Holmes, Faculty SL </a:t>
            </a:r>
            <a:r>
              <a:rPr lang="en-US" dirty="0" smtClean="0">
                <a:solidFill>
                  <a:schemeClr val="tx1"/>
                </a:solidFill>
              </a:rPr>
              <a:t>Coordinator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623.935.8407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Rachel.Holmes@estrellamountain.edu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MAR108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94400" y="3594432"/>
            <a:ext cx="5054600" cy="1612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700" dirty="0" smtClean="0"/>
              <a:t>	Landis </a:t>
            </a:r>
            <a:r>
              <a:rPr lang="en-US" sz="1700" dirty="0"/>
              <a:t>Elliott, SL Coordinator</a:t>
            </a:r>
          </a:p>
          <a:p>
            <a:pPr>
              <a:lnSpc>
                <a:spcPct val="150000"/>
              </a:lnSpc>
            </a:pPr>
            <a:r>
              <a:rPr lang="en-US" sz="1700" dirty="0"/>
              <a:t>	623.935.8220 </a:t>
            </a:r>
          </a:p>
          <a:p>
            <a:pPr>
              <a:lnSpc>
                <a:spcPct val="150000"/>
              </a:lnSpc>
            </a:pPr>
            <a:r>
              <a:rPr lang="en-US" sz="1700" dirty="0"/>
              <a:t>	Landis.Elliott@estrellamountain.edu</a:t>
            </a:r>
          </a:p>
          <a:p>
            <a:pPr>
              <a:lnSpc>
                <a:spcPct val="150000"/>
              </a:lnSpc>
            </a:pPr>
            <a:r>
              <a:rPr lang="en-US" sz="1700" dirty="0"/>
              <a:t>	CTC</a:t>
            </a:r>
          </a:p>
        </p:txBody>
      </p:sp>
    </p:spTree>
    <p:extLst>
      <p:ext uri="{BB962C8B-B14F-4D97-AF65-F5344CB8AC3E}">
        <p14:creationId xmlns:p14="http://schemas.microsoft.com/office/powerpoint/2010/main" val="1545753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Presidential Scholar SL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omplete </a:t>
            </a:r>
            <a:r>
              <a:rPr lang="en-US" dirty="0"/>
              <a:t>10 hours of volunteer service OR participate in 2 specific </a:t>
            </a:r>
            <a:r>
              <a:rPr lang="en-US" dirty="0" smtClean="0"/>
              <a:t>events</a:t>
            </a:r>
          </a:p>
          <a:p>
            <a:pPr lvl="1"/>
            <a:r>
              <a:rPr lang="en-US" dirty="0" smtClean="0"/>
              <a:t>Choose an Agency</a:t>
            </a:r>
          </a:p>
          <a:p>
            <a:pPr lvl="1"/>
            <a:r>
              <a:rPr lang="en-US" dirty="0" smtClean="0"/>
              <a:t>Submit SL Project Proposal October 16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Volunteer</a:t>
            </a:r>
          </a:p>
          <a:p>
            <a:pPr lvl="1"/>
            <a:r>
              <a:rPr lang="en-US" dirty="0" smtClean="0"/>
              <a:t>Complete the SL Reflection Assignment Due December 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324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37" y="973668"/>
            <a:ext cx="9942490" cy="5336979"/>
          </a:xfrm>
        </p:spPr>
      </p:pic>
    </p:spTree>
    <p:extLst>
      <p:ext uri="{BB962C8B-B14F-4D97-AF65-F5344CB8AC3E}">
        <p14:creationId xmlns:p14="http://schemas.microsoft.com/office/powerpoint/2010/main" val="1533925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Service Learning?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100" b="1" dirty="0" smtClean="0"/>
              <a:t>Service Learning</a:t>
            </a:r>
          </a:p>
          <a:p>
            <a:pPr lvl="1"/>
            <a:r>
              <a:rPr lang="en-US" sz="2000" dirty="0" smtClean="0"/>
              <a:t>The combination of community service </a:t>
            </a:r>
            <a:r>
              <a:rPr lang="en-US" sz="2000" dirty="0" smtClean="0"/>
              <a:t>with </a:t>
            </a:r>
            <a:r>
              <a:rPr lang="en-US" sz="2000" dirty="0" smtClean="0"/>
              <a:t>a focus on critical, reflective thinking as well as personal and civic responsibility</a:t>
            </a:r>
          </a:p>
          <a:p>
            <a:pPr lvl="1"/>
            <a:r>
              <a:rPr lang="en-US" sz="2000" dirty="0" smtClean="0"/>
              <a:t>May be community service, one or more volunteer events, donations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826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256" y="973668"/>
            <a:ext cx="6915955" cy="5046132"/>
          </a:xfrm>
        </p:spPr>
      </p:pic>
    </p:spTree>
    <p:extLst>
      <p:ext uri="{BB962C8B-B14F-4D97-AF65-F5344CB8AC3E}">
        <p14:creationId xmlns:p14="http://schemas.microsoft.com/office/powerpoint/2010/main" val="1583537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Connecting Service with Learning</a:t>
            </a:r>
          </a:p>
          <a:p>
            <a:pPr marL="514350" indent="-514350">
              <a:buAutoNum type="arabicPeriod"/>
            </a:pPr>
            <a:r>
              <a:rPr lang="en-US" dirty="0" smtClean="0"/>
              <a:t>Reflection</a:t>
            </a:r>
          </a:p>
          <a:p>
            <a:pPr marL="514350" indent="-514350">
              <a:buAutoNum type="arabicPeriod"/>
            </a:pPr>
            <a:r>
              <a:rPr lang="en-US" dirty="0" smtClean="0"/>
              <a:t>Reciprocity</a:t>
            </a:r>
          </a:p>
          <a:p>
            <a:pPr marL="514350" indent="-514350">
              <a:buAutoNum type="arabicPeriod"/>
            </a:pPr>
            <a:r>
              <a:rPr lang="en-US" dirty="0" smtClean="0"/>
              <a:t>Critical </a:t>
            </a:r>
            <a:r>
              <a:rPr lang="en-US" dirty="0" smtClean="0"/>
              <a:t>Thinking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220" y="2727960"/>
            <a:ext cx="5228822" cy="413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502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Component 1: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Connecting </a:t>
            </a:r>
            <a:r>
              <a:rPr lang="en-US" dirty="0" smtClean="0"/>
              <a:t>Service with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successful SL project must include meaningful service and is directly tied to your major/area of study</a:t>
            </a:r>
          </a:p>
          <a:p>
            <a:pPr lvl="2"/>
            <a:r>
              <a:rPr lang="en-US" dirty="0" smtClean="0"/>
              <a:t>This service may be in the community or solely on the college campus</a:t>
            </a:r>
          </a:p>
          <a:p>
            <a:pPr marL="914400" lvl="2" indent="0">
              <a:buNone/>
            </a:pPr>
            <a:endParaRPr lang="en-US" dirty="0" smtClean="0"/>
          </a:p>
          <a:p>
            <a:r>
              <a:rPr lang="en-US" dirty="0" smtClean="0"/>
              <a:t>Impacts all stakeholders positively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Requires a final assessment/reflection </a:t>
            </a:r>
          </a:p>
          <a:p>
            <a:pPr lvl="1"/>
            <a:r>
              <a:rPr lang="en-US" dirty="0" smtClean="0"/>
              <a:t>Dual focus– the service and knowledge gained from that service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180" y="5151549"/>
            <a:ext cx="3279820" cy="137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6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Component 2: 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</a:t>
            </a:r>
            <a:r>
              <a:rPr lang="en-US" dirty="0" smtClean="0"/>
              <a:t>eflection by the student is ongoing throughout the project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632" y="3412902"/>
            <a:ext cx="2867628" cy="319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415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Component 3:  Reciprocity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Service Learning makes it possible for the student to both give and to receive!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t/p/s</a:t>
            </a:r>
          </a:p>
          <a:p>
            <a:pPr marL="0" indent="0">
              <a:buNone/>
            </a:pPr>
            <a:r>
              <a:rPr lang="en-US" dirty="0" smtClean="0"/>
              <a:t>Imagine that you are volunteering in the local domestic violence shelter or the local food bank.  What would you ‘receive’ from this experience?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025" y="4629916"/>
            <a:ext cx="2184221" cy="231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7085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221</TotalTime>
  <Words>283</Words>
  <Application>Microsoft Office PowerPoint</Application>
  <PresentationFormat>Widescreen</PresentationFormat>
  <Paragraphs>56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Ion Boardroom</vt:lpstr>
      <vt:lpstr>Presidential Scholarship Service Learning</vt:lpstr>
      <vt:lpstr>Presidential Scholar SL Requirements</vt:lpstr>
      <vt:lpstr>PowerPoint Presentation</vt:lpstr>
      <vt:lpstr>What is Service Learning?</vt:lpstr>
      <vt:lpstr>PowerPoint Presentation</vt:lpstr>
      <vt:lpstr>Key Components</vt:lpstr>
      <vt:lpstr>Key Component 1:  Connecting Service with Learning</vt:lpstr>
      <vt:lpstr>Key Component 2: Reflection</vt:lpstr>
      <vt:lpstr>Key Component 3:  Reciprocity</vt:lpstr>
      <vt:lpstr>Component 4: Critical Thinking</vt:lpstr>
      <vt:lpstr>How to Get Started</vt:lpstr>
      <vt:lpstr>PowerPoint Presentation</vt:lpstr>
      <vt:lpstr>For Additional Assistance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Basics of Service Learning  CTL Presentation</dc:title>
  <dc:creator>Rachel Holmes</dc:creator>
  <cp:lastModifiedBy>Landis Elliott</cp:lastModifiedBy>
  <cp:revision>26</cp:revision>
  <dcterms:created xsi:type="dcterms:W3CDTF">2015-07-16T03:00:58Z</dcterms:created>
  <dcterms:modified xsi:type="dcterms:W3CDTF">2015-08-10T15:34:11Z</dcterms:modified>
</cp:coreProperties>
</file>