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66" r:id="rId4"/>
    <p:sldId id="271" r:id="rId5"/>
    <p:sldId id="258" r:id="rId6"/>
    <p:sldId id="270" r:id="rId7"/>
    <p:sldId id="273" r:id="rId8"/>
    <p:sldId id="274" r:id="rId9"/>
    <p:sldId id="261" r:id="rId10"/>
    <p:sldId id="269" r:id="rId11"/>
    <p:sldId id="262" r:id="rId12"/>
    <p:sldId id="263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2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52A2429-14B7-4D57-B5B0-9AA71387BD97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60C5F-7C27-45DB-BEC9-5C771E219C76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2429-14B7-4D57-B5B0-9AA71387BD97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0C5F-7C27-45DB-BEC9-5C771E219C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2429-14B7-4D57-B5B0-9AA71387BD97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0C5F-7C27-45DB-BEC9-5C771E219C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2429-14B7-4D57-B5B0-9AA71387BD97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0C5F-7C27-45DB-BEC9-5C771E219C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2429-14B7-4D57-B5B0-9AA71387BD97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0C5F-7C27-45DB-BEC9-5C771E219C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2429-14B7-4D57-B5B0-9AA71387BD97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0C5F-7C27-45DB-BEC9-5C771E219C7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2429-14B7-4D57-B5B0-9AA71387BD97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0C5F-7C27-45DB-BEC9-5C771E219C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2429-14B7-4D57-B5B0-9AA71387BD97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0C5F-7C27-45DB-BEC9-5C771E219C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2429-14B7-4D57-B5B0-9AA71387BD97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0C5F-7C27-45DB-BEC9-5C771E219C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2429-14B7-4D57-B5B0-9AA71387BD97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0C5F-7C27-45DB-BEC9-5C771E219C76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2429-14B7-4D57-B5B0-9AA71387BD97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0C5F-7C27-45DB-BEC9-5C771E219C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52A2429-14B7-4D57-B5B0-9AA71387BD97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5060C5F-7C27-45DB-BEC9-5C771E219C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Rachel.Holmes@estrellamountain.edu" TargetMode="External"/><Relationship Id="rId2" Type="http://schemas.openxmlformats.org/officeDocument/2006/relationships/hyperlink" Target="mailto:Landis.Elliott@estrellamountain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1" y="2667000"/>
            <a:ext cx="3899083" cy="1702160"/>
          </a:xfrm>
        </p:spPr>
        <p:txBody>
          <a:bodyPr>
            <a:noAutofit/>
          </a:bodyPr>
          <a:lstStyle/>
          <a:p>
            <a:r>
              <a:rPr lang="en-US" sz="3000" dirty="0" smtClean="0"/>
              <a:t>Center for </a:t>
            </a:r>
            <a:br>
              <a:rPr lang="en-US" sz="3000" dirty="0" smtClean="0"/>
            </a:br>
            <a:r>
              <a:rPr lang="en-US" sz="3000" dirty="0" smtClean="0"/>
              <a:t>Service Learning </a:t>
            </a:r>
            <a:br>
              <a:rPr lang="en-US" sz="3000" dirty="0" smtClean="0"/>
            </a:br>
            <a:r>
              <a:rPr lang="en-US" sz="3000" dirty="0" smtClean="0"/>
              <a:t>&amp;</a:t>
            </a:r>
            <a:br>
              <a:rPr lang="en-US" sz="3000" dirty="0" smtClean="0"/>
            </a:br>
            <a:r>
              <a:rPr lang="en-US" sz="3000" dirty="0" smtClean="0"/>
              <a:t>Civic Engagement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1" y="4953000"/>
            <a:ext cx="3657600" cy="1260629"/>
          </a:xfrm>
        </p:spPr>
        <p:txBody>
          <a:bodyPr>
            <a:normAutofit/>
          </a:bodyPr>
          <a:lstStyle/>
          <a:p>
            <a:r>
              <a:rPr lang="en-US" dirty="0" smtClean="0"/>
              <a:t>Landis Elliott &amp; Rachel Holmes, SL Coordinators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57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208" y="2170664"/>
            <a:ext cx="2251349" cy="19466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Service Learning Examples and Successes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479" y="3370406"/>
            <a:ext cx="3511836" cy="2337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93"/>
          <a:stretch/>
        </p:blipFill>
        <p:spPr>
          <a:xfrm>
            <a:off x="5522770" y="1828800"/>
            <a:ext cx="2590800" cy="2407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5807">
            <a:off x="3428047" y="3981982"/>
            <a:ext cx="2119745" cy="25567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61" y="4412797"/>
            <a:ext cx="2301240" cy="1882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0485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</a:t>
            </a:r>
            <a:r>
              <a:rPr lang="en-US" dirty="0" smtClean="0"/>
              <a:t>s </a:t>
            </a:r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Fall 2015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Supporting the Veteran’s </a:t>
            </a:r>
            <a:r>
              <a:rPr lang="en-US" dirty="0" smtClean="0"/>
              <a:t>Run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Supporting </a:t>
            </a:r>
            <a:r>
              <a:rPr lang="en-US" dirty="0" smtClean="0"/>
              <a:t>the United Way Committee – 		Food </a:t>
            </a:r>
            <a:r>
              <a:rPr lang="en-US" dirty="0" smtClean="0"/>
              <a:t>Drive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/>
              <a:t>Spring 2016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Alternative Spring Break with Homeward Bound- </a:t>
            </a:r>
            <a:r>
              <a:rPr lang="en-US" b="1" dirty="0"/>
              <a:t>March 14</a:t>
            </a:r>
            <a:r>
              <a:rPr lang="en-US" b="1" baseline="30000" dirty="0"/>
              <a:t>th</a:t>
            </a:r>
            <a:r>
              <a:rPr lang="en-US" b="1" dirty="0"/>
              <a:t>- 17</a:t>
            </a:r>
            <a:r>
              <a:rPr lang="en-US" b="1" baseline="30000" dirty="0"/>
              <a:t>th</a:t>
            </a:r>
            <a:endParaRPr lang="en-US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Feed </a:t>
            </a:r>
            <a:r>
              <a:rPr lang="en-US" dirty="0" smtClean="0"/>
              <a:t>Our Starving </a:t>
            </a:r>
            <a:r>
              <a:rPr lang="en-US" dirty="0" smtClean="0"/>
              <a:t>Children- </a:t>
            </a:r>
            <a:r>
              <a:rPr lang="en-US" b="1" dirty="0" smtClean="0"/>
              <a:t>April 1st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Opportunity Fair- </a:t>
            </a:r>
            <a:r>
              <a:rPr lang="en-US" b="1" dirty="0" smtClean="0"/>
              <a:t>April 6</a:t>
            </a:r>
            <a:r>
              <a:rPr lang="en-US" b="1" baseline="30000" dirty="0" smtClean="0"/>
              <a:t>th</a:t>
            </a:r>
            <a:r>
              <a:rPr lang="en-US" b="1" dirty="0" smtClean="0"/>
              <a:t> </a:t>
            </a:r>
            <a:endParaRPr lang="en-US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Service Learning Celebration- </a:t>
            </a:r>
            <a:r>
              <a:rPr lang="en-US" b="1" dirty="0" smtClean="0"/>
              <a:t>April 29</a:t>
            </a:r>
            <a:r>
              <a:rPr lang="en-US" b="1" baseline="30000" dirty="0" smtClean="0"/>
              <a:t>th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29602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Your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Become a Service Learning </a:t>
            </a:r>
            <a:r>
              <a:rPr lang="en-US" dirty="0" smtClean="0"/>
              <a:t>Agency</a:t>
            </a: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Service Learning Advisory Board Member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Partner during on campus events such as </a:t>
            </a:r>
            <a:r>
              <a:rPr lang="en-US" dirty="0" smtClean="0"/>
              <a:t>the Opportunity Fair.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27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Landis Elliott</a:t>
            </a:r>
          </a:p>
          <a:p>
            <a:r>
              <a:rPr lang="en-US" dirty="0" smtClean="0">
                <a:hlinkClick r:id="rId2"/>
              </a:rPr>
              <a:t>Landis.Elliott@estrellamountain.edu</a:t>
            </a:r>
            <a:endParaRPr lang="en-US" dirty="0" smtClean="0"/>
          </a:p>
          <a:p>
            <a:r>
              <a:rPr lang="en-US" dirty="0" smtClean="0"/>
              <a:t>(623)935-8220</a:t>
            </a:r>
          </a:p>
          <a:p>
            <a:endParaRPr lang="en-US" dirty="0"/>
          </a:p>
          <a:p>
            <a:r>
              <a:rPr lang="en-US" dirty="0" smtClean="0"/>
              <a:t>Rachel Holmes</a:t>
            </a:r>
          </a:p>
          <a:p>
            <a:r>
              <a:rPr lang="en-US" dirty="0" smtClean="0">
                <a:hlinkClick r:id="rId3"/>
              </a:rPr>
              <a:t>Rachel.Holmes@estrellamountain.edu</a:t>
            </a:r>
            <a:endParaRPr lang="en-US" dirty="0" smtClean="0"/>
          </a:p>
          <a:p>
            <a:r>
              <a:rPr lang="en-US" dirty="0" smtClean="0"/>
              <a:t>(623)935-8407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96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0" y="2590800"/>
            <a:ext cx="6777317" cy="3508977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4400" dirty="0"/>
              <a:t>Program Overview</a:t>
            </a:r>
          </a:p>
        </p:txBody>
      </p:sp>
    </p:spTree>
    <p:extLst>
      <p:ext uri="{BB962C8B-B14F-4D97-AF65-F5344CB8AC3E}">
        <p14:creationId xmlns:p14="http://schemas.microsoft.com/office/powerpoint/2010/main" val="23160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27664"/>
            <a:ext cx="730623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of Experiential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endParaRPr lang="en-US" sz="1600" dirty="0" smtClean="0"/>
          </a:p>
          <a:p>
            <a:r>
              <a:rPr lang="en-US" b="1" dirty="0" smtClean="0"/>
              <a:t>Service Learning- </a:t>
            </a:r>
            <a:r>
              <a:rPr lang="en-US" dirty="0" smtClean="0"/>
              <a:t>Meaningful community service, connecting to classroom learning and includes a reflection.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b="1" dirty="0" smtClean="0"/>
              <a:t>Civic Engagement- </a:t>
            </a:r>
            <a:r>
              <a:rPr lang="en-US" dirty="0" smtClean="0"/>
              <a:t>Serving the community to take action by working towards a long-term solution and spreading awareness of an issue facing society.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06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990600"/>
            <a:ext cx="7024744" cy="722864"/>
          </a:xfrm>
        </p:spPr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848600" cy="44958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2900" dirty="0" smtClean="0"/>
              <a:t>Builds </a:t>
            </a:r>
            <a:r>
              <a:rPr lang="en-US" sz="2900" dirty="0"/>
              <a:t>community </a:t>
            </a:r>
            <a:r>
              <a:rPr lang="en-US" sz="2900" dirty="0" smtClean="0"/>
              <a:t>partnerships</a:t>
            </a:r>
          </a:p>
          <a:p>
            <a:pPr marL="68580" lvl="0" indent="0">
              <a:buNone/>
            </a:pPr>
            <a:endParaRPr lang="en-US" sz="2900" dirty="0" smtClean="0"/>
          </a:p>
          <a:p>
            <a:pPr lvl="0"/>
            <a:r>
              <a:rPr lang="en-US" sz="2900" dirty="0" smtClean="0"/>
              <a:t>Leads to greater student retention and degree completion</a:t>
            </a:r>
          </a:p>
          <a:p>
            <a:pPr marL="68580" lvl="0" indent="0">
              <a:buNone/>
            </a:pPr>
            <a:endParaRPr lang="en-US" sz="2900" dirty="0"/>
          </a:p>
          <a:p>
            <a:pPr lvl="0"/>
            <a:r>
              <a:rPr lang="en-US" sz="2900" dirty="0" smtClean="0"/>
              <a:t>Provides </a:t>
            </a:r>
            <a:r>
              <a:rPr lang="en-US" sz="2900" dirty="0"/>
              <a:t>real-life application of what students are learning in the classroom</a:t>
            </a:r>
            <a:r>
              <a:rPr lang="en-US" sz="2900" dirty="0" smtClean="0"/>
              <a:t>.</a:t>
            </a:r>
          </a:p>
          <a:p>
            <a:pPr marL="68580" lvl="0" indent="0">
              <a:buNone/>
            </a:pPr>
            <a:endParaRPr lang="en-US" sz="2900" dirty="0"/>
          </a:p>
          <a:p>
            <a:pPr lvl="0"/>
            <a:r>
              <a:rPr lang="en-US" sz="2900" dirty="0"/>
              <a:t>Provides an opportunity for students to learn about and give back to the </a:t>
            </a:r>
            <a:r>
              <a:rPr lang="en-US" sz="2900" dirty="0" smtClean="0"/>
              <a:t>community</a:t>
            </a:r>
          </a:p>
          <a:p>
            <a:pPr marL="68580" lvl="0" indent="0">
              <a:buNone/>
            </a:pPr>
            <a:endParaRPr lang="en-US" sz="2900" dirty="0"/>
          </a:p>
          <a:p>
            <a:pPr lvl="0"/>
            <a:r>
              <a:rPr lang="en-US" sz="2900" dirty="0" smtClean="0"/>
              <a:t>Stimulates </a:t>
            </a:r>
            <a:r>
              <a:rPr lang="en-US" sz="2900" dirty="0"/>
              <a:t>intellectual and leadership </a:t>
            </a:r>
            <a:r>
              <a:rPr lang="en-US" sz="2900" dirty="0" smtClean="0"/>
              <a:t>development</a:t>
            </a:r>
          </a:p>
          <a:p>
            <a:pPr marL="68580" lvl="0" indent="0">
              <a:buNone/>
            </a:pPr>
            <a:endParaRPr lang="en-US" sz="2900" dirty="0"/>
          </a:p>
          <a:p>
            <a:pPr lvl="0"/>
            <a:r>
              <a:rPr lang="en-US" sz="2900" dirty="0" smtClean="0"/>
              <a:t>Helps prepare students for their future careers</a:t>
            </a:r>
          </a:p>
          <a:p>
            <a:pPr marL="68580" lvl="0" indent="0">
              <a:buNone/>
            </a:pPr>
            <a:endParaRPr lang="en-US" sz="2900" dirty="0" smtClean="0"/>
          </a:p>
          <a:p>
            <a:r>
              <a:rPr lang="en-US" sz="2900" dirty="0" smtClean="0"/>
              <a:t>Allows </a:t>
            </a:r>
            <a:r>
              <a:rPr lang="en-US" sz="2900" dirty="0"/>
              <a:t>students to serve as involved citizens in their </a:t>
            </a:r>
            <a:r>
              <a:rPr lang="en-US" sz="2900" dirty="0" smtClean="0"/>
              <a:t>communities and heightens </a:t>
            </a:r>
            <a:r>
              <a:rPr lang="en-US" sz="2900" dirty="0"/>
              <a:t>awareness of community needs</a:t>
            </a:r>
          </a:p>
          <a:p>
            <a:pPr lvl="0"/>
            <a:endParaRPr lang="en-US" sz="2900" dirty="0"/>
          </a:p>
          <a:p>
            <a:pPr lvl="0"/>
            <a:r>
              <a:rPr lang="en-US" sz="2900" dirty="0" smtClean="0"/>
              <a:t>Develops </a:t>
            </a:r>
            <a:r>
              <a:rPr lang="en-US" sz="2900" dirty="0"/>
              <a:t>critical thinking, communication, and problem-solving skills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265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3117273" y="2280407"/>
            <a:ext cx="2627415" cy="15639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608" y="988369"/>
            <a:ext cx="7024744" cy="690903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2015-2016</a:t>
            </a:r>
            <a:r>
              <a:rPr lang="en-US" b="1" dirty="0"/>
              <a:t> </a:t>
            </a:r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026680"/>
            <a:ext cx="7543800" cy="4388812"/>
          </a:xfrm>
        </p:spPr>
        <p:txBody>
          <a:bodyPr>
            <a:normAutofit/>
          </a:bodyPr>
          <a:lstStyle/>
          <a:p>
            <a:pPr marL="68580" indent="0" fontAlgn="t">
              <a:buNone/>
            </a:pPr>
            <a:endParaRPr lang="en-US" sz="2500" b="1" dirty="0" smtClean="0"/>
          </a:p>
          <a:p>
            <a:pPr fontAlgn="t"/>
            <a:endParaRPr lang="en-US" sz="2500" b="1" dirty="0"/>
          </a:p>
          <a:p>
            <a:pPr marL="0" indent="0">
              <a:buNone/>
            </a:pPr>
            <a:endParaRPr lang="en-US" sz="2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5622" y="2285903"/>
            <a:ext cx="3291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b="1" dirty="0" smtClean="0"/>
              <a:t>F- 2014 6,189 hours</a:t>
            </a:r>
          </a:p>
          <a:p>
            <a:pPr fontAlgn="t"/>
            <a:r>
              <a:rPr lang="en-US" b="1" dirty="0" smtClean="0"/>
              <a:t> </a:t>
            </a:r>
            <a:r>
              <a:rPr lang="en-US" b="1" dirty="0"/>
              <a:t>            </a:t>
            </a:r>
            <a:endParaRPr lang="en-US" b="1" dirty="0" smtClean="0"/>
          </a:p>
          <a:p>
            <a:pPr fontAlgn="t"/>
            <a:r>
              <a:rPr lang="en-US" b="1" dirty="0" smtClean="0"/>
              <a:t>S- 2015 </a:t>
            </a:r>
            <a:r>
              <a:rPr lang="en-US" b="1" dirty="0"/>
              <a:t>8,444 </a:t>
            </a:r>
            <a:r>
              <a:rPr lang="en-US" b="1" dirty="0" smtClean="0"/>
              <a:t>hours</a:t>
            </a:r>
            <a:r>
              <a:rPr lang="en-US" b="1" dirty="0"/>
              <a:t>   </a:t>
            </a:r>
            <a:endParaRPr lang="en-US" b="1" dirty="0" smtClean="0"/>
          </a:p>
          <a:p>
            <a:pPr fontAlgn="t"/>
            <a:endParaRPr lang="en-US" b="1" dirty="0" smtClean="0"/>
          </a:p>
          <a:p>
            <a:pPr fontAlgn="t"/>
            <a:r>
              <a:rPr lang="en-US" b="1" dirty="0" smtClean="0"/>
              <a:t>21 </a:t>
            </a:r>
            <a:r>
              <a:rPr lang="en-US" b="1" dirty="0"/>
              <a:t>instructors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44688" y="2280407"/>
            <a:ext cx="3551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/>
            <a:r>
              <a:rPr lang="en-US" b="1" dirty="0" smtClean="0"/>
              <a:t>F- 2015 </a:t>
            </a:r>
            <a:r>
              <a:rPr lang="en-US" b="1" dirty="0" smtClean="0">
                <a:solidFill>
                  <a:srgbClr val="FF0000"/>
                </a:solidFill>
              </a:rPr>
              <a:t>7,426 </a:t>
            </a:r>
            <a:r>
              <a:rPr lang="en-US" b="1" dirty="0" smtClean="0"/>
              <a:t>hours </a:t>
            </a:r>
            <a:r>
              <a:rPr lang="en-US" b="1" dirty="0"/>
              <a:t>            </a:t>
            </a:r>
            <a:endParaRPr lang="en-US" b="1" dirty="0" smtClean="0"/>
          </a:p>
          <a:p>
            <a:pPr marL="0" lvl="8"/>
            <a:endParaRPr lang="en-US" b="1" dirty="0"/>
          </a:p>
          <a:p>
            <a:pPr marL="0" lvl="8"/>
            <a:r>
              <a:rPr lang="en-US" b="1" dirty="0" smtClean="0"/>
              <a:t>S- 2016  </a:t>
            </a:r>
            <a:r>
              <a:rPr lang="en-US" b="1" dirty="0" smtClean="0">
                <a:solidFill>
                  <a:srgbClr val="FF0000"/>
                </a:solidFill>
              </a:rPr>
              <a:t>10,132</a:t>
            </a:r>
            <a:r>
              <a:rPr lang="en-US" b="1" dirty="0"/>
              <a:t>  </a:t>
            </a:r>
            <a:r>
              <a:rPr lang="en-US" b="1" dirty="0" smtClean="0"/>
              <a:t>hours</a:t>
            </a:r>
            <a:r>
              <a:rPr lang="en-US" b="1" dirty="0"/>
              <a:t>               </a:t>
            </a:r>
            <a:endParaRPr lang="en-US" b="1" dirty="0" smtClean="0"/>
          </a:p>
          <a:p>
            <a:pPr marL="0" lvl="8"/>
            <a:endParaRPr lang="en-US" b="1" dirty="0" smtClean="0">
              <a:solidFill>
                <a:srgbClr val="FF0000"/>
              </a:solidFill>
            </a:endParaRPr>
          </a:p>
          <a:p>
            <a:pPr marL="0" lvl="8"/>
            <a:r>
              <a:rPr lang="en-US" b="1" dirty="0" smtClean="0">
                <a:solidFill>
                  <a:srgbClr val="FF0000"/>
                </a:solidFill>
              </a:rPr>
              <a:t>25</a:t>
            </a:r>
            <a:r>
              <a:rPr lang="en-US" b="1" dirty="0" smtClean="0"/>
              <a:t> </a:t>
            </a:r>
            <a:r>
              <a:rPr lang="en-US" b="1" dirty="0"/>
              <a:t>instructors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259981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en-US" b="1" dirty="0">
                <a:solidFill>
                  <a:schemeClr val="bg1"/>
                </a:solidFill>
              </a:rPr>
              <a:t>GOAL FOR THIS ACADEMIC </a:t>
            </a:r>
            <a:r>
              <a:rPr lang="en-US" b="1" dirty="0" smtClean="0">
                <a:solidFill>
                  <a:schemeClr val="bg1"/>
                </a:solidFill>
              </a:rPr>
              <a:t>YEAR</a:t>
            </a:r>
          </a:p>
          <a:p>
            <a:pPr algn="ctr" fontAlgn="t"/>
            <a:r>
              <a:rPr lang="en-US" b="1" dirty="0" smtClean="0">
                <a:solidFill>
                  <a:schemeClr val="bg1"/>
                </a:solidFill>
              </a:rPr>
              <a:t>20</a:t>
            </a:r>
            <a:r>
              <a:rPr lang="en-US" b="1" dirty="0">
                <a:solidFill>
                  <a:schemeClr val="bg1"/>
                </a:solidFill>
              </a:rPr>
              <a:t>% INCREASE</a:t>
            </a:r>
          </a:p>
        </p:txBody>
      </p:sp>
      <p:sp>
        <p:nvSpPr>
          <p:cNvPr id="5" name="Explosion 1 4"/>
          <p:cNvSpPr/>
          <p:nvPr/>
        </p:nvSpPr>
        <p:spPr>
          <a:xfrm>
            <a:off x="2286000" y="4228259"/>
            <a:ext cx="4191000" cy="178836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90900" y="4799277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Fall 2015: Over 10,000 hours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44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Fall </a:t>
            </a:r>
            <a:r>
              <a:rPr lang="en-US" dirty="0" smtClean="0"/>
              <a:t>2015/16 </a:t>
            </a:r>
            <a:r>
              <a:rPr lang="en-US" dirty="0" smtClean="0"/>
              <a:t>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414708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/>
              <a:t>1.)	</a:t>
            </a:r>
            <a:r>
              <a:rPr lang="en-US" dirty="0" smtClean="0"/>
              <a:t>Marketing Materials</a:t>
            </a:r>
          </a:p>
          <a:p>
            <a:pPr marL="68580" indent="0">
              <a:buNone/>
            </a:pPr>
            <a:r>
              <a:rPr lang="en-US" dirty="0" smtClean="0"/>
              <a:t>2.)	Creation of Advisory Board</a:t>
            </a:r>
          </a:p>
          <a:p>
            <a:pPr marL="68580" indent="0">
              <a:buNone/>
            </a:pPr>
            <a:r>
              <a:rPr lang="en-US" dirty="0" smtClean="0"/>
              <a:t>3.) 	Increased the number of </a:t>
            </a:r>
            <a:r>
              <a:rPr lang="en-US" dirty="0" smtClean="0"/>
              <a:t>Agencies</a:t>
            </a:r>
          </a:p>
          <a:p>
            <a:pPr marL="68580" indent="0">
              <a:buNone/>
            </a:pPr>
            <a:r>
              <a:rPr lang="en-US" dirty="0" smtClean="0"/>
              <a:t>4.) 	Alternative Spring Break</a:t>
            </a:r>
            <a:endParaRPr lang="en-US" dirty="0" smtClean="0"/>
          </a:p>
          <a:p>
            <a:pPr marL="68580" indent="0">
              <a:buNone/>
            </a:pPr>
            <a:r>
              <a:rPr lang="en-US" dirty="0"/>
              <a:t>5</a:t>
            </a:r>
            <a:r>
              <a:rPr lang="en-US" dirty="0" smtClean="0"/>
              <a:t>.) 	Service Learning Celebration</a:t>
            </a:r>
            <a:endParaRPr lang="en-US" dirty="0" smtClean="0"/>
          </a:p>
          <a:p>
            <a:pPr marL="68580" indent="0">
              <a:buNone/>
            </a:pPr>
            <a:r>
              <a:rPr lang="en-US" dirty="0"/>
              <a:t>6</a:t>
            </a:r>
            <a:r>
              <a:rPr lang="en-US" dirty="0" smtClean="0"/>
              <a:t>.) </a:t>
            </a:r>
            <a:r>
              <a:rPr lang="en-US" dirty="0" smtClean="0"/>
              <a:t>	President’s Volunteer Service </a:t>
            </a:r>
            <a:r>
              <a:rPr lang="en-US" dirty="0" smtClean="0"/>
              <a:t>Award</a:t>
            </a:r>
          </a:p>
          <a:p>
            <a:pPr marL="6858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958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923925"/>
            <a:ext cx="77343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99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Fall </a:t>
            </a:r>
            <a:r>
              <a:rPr lang="en-US" dirty="0" smtClean="0"/>
              <a:t>2015/16 </a:t>
            </a:r>
            <a:r>
              <a:rPr lang="en-US" dirty="0" smtClean="0"/>
              <a:t>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414708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/>
              <a:t>1.)	</a:t>
            </a:r>
            <a:r>
              <a:rPr lang="en-US" dirty="0" smtClean="0"/>
              <a:t>Marketing Materials</a:t>
            </a:r>
          </a:p>
          <a:p>
            <a:pPr marL="68580" indent="0">
              <a:buNone/>
            </a:pPr>
            <a:r>
              <a:rPr lang="en-US" dirty="0" smtClean="0"/>
              <a:t>2.)	Creation of Advisory Board</a:t>
            </a:r>
          </a:p>
          <a:p>
            <a:pPr marL="68580" indent="0">
              <a:buNone/>
            </a:pPr>
            <a:r>
              <a:rPr lang="en-US" dirty="0" smtClean="0"/>
              <a:t>3.) 	Increased the number of </a:t>
            </a:r>
            <a:r>
              <a:rPr lang="en-US" dirty="0" smtClean="0"/>
              <a:t>Agencies</a:t>
            </a:r>
          </a:p>
          <a:p>
            <a:pPr marL="68580" indent="0">
              <a:buNone/>
            </a:pPr>
            <a:r>
              <a:rPr lang="en-US" dirty="0" smtClean="0"/>
              <a:t>4.) 	Alternative Spring Break</a:t>
            </a:r>
            <a:endParaRPr lang="en-US" dirty="0" smtClean="0"/>
          </a:p>
          <a:p>
            <a:pPr marL="68580" indent="0">
              <a:buNone/>
            </a:pPr>
            <a:r>
              <a:rPr lang="en-US" dirty="0"/>
              <a:t>5</a:t>
            </a:r>
            <a:r>
              <a:rPr lang="en-US" dirty="0" smtClean="0"/>
              <a:t>.) 	Service Learning Celebration</a:t>
            </a:r>
            <a:endParaRPr lang="en-US" dirty="0" smtClean="0"/>
          </a:p>
          <a:p>
            <a:pPr marL="68580" indent="0">
              <a:buNone/>
            </a:pPr>
            <a:r>
              <a:rPr lang="en-US" dirty="0"/>
              <a:t>6</a:t>
            </a:r>
            <a:r>
              <a:rPr lang="en-US" dirty="0" smtClean="0"/>
              <a:t>.) </a:t>
            </a:r>
            <a:r>
              <a:rPr lang="en-US" dirty="0" smtClean="0"/>
              <a:t>	President’s Volunteer Service </a:t>
            </a:r>
            <a:r>
              <a:rPr lang="en-US" dirty="0" smtClean="0"/>
              <a:t>Award</a:t>
            </a:r>
          </a:p>
          <a:p>
            <a:pPr marL="6858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601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Presidential Community Service Award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696511"/>
              </p:ext>
            </p:extLst>
          </p:nvPr>
        </p:nvGraphicFramePr>
        <p:xfrm>
          <a:off x="4114800" y="2286000"/>
          <a:ext cx="4124325" cy="284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1650"/>
                <a:gridCol w="800100"/>
                <a:gridCol w="857250"/>
                <a:gridCol w="695325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Hours by Award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Bronze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Silver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Gold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Kids (5-10)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26 – 49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50 – 74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75 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Teens (11–15)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50 – 74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75 – 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100 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Young Adults (16-25)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100 – 174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175 – 249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250 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Adults (26 and older)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100 – 249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250 – 499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500+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Families and Groups*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200 – 499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500 – 999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1,000+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President’s Lifetime Achievement Award: Individuals who have completed 4,000 or more hours in their lifetime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* Two or more people, with each member contributing at least 25 hours toward the total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 descr="Rows of the bronze, silver, gold, and blue PVSA pins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00"/>
          <a:stretch/>
        </p:blipFill>
        <p:spPr bwMode="auto">
          <a:xfrm rot="590417">
            <a:off x="1803953" y="2299333"/>
            <a:ext cx="2009775" cy="159067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Display of the certificate with volunteer's name, letters from President Obama and the CNCS and POL, and a PVSA pin, medallion, and coin.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 t="7619" r="6129" b="12857"/>
          <a:stretch/>
        </p:blipFill>
        <p:spPr bwMode="auto">
          <a:xfrm>
            <a:off x="1295400" y="4343400"/>
            <a:ext cx="2688120" cy="20387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Bronze PVSA medallion displayed on red, white, and blue ribbon.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0" r="11600"/>
          <a:stretch/>
        </p:blipFill>
        <p:spPr bwMode="auto">
          <a:xfrm rot="20958178">
            <a:off x="482089" y="3038711"/>
            <a:ext cx="1762125" cy="1590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24254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1">
      <a:dk1>
        <a:srgbClr val="000000"/>
      </a:dk1>
      <a:lt1>
        <a:srgbClr val="FFFFFF"/>
      </a:lt1>
      <a:dk2>
        <a:srgbClr val="434342"/>
      </a:dk2>
      <a:lt2>
        <a:srgbClr val="91DEFA"/>
      </a:lt2>
      <a:accent1>
        <a:srgbClr val="797B7E"/>
      </a:accent1>
      <a:accent2>
        <a:srgbClr val="C00000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330</TotalTime>
  <Words>325</Words>
  <Application>Microsoft Office PowerPoint</Application>
  <PresentationFormat>On-screen Show (4:3)</PresentationFormat>
  <Paragraphs>105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2</vt:lpstr>
      <vt:lpstr>Austin</vt:lpstr>
      <vt:lpstr>Center for  Service Learning  &amp; Civic Engagement</vt:lpstr>
      <vt:lpstr>PowerPoint Presentation</vt:lpstr>
      <vt:lpstr>Types of Experiential Education</vt:lpstr>
      <vt:lpstr>Benefits</vt:lpstr>
      <vt:lpstr>   2015-2016 Goals</vt:lpstr>
      <vt:lpstr>Fall 2015/16 Accomplishments</vt:lpstr>
      <vt:lpstr>PowerPoint Presentation</vt:lpstr>
      <vt:lpstr>Fall 2015/16 Accomplishments</vt:lpstr>
      <vt:lpstr>Presidential Community Service Award</vt:lpstr>
      <vt:lpstr>Service Learning Examples and Successes</vt:lpstr>
      <vt:lpstr>Campus Events</vt:lpstr>
      <vt:lpstr>We Need Your Support</vt:lpstr>
      <vt:lpstr>For More Information</vt:lpstr>
    </vt:vector>
  </TitlesOfParts>
  <Company>Estrella Mountain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Center for Service Learning and Civic Engagement</dc:title>
  <dc:creator>Administrator</dc:creator>
  <cp:lastModifiedBy>Landis Elliott</cp:lastModifiedBy>
  <cp:revision>16</cp:revision>
  <dcterms:created xsi:type="dcterms:W3CDTF">2015-09-01T17:30:30Z</dcterms:created>
  <dcterms:modified xsi:type="dcterms:W3CDTF">2016-02-23T22:59:26Z</dcterms:modified>
</cp:coreProperties>
</file>