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4" r:id="rId3"/>
    <p:sldId id="265" r:id="rId4"/>
    <p:sldId id="266" r:id="rId5"/>
    <p:sldId id="267" r:id="rId6"/>
    <p:sldId id="257" r:id="rId7"/>
    <p:sldId id="259" r:id="rId8"/>
    <p:sldId id="258" r:id="rId9"/>
    <p:sldId id="260" r:id="rId10"/>
    <p:sldId id="261" r:id="rId11"/>
    <p:sldId id="268" r:id="rId12"/>
    <p:sldId id="269" r:id="rId13"/>
    <p:sldId id="262" r:id="rId14"/>
    <p:sldId id="263" r:id="rId15"/>
    <p:sldId id="270" r:id="rId16"/>
    <p:sldId id="271" r:id="rId17"/>
    <p:sldId id="272" r:id="rId18"/>
    <p:sldId id="27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2" autoAdjust="0"/>
    <p:restoredTop sz="94660"/>
  </p:normalViewPr>
  <p:slideViewPr>
    <p:cSldViewPr snapToGrid="0">
      <p:cViewPr>
        <p:scale>
          <a:sx n="64" d="100"/>
          <a:sy n="64" d="100"/>
        </p:scale>
        <p:origin x="-108" y="-34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68C0C3-59FB-4252-BDAF-C2D2ACDB2CE1}" type="datetimeFigureOut">
              <a:rPr lang="en-US" smtClean="0"/>
              <a:t>11/15/2017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B030C1-A101-405E-A4E2-7E228F231531}" type="slidenum">
              <a:rPr lang="en-US" smtClean="0"/>
              <a:t>‹#›</a:t>
            </a:fld>
            <a:endParaRPr lang="en-US"/>
          </a:p>
        </p:txBody>
      </p:sp>
    </p:spTree>
    <p:extLst>
      <p:ext uri="{BB962C8B-B14F-4D97-AF65-F5344CB8AC3E}">
        <p14:creationId xmlns:p14="http://schemas.microsoft.com/office/powerpoint/2010/main" val="32756907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B030C1-A101-405E-A4E2-7E228F231531}" type="slidenum">
              <a:rPr lang="en-US" smtClean="0"/>
              <a:t>1</a:t>
            </a:fld>
            <a:endParaRPr lang="en-US"/>
          </a:p>
        </p:txBody>
      </p:sp>
    </p:spTree>
    <p:extLst>
      <p:ext uri="{BB962C8B-B14F-4D97-AF65-F5344CB8AC3E}">
        <p14:creationId xmlns:p14="http://schemas.microsoft.com/office/powerpoint/2010/main" val="3350803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5E904DD-0454-4EC1-A3F3-D07F60E873E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621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904DD-0454-4EC1-A3F3-D07F60E873E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187116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904DD-0454-4EC1-A3F3-D07F60E873E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460547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5E904DD-0454-4EC1-A3F3-D07F60E873E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3597938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5E904DD-0454-4EC1-A3F3-D07F60E873E5}" type="datetimeFigureOut">
              <a:rPr lang="en-US" smtClean="0"/>
              <a:t>11/15/2017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110914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5E904DD-0454-4EC1-A3F3-D07F60E873E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5612614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5E904DD-0454-4EC1-A3F3-D07F60E873E5}" type="datetimeFigureOut">
              <a:rPr lang="en-US" smtClean="0"/>
              <a:t>11/15/2017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4260939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5E904DD-0454-4EC1-A3F3-D07F60E873E5}" type="datetimeFigureOut">
              <a:rPr lang="en-US" smtClean="0"/>
              <a:t>11/15/2017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818213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E904DD-0454-4EC1-A3F3-D07F60E873E5}" type="datetimeFigureOut">
              <a:rPr lang="en-US" smtClean="0"/>
              <a:t>11/15/2017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2412153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904DD-0454-4EC1-A3F3-D07F60E873E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249335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E904DD-0454-4EC1-A3F3-D07F60E873E5}" type="datetimeFigureOut">
              <a:rPr lang="en-US" smtClean="0"/>
              <a:t>11/15/2017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6A3261A-BB9A-4E0B-B071-6A126334F092}" type="slidenum">
              <a:rPr lang="en-US" smtClean="0"/>
              <a:t>‹#›</a:t>
            </a:fld>
            <a:endParaRPr lang="en-US"/>
          </a:p>
        </p:txBody>
      </p:sp>
    </p:spTree>
    <p:extLst>
      <p:ext uri="{BB962C8B-B14F-4D97-AF65-F5344CB8AC3E}">
        <p14:creationId xmlns:p14="http://schemas.microsoft.com/office/powerpoint/2010/main" val="219937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E904DD-0454-4EC1-A3F3-D07F60E873E5}" type="datetimeFigureOut">
              <a:rPr lang="en-US" smtClean="0"/>
              <a:t>11/15/2017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A3261A-BB9A-4E0B-B071-6A126334F092}" type="slidenum">
              <a:rPr lang="en-US" smtClean="0"/>
              <a:t>‹#›</a:t>
            </a:fld>
            <a:endParaRPr lang="en-US"/>
          </a:p>
        </p:txBody>
      </p:sp>
    </p:spTree>
    <p:extLst>
      <p:ext uri="{BB962C8B-B14F-4D97-AF65-F5344CB8AC3E}">
        <p14:creationId xmlns:p14="http://schemas.microsoft.com/office/powerpoint/2010/main" val="27864786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42820"/>
            <a:ext cx="12192000" cy="6854653"/>
          </a:xfrm>
          <a:prstGeom prst="rect">
            <a:avLst/>
          </a:prstGeom>
        </p:spPr>
      </p:pic>
      <p:sp>
        <p:nvSpPr>
          <p:cNvPr id="6" name="TextBox 5"/>
          <p:cNvSpPr txBox="1"/>
          <p:nvPr/>
        </p:nvSpPr>
        <p:spPr>
          <a:xfrm>
            <a:off x="0" y="5888503"/>
            <a:ext cx="12192000" cy="1200329"/>
          </a:xfrm>
          <a:prstGeom prst="rect">
            <a:avLst/>
          </a:prstGeom>
          <a:solidFill>
            <a:schemeClr val="tx1"/>
          </a:solidFill>
        </p:spPr>
        <p:txBody>
          <a:bodyPr wrap="square" rtlCol="0">
            <a:spAutoFit/>
          </a:bodyPr>
          <a:lstStyle/>
          <a:p>
            <a:r>
              <a:rPr lang="en-US" b="1" dirty="0">
                <a:solidFill>
                  <a:schemeClr val="bg1"/>
                </a:solidFill>
                <a:cs typeface="Times New Roman" panose="02020603050405020304" pitchFamily="18" charset="0"/>
              </a:rPr>
              <a:t>Step 1: Arrange all data from least to </a:t>
            </a:r>
            <a:r>
              <a:rPr lang="en-US" b="1" dirty="0" smtClean="0">
                <a:solidFill>
                  <a:schemeClr val="bg1"/>
                </a:solidFill>
                <a:cs typeface="Times New Roman" panose="02020603050405020304" pitchFamily="18" charset="0"/>
              </a:rPr>
              <a:t>greatest to make it easier to calculate central tendencies.  When arranged from least to greatest, you find the median by finding the middle number.  Mode is the score that occurs most often.  In this case, the Mode(s) are 3, 6, and 9.  To find the Average (mean), click on the box that you want to display the information and click on the </a:t>
            </a:r>
            <a:r>
              <a:rPr lang="en-US" b="1" dirty="0" err="1" smtClean="0">
                <a:solidFill>
                  <a:schemeClr val="bg1"/>
                </a:solidFill>
                <a:cs typeface="Times New Roman" panose="02020603050405020304" pitchFamily="18" charset="0"/>
              </a:rPr>
              <a:t>fx</a:t>
            </a:r>
            <a:r>
              <a:rPr lang="en-US" b="1" dirty="0" smtClean="0">
                <a:solidFill>
                  <a:schemeClr val="bg1"/>
                </a:solidFill>
                <a:cs typeface="Times New Roman" panose="02020603050405020304" pitchFamily="18" charset="0"/>
              </a:rPr>
              <a:t> at the top of the screen.  Select “Average” and ensure that you are averaging the correct boxes (B2:B17).</a:t>
            </a:r>
            <a:endParaRPr lang="en-US"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01700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6203556"/>
            <a:ext cx="12191999" cy="646331"/>
          </a:xfrm>
          <a:prstGeom prst="rect">
            <a:avLst/>
          </a:prstGeom>
          <a:solidFill>
            <a:schemeClr val="tx1"/>
          </a:solidFill>
        </p:spPr>
        <p:txBody>
          <a:bodyPr wrap="square" rtlCol="0">
            <a:spAutoFit/>
          </a:bodyPr>
          <a:lstStyle/>
          <a:p>
            <a:r>
              <a:rPr lang="en-US" b="1" dirty="0" smtClean="0">
                <a:solidFill>
                  <a:schemeClr val="bg1"/>
                </a:solidFill>
              </a:rPr>
              <a:t>Step 10: Drag the cursor down column D so the formula can follow.</a:t>
            </a:r>
          </a:p>
          <a:p>
            <a:endParaRPr lang="en-US" b="1" dirty="0">
              <a:solidFill>
                <a:schemeClr val="bg1"/>
              </a:solidFill>
            </a:endParaRPr>
          </a:p>
        </p:txBody>
      </p:sp>
    </p:spTree>
    <p:extLst>
      <p:ext uri="{BB962C8B-B14F-4D97-AF65-F5344CB8AC3E}">
        <p14:creationId xmlns:p14="http://schemas.microsoft.com/office/powerpoint/2010/main" val="1055649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4373"/>
            <a:ext cx="12192000" cy="6854653"/>
          </a:xfrm>
          <a:prstGeom prst="rect">
            <a:avLst/>
          </a:prstGeom>
        </p:spPr>
      </p:pic>
      <p:sp>
        <p:nvSpPr>
          <p:cNvPr id="4" name="TextBox 3"/>
          <p:cNvSpPr txBox="1"/>
          <p:nvPr/>
        </p:nvSpPr>
        <p:spPr>
          <a:xfrm>
            <a:off x="0" y="5932996"/>
            <a:ext cx="12192000" cy="1200329"/>
          </a:xfrm>
          <a:prstGeom prst="rect">
            <a:avLst/>
          </a:prstGeom>
          <a:solidFill>
            <a:schemeClr val="tx1"/>
          </a:solidFill>
        </p:spPr>
        <p:txBody>
          <a:bodyPr wrap="square" rtlCol="0">
            <a:spAutoFit/>
          </a:bodyPr>
          <a:lstStyle/>
          <a:p>
            <a:r>
              <a:rPr lang="en-US" b="1" dirty="0" smtClean="0">
                <a:solidFill>
                  <a:schemeClr val="bg1"/>
                </a:solidFill>
              </a:rPr>
              <a:t>Step 11: To find the variance click a cell, and then type =VAR.S in parentheses in the function bar.  Highlight the sample data. Ex: =VAR.S(B3:B17)</a:t>
            </a:r>
          </a:p>
          <a:p>
            <a:r>
              <a:rPr lang="en-US" b="1" dirty="0" smtClean="0">
                <a:solidFill>
                  <a:schemeClr val="bg1"/>
                </a:solidFill>
              </a:rPr>
              <a:t> </a:t>
            </a:r>
          </a:p>
          <a:p>
            <a:endParaRPr lang="en-US" b="1" dirty="0">
              <a:solidFill>
                <a:schemeClr val="bg1"/>
              </a:solidFill>
            </a:endParaRPr>
          </a:p>
        </p:txBody>
      </p:sp>
    </p:spTree>
    <p:extLst>
      <p:ext uri="{BB962C8B-B14F-4D97-AF65-F5344CB8AC3E}">
        <p14:creationId xmlns:p14="http://schemas.microsoft.com/office/powerpoint/2010/main" val="9071375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6172200"/>
            <a:ext cx="12192000" cy="923330"/>
          </a:xfrm>
          <a:prstGeom prst="rect">
            <a:avLst/>
          </a:prstGeom>
          <a:solidFill>
            <a:schemeClr val="tx1"/>
          </a:solidFill>
        </p:spPr>
        <p:txBody>
          <a:bodyPr wrap="square" rtlCol="0">
            <a:spAutoFit/>
          </a:bodyPr>
          <a:lstStyle/>
          <a:p>
            <a:r>
              <a:rPr lang="en-US" b="1" dirty="0" smtClean="0">
                <a:solidFill>
                  <a:schemeClr val="bg1"/>
                </a:solidFill>
              </a:rPr>
              <a:t>Step 12: To find the Standard deviation, choose a cell and then type =STDEV in the function bar.  Then, highlight the column with the sample data in column B. Ex: =STDEV(B3:B17)</a:t>
            </a:r>
          </a:p>
          <a:p>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0373300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5932996"/>
            <a:ext cx="12192000" cy="923330"/>
          </a:xfrm>
          <a:prstGeom prst="rect">
            <a:avLst/>
          </a:prstGeom>
          <a:solidFill>
            <a:schemeClr val="tx1"/>
          </a:solidFill>
        </p:spPr>
        <p:txBody>
          <a:bodyPr wrap="square" rtlCol="0">
            <a:spAutoFit/>
          </a:bodyPr>
          <a:lstStyle/>
          <a:p>
            <a:r>
              <a:rPr lang="en-US" b="1" dirty="0" smtClean="0">
                <a:solidFill>
                  <a:schemeClr val="bg1"/>
                </a:solidFill>
              </a:rPr>
              <a:t>Step 13: To find the Z-score of each sample, choose cell E3 and type =STANDARDIZE in the function bar.  Then, in parentheses, type the sample data, mean and standard deviation.  That should give you the Z-score of that specific data.  </a:t>
            </a:r>
          </a:p>
          <a:p>
            <a:r>
              <a:rPr lang="en-US" b="1" dirty="0" smtClean="0">
                <a:solidFill>
                  <a:schemeClr val="bg1"/>
                </a:solidFill>
              </a:rPr>
              <a:t> </a:t>
            </a:r>
            <a:endParaRPr lang="en-US" b="1" dirty="0">
              <a:solidFill>
                <a:schemeClr val="bg1"/>
              </a:solidFill>
            </a:endParaRPr>
          </a:p>
        </p:txBody>
      </p:sp>
    </p:spTree>
    <p:extLst>
      <p:ext uri="{BB962C8B-B14F-4D97-AF65-F5344CB8AC3E}">
        <p14:creationId xmlns:p14="http://schemas.microsoft.com/office/powerpoint/2010/main" val="2715106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5932996"/>
            <a:ext cx="12192000" cy="923330"/>
          </a:xfrm>
          <a:prstGeom prst="rect">
            <a:avLst/>
          </a:prstGeom>
          <a:solidFill>
            <a:schemeClr val="tx1"/>
          </a:solidFill>
        </p:spPr>
        <p:txBody>
          <a:bodyPr wrap="square" rtlCol="0">
            <a:spAutoFit/>
          </a:bodyPr>
          <a:lstStyle/>
          <a:p>
            <a:r>
              <a:rPr lang="en-US" b="1" dirty="0" smtClean="0">
                <a:solidFill>
                  <a:schemeClr val="bg1"/>
                </a:solidFill>
              </a:rPr>
              <a:t>Step 14: Drag the cursor down the column so the formula follows and gives you the rest of the Z-scores</a:t>
            </a:r>
            <a:r>
              <a:rPr lang="en-US" dirty="0" smtClean="0">
                <a:solidFill>
                  <a:schemeClr val="bg1"/>
                </a:solidFill>
              </a:rPr>
              <a:t>.</a:t>
            </a:r>
          </a:p>
          <a:p>
            <a:endParaRPr lang="en-US" dirty="0" smtClean="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468162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4653"/>
          </a:xfrm>
          <a:prstGeom prst="rect">
            <a:avLst/>
          </a:prstGeom>
        </p:spPr>
      </p:pic>
      <p:sp>
        <p:nvSpPr>
          <p:cNvPr id="5" name="TextBox 4"/>
          <p:cNvSpPr txBox="1"/>
          <p:nvPr/>
        </p:nvSpPr>
        <p:spPr>
          <a:xfrm>
            <a:off x="0" y="5931323"/>
            <a:ext cx="12192000" cy="923330"/>
          </a:xfrm>
          <a:prstGeom prst="rect">
            <a:avLst/>
          </a:prstGeom>
          <a:solidFill>
            <a:schemeClr val="tx1"/>
          </a:solidFill>
        </p:spPr>
        <p:txBody>
          <a:bodyPr wrap="square" rtlCol="0">
            <a:spAutoFit/>
          </a:bodyPr>
          <a:lstStyle/>
          <a:p>
            <a:r>
              <a:rPr lang="en-US" b="1" dirty="0" smtClean="0">
                <a:solidFill>
                  <a:schemeClr val="bg1"/>
                </a:solidFill>
              </a:rPr>
              <a:t>Step 15: To create a histogram, you click on data analysis in the top right corner of the screen.  Then, an option box should pop up.  Click histogram and then click Ok.</a:t>
            </a:r>
          </a:p>
          <a:p>
            <a:endParaRPr lang="en-US" b="1" dirty="0">
              <a:solidFill>
                <a:schemeClr val="bg1"/>
              </a:solidFill>
            </a:endParaRPr>
          </a:p>
        </p:txBody>
      </p:sp>
    </p:spTree>
    <p:extLst>
      <p:ext uri="{BB962C8B-B14F-4D97-AF65-F5344CB8AC3E}">
        <p14:creationId xmlns:p14="http://schemas.microsoft.com/office/powerpoint/2010/main" val="41681743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6032500"/>
            <a:ext cx="12192000" cy="923330"/>
          </a:xfrm>
          <a:prstGeom prst="rect">
            <a:avLst/>
          </a:prstGeom>
          <a:solidFill>
            <a:schemeClr val="tx1"/>
          </a:solidFill>
        </p:spPr>
        <p:txBody>
          <a:bodyPr wrap="square" rtlCol="0">
            <a:spAutoFit/>
          </a:bodyPr>
          <a:lstStyle/>
          <a:p>
            <a:r>
              <a:rPr lang="en-US" b="1" dirty="0" smtClean="0">
                <a:solidFill>
                  <a:schemeClr val="bg1"/>
                </a:solidFill>
              </a:rPr>
              <a:t>Step 16: Another small options box should pop up.  In the Input Range box, highlight the sample data and press enter</a:t>
            </a:r>
            <a:r>
              <a:rPr lang="en-US" dirty="0" smtClean="0">
                <a:solidFill>
                  <a:schemeClr val="bg1"/>
                </a:solidFill>
              </a:rPr>
              <a:t>.</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62806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12192000" cy="6854653"/>
          </a:xfrm>
          <a:prstGeom prst="rect">
            <a:avLst/>
          </a:prstGeom>
        </p:spPr>
      </p:pic>
      <p:sp>
        <p:nvSpPr>
          <p:cNvPr id="4" name="TextBox 3"/>
          <p:cNvSpPr txBox="1"/>
          <p:nvPr/>
        </p:nvSpPr>
        <p:spPr>
          <a:xfrm>
            <a:off x="0" y="5931323"/>
            <a:ext cx="12192000" cy="923330"/>
          </a:xfrm>
          <a:prstGeom prst="rect">
            <a:avLst/>
          </a:prstGeom>
          <a:solidFill>
            <a:schemeClr val="tx1"/>
          </a:solidFill>
        </p:spPr>
        <p:txBody>
          <a:bodyPr wrap="square" rtlCol="0">
            <a:spAutoFit/>
          </a:bodyPr>
          <a:lstStyle/>
          <a:p>
            <a:r>
              <a:rPr lang="en-US" b="1" dirty="0" smtClean="0">
                <a:solidFill>
                  <a:schemeClr val="bg1"/>
                </a:solidFill>
              </a:rPr>
              <a:t>Step 17: In the bin range, highlight the bins you want the histogram to show. You can create bins at any increments you want. Then, click Ok.</a:t>
            </a:r>
          </a:p>
          <a:p>
            <a:endParaRPr lang="en-US" b="1" dirty="0">
              <a:solidFill>
                <a:schemeClr val="bg1"/>
              </a:solidFill>
            </a:endParaRPr>
          </a:p>
        </p:txBody>
      </p:sp>
    </p:spTree>
    <p:extLst>
      <p:ext uri="{BB962C8B-B14F-4D97-AF65-F5344CB8AC3E}">
        <p14:creationId xmlns:p14="http://schemas.microsoft.com/office/powerpoint/2010/main" val="18931207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6070600"/>
            <a:ext cx="12192000" cy="923330"/>
          </a:xfrm>
          <a:prstGeom prst="rect">
            <a:avLst/>
          </a:prstGeom>
          <a:solidFill>
            <a:schemeClr val="tx1"/>
          </a:solidFill>
        </p:spPr>
        <p:txBody>
          <a:bodyPr wrap="square" rtlCol="0">
            <a:spAutoFit/>
          </a:bodyPr>
          <a:lstStyle/>
          <a:p>
            <a:r>
              <a:rPr lang="en-US" b="1" dirty="0" smtClean="0">
                <a:solidFill>
                  <a:schemeClr val="bg1"/>
                </a:solidFill>
              </a:rPr>
              <a:t>The histogram should look like this.</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09078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5932996"/>
            <a:ext cx="12192000" cy="923330"/>
          </a:xfrm>
          <a:prstGeom prst="rect">
            <a:avLst/>
          </a:prstGeom>
          <a:solidFill>
            <a:schemeClr val="tx1"/>
          </a:solidFill>
        </p:spPr>
        <p:txBody>
          <a:bodyPr wrap="square" rtlCol="0">
            <a:spAutoFit/>
          </a:bodyPr>
          <a:lstStyle/>
          <a:p>
            <a:r>
              <a:rPr lang="en-US" b="1" dirty="0" smtClean="0">
                <a:solidFill>
                  <a:schemeClr val="bg1"/>
                </a:solidFill>
              </a:rPr>
              <a:t>Step </a:t>
            </a:r>
            <a:r>
              <a:rPr lang="en-US" b="1" dirty="0">
                <a:solidFill>
                  <a:schemeClr val="bg1"/>
                </a:solidFill>
              </a:rPr>
              <a:t>2</a:t>
            </a:r>
            <a:r>
              <a:rPr lang="en-US" b="1" dirty="0" smtClean="0">
                <a:solidFill>
                  <a:schemeClr val="bg1"/>
                </a:solidFill>
              </a:rPr>
              <a:t>: Follow step 1 to get the mean of the data.</a:t>
            </a:r>
          </a:p>
          <a:p>
            <a:endParaRPr lang="en-US"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9728899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078"/>
            <a:ext cx="12192000" cy="6854653"/>
          </a:xfrm>
          <a:prstGeom prst="rect">
            <a:avLst/>
          </a:prstGeom>
        </p:spPr>
      </p:pic>
      <p:sp>
        <p:nvSpPr>
          <p:cNvPr id="4" name="TextBox 3"/>
          <p:cNvSpPr txBox="1"/>
          <p:nvPr/>
        </p:nvSpPr>
        <p:spPr>
          <a:xfrm>
            <a:off x="0" y="6098401"/>
            <a:ext cx="12192000" cy="923330"/>
          </a:xfrm>
          <a:prstGeom prst="rect">
            <a:avLst/>
          </a:prstGeom>
          <a:solidFill>
            <a:schemeClr val="tx1"/>
          </a:solidFill>
        </p:spPr>
        <p:txBody>
          <a:bodyPr wrap="square" rtlCol="0">
            <a:spAutoFit/>
          </a:bodyPr>
          <a:lstStyle/>
          <a:p>
            <a:r>
              <a:rPr lang="en-US" b="1" dirty="0" smtClean="0">
                <a:solidFill>
                  <a:schemeClr val="bg1"/>
                </a:solidFill>
              </a:rPr>
              <a:t>Step </a:t>
            </a:r>
            <a:r>
              <a:rPr lang="en-US" b="1" dirty="0">
                <a:solidFill>
                  <a:schemeClr val="bg1"/>
                </a:solidFill>
              </a:rPr>
              <a:t>3</a:t>
            </a:r>
            <a:r>
              <a:rPr lang="en-US" b="1" dirty="0" smtClean="0">
                <a:solidFill>
                  <a:schemeClr val="bg1"/>
                </a:solidFill>
              </a:rPr>
              <a:t>: To find the median, arrange the data from least to greatest.  </a:t>
            </a:r>
            <a:r>
              <a:rPr lang="en-US" b="1" dirty="0">
                <a:solidFill>
                  <a:schemeClr val="bg1"/>
                </a:solidFill>
              </a:rPr>
              <a:t>I</a:t>
            </a:r>
            <a:r>
              <a:rPr lang="en-US" b="1" dirty="0" smtClean="0">
                <a:solidFill>
                  <a:schemeClr val="bg1"/>
                </a:solidFill>
              </a:rPr>
              <a:t>f you get an odd count of numbers, just add the two numbers and then divide the answer by 2 Ex: =(7+9)/2.</a:t>
            </a:r>
          </a:p>
          <a:p>
            <a:endParaRPr lang="en-US" dirty="0">
              <a:solidFill>
                <a:schemeClr val="bg1"/>
              </a:solidFill>
            </a:endParaRPr>
          </a:p>
        </p:txBody>
      </p:sp>
    </p:spTree>
    <p:extLst>
      <p:ext uri="{BB962C8B-B14F-4D97-AF65-F5344CB8AC3E}">
        <p14:creationId xmlns:p14="http://schemas.microsoft.com/office/powerpoint/2010/main" val="1849650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5932996"/>
            <a:ext cx="12192000" cy="923330"/>
          </a:xfrm>
          <a:prstGeom prst="rect">
            <a:avLst/>
          </a:prstGeom>
          <a:solidFill>
            <a:schemeClr val="tx1"/>
          </a:solidFill>
        </p:spPr>
        <p:txBody>
          <a:bodyPr wrap="square" rtlCol="0">
            <a:spAutoFit/>
          </a:bodyPr>
          <a:lstStyle/>
          <a:p>
            <a:r>
              <a:rPr lang="en-US" b="1" dirty="0" smtClean="0">
                <a:solidFill>
                  <a:schemeClr val="bg1"/>
                </a:solidFill>
              </a:rPr>
              <a:t>Step </a:t>
            </a:r>
            <a:r>
              <a:rPr lang="en-US" b="1" dirty="0">
                <a:solidFill>
                  <a:schemeClr val="bg1"/>
                </a:solidFill>
              </a:rPr>
              <a:t>4</a:t>
            </a:r>
            <a:r>
              <a:rPr lang="en-US" b="1" dirty="0" smtClean="0">
                <a:solidFill>
                  <a:schemeClr val="bg1"/>
                </a:solidFill>
              </a:rPr>
              <a:t>: To find the mode of the data, look at the sample data and find the number that appears most often.  In this case, we have 3 numbers that appear the same amount of times.</a:t>
            </a:r>
          </a:p>
          <a:p>
            <a:endParaRPr lang="en-US" b="1" dirty="0">
              <a:solidFill>
                <a:schemeClr val="bg1"/>
              </a:solidFill>
            </a:endParaRPr>
          </a:p>
        </p:txBody>
      </p:sp>
    </p:spTree>
    <p:extLst>
      <p:ext uri="{BB962C8B-B14F-4D97-AF65-F5344CB8AC3E}">
        <p14:creationId xmlns:p14="http://schemas.microsoft.com/office/powerpoint/2010/main" val="3346432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5934670"/>
            <a:ext cx="12192000" cy="923330"/>
          </a:xfrm>
          <a:prstGeom prst="rect">
            <a:avLst/>
          </a:prstGeom>
          <a:solidFill>
            <a:schemeClr val="tx1"/>
          </a:solidFill>
        </p:spPr>
        <p:txBody>
          <a:bodyPr wrap="square" rtlCol="0">
            <a:spAutoFit/>
          </a:bodyPr>
          <a:lstStyle/>
          <a:p>
            <a:r>
              <a:rPr lang="en-US" b="1" dirty="0" smtClean="0">
                <a:solidFill>
                  <a:schemeClr val="bg1"/>
                </a:solidFill>
              </a:rPr>
              <a:t>Step </a:t>
            </a:r>
            <a:r>
              <a:rPr lang="en-US" b="1" dirty="0">
                <a:solidFill>
                  <a:schemeClr val="bg1"/>
                </a:solidFill>
              </a:rPr>
              <a:t>5</a:t>
            </a:r>
            <a:r>
              <a:rPr lang="en-US" b="1" dirty="0" smtClean="0">
                <a:solidFill>
                  <a:schemeClr val="bg1"/>
                </a:solidFill>
              </a:rPr>
              <a:t>: To find the range of the data, you need to find the largest number and subtract it from the smallest number.</a:t>
            </a:r>
          </a:p>
          <a:p>
            <a:r>
              <a:rPr lang="en-US" b="1" dirty="0" smtClean="0">
                <a:solidFill>
                  <a:schemeClr val="bg1"/>
                </a:solidFill>
              </a:rPr>
              <a:t>Ex: =13-3</a:t>
            </a:r>
            <a:endParaRPr lang="en-US" b="1" dirty="0">
              <a:solidFill>
                <a:schemeClr val="bg1"/>
              </a:solidFill>
            </a:endParaRPr>
          </a:p>
          <a:p>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9299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3"/>
            <a:ext cx="12192000" cy="6854653"/>
          </a:xfrm>
          <a:prstGeom prst="rect">
            <a:avLst/>
          </a:prstGeom>
        </p:spPr>
      </p:pic>
      <p:sp>
        <p:nvSpPr>
          <p:cNvPr id="6" name="TextBox 5"/>
          <p:cNvSpPr txBox="1"/>
          <p:nvPr/>
        </p:nvSpPr>
        <p:spPr>
          <a:xfrm>
            <a:off x="0" y="5934670"/>
            <a:ext cx="12192000" cy="1200329"/>
          </a:xfrm>
          <a:prstGeom prst="rect">
            <a:avLst/>
          </a:prstGeom>
          <a:solidFill>
            <a:schemeClr val="tx1"/>
          </a:solidFill>
        </p:spPr>
        <p:txBody>
          <a:bodyPr wrap="square" rtlCol="0">
            <a:spAutoFit/>
          </a:bodyPr>
          <a:lstStyle/>
          <a:p>
            <a:r>
              <a:rPr lang="en-US" b="1" dirty="0">
                <a:solidFill>
                  <a:schemeClr val="bg1"/>
                </a:solidFill>
                <a:cs typeface="Times New Roman" panose="02020603050405020304" pitchFamily="18" charset="0"/>
              </a:rPr>
              <a:t>Step </a:t>
            </a:r>
            <a:r>
              <a:rPr lang="en-US" b="1" dirty="0" smtClean="0">
                <a:solidFill>
                  <a:schemeClr val="bg1"/>
                </a:solidFill>
                <a:cs typeface="Times New Roman" panose="02020603050405020304" pitchFamily="18" charset="0"/>
              </a:rPr>
              <a:t>6: </a:t>
            </a:r>
            <a:r>
              <a:rPr lang="en-US" b="1" dirty="0">
                <a:solidFill>
                  <a:schemeClr val="bg1"/>
                </a:solidFill>
                <a:cs typeface="Times New Roman" panose="02020603050405020304" pitchFamily="18" charset="0"/>
              </a:rPr>
              <a:t>To find the deviation of a sample number you need to choose the cell you want to place the data and you </a:t>
            </a:r>
            <a:r>
              <a:rPr lang="en-US" b="1" dirty="0" smtClean="0">
                <a:solidFill>
                  <a:schemeClr val="bg1"/>
                </a:solidFill>
                <a:cs typeface="Times New Roman" panose="02020603050405020304" pitchFamily="18" charset="0"/>
              </a:rPr>
              <a:t>type </a:t>
            </a:r>
            <a:r>
              <a:rPr lang="en-US" b="1" dirty="0">
                <a:solidFill>
                  <a:schemeClr val="bg1"/>
                </a:solidFill>
                <a:cs typeface="Times New Roman" panose="02020603050405020304" pitchFamily="18" charset="0"/>
              </a:rPr>
              <a:t>=SUM </a:t>
            </a:r>
            <a:r>
              <a:rPr lang="en-US" b="1" dirty="0" smtClean="0">
                <a:solidFill>
                  <a:schemeClr val="bg1"/>
                </a:solidFill>
                <a:cs typeface="Times New Roman" panose="02020603050405020304" pitchFamily="18" charset="0"/>
              </a:rPr>
              <a:t>in the function bar at the top.  Then, </a:t>
            </a:r>
            <a:r>
              <a:rPr lang="en-US" b="1" dirty="0">
                <a:solidFill>
                  <a:schemeClr val="bg1"/>
                </a:solidFill>
                <a:cs typeface="Times New Roman" panose="02020603050405020304" pitchFamily="18" charset="0"/>
              </a:rPr>
              <a:t>apply the sample </a:t>
            </a:r>
            <a:r>
              <a:rPr lang="en-US" b="1" dirty="0" smtClean="0">
                <a:solidFill>
                  <a:schemeClr val="bg1"/>
                </a:solidFill>
                <a:cs typeface="Times New Roman" panose="02020603050405020304" pitchFamily="18" charset="0"/>
              </a:rPr>
              <a:t>number minus the mean, as </a:t>
            </a:r>
            <a:r>
              <a:rPr lang="en-US" b="1" dirty="0">
                <a:solidFill>
                  <a:schemeClr val="bg1"/>
                </a:solidFill>
                <a:cs typeface="Times New Roman" panose="02020603050405020304" pitchFamily="18" charset="0"/>
              </a:rPr>
              <a:t>shown in the picture. Ex: =SUM(B3-$B$19) The 2 money signs are added to the formula to follow the </a:t>
            </a:r>
            <a:r>
              <a:rPr lang="en-US" b="1" dirty="0" smtClean="0">
                <a:solidFill>
                  <a:schemeClr val="bg1"/>
                </a:solidFill>
                <a:cs typeface="Times New Roman" panose="02020603050405020304" pitchFamily="18" charset="0"/>
              </a:rPr>
              <a:t>formula </a:t>
            </a:r>
            <a:r>
              <a:rPr lang="en-US" b="1" dirty="0">
                <a:solidFill>
                  <a:schemeClr val="bg1"/>
                </a:solidFill>
                <a:cs typeface="Times New Roman" panose="02020603050405020304" pitchFamily="18" charset="0"/>
              </a:rPr>
              <a:t>to the next cell </a:t>
            </a:r>
            <a:r>
              <a:rPr lang="en-US" b="1" dirty="0" smtClean="0">
                <a:solidFill>
                  <a:schemeClr val="bg1"/>
                </a:solidFill>
                <a:cs typeface="Times New Roman" panose="02020603050405020304" pitchFamily="18" charset="0"/>
              </a:rPr>
              <a:t>without </a:t>
            </a:r>
            <a:r>
              <a:rPr lang="en-US" b="1" dirty="0">
                <a:solidFill>
                  <a:schemeClr val="bg1"/>
                </a:solidFill>
                <a:cs typeface="Times New Roman" panose="02020603050405020304" pitchFamily="18" charset="0"/>
              </a:rPr>
              <a:t>having to type the formula again and again.</a:t>
            </a:r>
            <a:r>
              <a:rPr lang="en-US" dirty="0"/>
              <a:t> </a:t>
            </a:r>
          </a:p>
        </p:txBody>
      </p:sp>
    </p:spTree>
    <p:extLst>
      <p:ext uri="{BB962C8B-B14F-4D97-AF65-F5344CB8AC3E}">
        <p14:creationId xmlns:p14="http://schemas.microsoft.com/office/powerpoint/2010/main" val="3879064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3"/>
            <a:ext cx="12192000" cy="6854653"/>
          </a:xfrm>
          <a:prstGeom prst="rect">
            <a:avLst/>
          </a:prstGeom>
        </p:spPr>
      </p:pic>
      <p:sp>
        <p:nvSpPr>
          <p:cNvPr id="4" name="TextBox 3"/>
          <p:cNvSpPr txBox="1"/>
          <p:nvPr/>
        </p:nvSpPr>
        <p:spPr>
          <a:xfrm>
            <a:off x="0" y="6209995"/>
            <a:ext cx="12192000" cy="646331"/>
          </a:xfrm>
          <a:prstGeom prst="rect">
            <a:avLst/>
          </a:prstGeom>
          <a:solidFill>
            <a:schemeClr val="tx1"/>
          </a:solidFill>
        </p:spPr>
        <p:txBody>
          <a:bodyPr wrap="square" rtlCol="0">
            <a:spAutoFit/>
          </a:bodyPr>
          <a:lstStyle/>
          <a:p>
            <a:r>
              <a:rPr lang="en-US" b="1" dirty="0" smtClean="0">
                <a:solidFill>
                  <a:schemeClr val="bg1"/>
                </a:solidFill>
                <a:cs typeface="Times New Roman" panose="02020603050405020304" pitchFamily="18" charset="0"/>
              </a:rPr>
              <a:t>Step 7: Drag the cursor down the column (signified by a black cross).  As you drag the cursor down, it should highlight the column and the deviation formula should follow along .</a:t>
            </a:r>
            <a:endParaRPr lang="en-US"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4634658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674"/>
            <a:ext cx="12192000" cy="6807096"/>
          </a:xfrm>
          <a:prstGeom prst="rect">
            <a:avLst/>
          </a:prstGeom>
        </p:spPr>
      </p:pic>
      <p:sp>
        <p:nvSpPr>
          <p:cNvPr id="6" name="TextBox 5"/>
          <p:cNvSpPr txBox="1"/>
          <p:nvPr/>
        </p:nvSpPr>
        <p:spPr>
          <a:xfrm>
            <a:off x="0" y="5885440"/>
            <a:ext cx="12192000" cy="923330"/>
          </a:xfrm>
          <a:prstGeom prst="rect">
            <a:avLst/>
          </a:prstGeom>
          <a:solidFill>
            <a:schemeClr val="tx1"/>
          </a:solidFill>
        </p:spPr>
        <p:txBody>
          <a:bodyPr wrap="square" rtlCol="0">
            <a:spAutoFit/>
          </a:bodyPr>
          <a:lstStyle/>
          <a:p>
            <a:r>
              <a:rPr lang="en-US" b="1" dirty="0" smtClean="0">
                <a:solidFill>
                  <a:schemeClr val="bg1"/>
                </a:solidFill>
              </a:rPr>
              <a:t>Step 8: To find the average of the deviation column follow the steps for step 1, and just highlight the C column instead. The average should always be equal to zero. </a:t>
            </a:r>
          </a:p>
          <a:p>
            <a:endParaRPr lang="en-US" b="1" dirty="0">
              <a:solidFill>
                <a:schemeClr val="bg1"/>
              </a:solidFill>
            </a:endParaRPr>
          </a:p>
        </p:txBody>
      </p:sp>
    </p:spTree>
    <p:extLst>
      <p:ext uri="{BB962C8B-B14F-4D97-AF65-F5344CB8AC3E}">
        <p14:creationId xmlns:p14="http://schemas.microsoft.com/office/powerpoint/2010/main" val="15101635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7978"/>
            <a:ext cx="12192000" cy="6854653"/>
          </a:xfrm>
          <a:prstGeom prst="rect">
            <a:avLst/>
          </a:prstGeom>
        </p:spPr>
      </p:pic>
      <p:sp>
        <p:nvSpPr>
          <p:cNvPr id="4" name="TextBox 3"/>
          <p:cNvSpPr txBox="1"/>
          <p:nvPr/>
        </p:nvSpPr>
        <p:spPr>
          <a:xfrm>
            <a:off x="0" y="5853345"/>
            <a:ext cx="12192000" cy="923330"/>
          </a:xfrm>
          <a:prstGeom prst="rect">
            <a:avLst/>
          </a:prstGeom>
          <a:solidFill>
            <a:schemeClr val="tx1"/>
          </a:solidFill>
        </p:spPr>
        <p:txBody>
          <a:bodyPr wrap="square" rtlCol="0">
            <a:spAutoFit/>
          </a:bodyPr>
          <a:lstStyle/>
          <a:p>
            <a:r>
              <a:rPr lang="en-US" b="1" dirty="0" smtClean="0">
                <a:solidFill>
                  <a:schemeClr val="bg1"/>
                </a:solidFill>
              </a:rPr>
              <a:t>Step 9: To find the deviation squared, you need to click the cell you want to display the information in and then hit =SUM. Then, apply the deviation and ^2. That should give you the deviation squared of the sample deviation.  </a:t>
            </a:r>
          </a:p>
          <a:p>
            <a:endParaRPr lang="en-US" b="1" dirty="0">
              <a:solidFill>
                <a:schemeClr val="bg1"/>
              </a:solidFill>
            </a:endParaRPr>
          </a:p>
        </p:txBody>
      </p:sp>
    </p:spTree>
    <p:extLst>
      <p:ext uri="{BB962C8B-B14F-4D97-AF65-F5344CB8AC3E}">
        <p14:creationId xmlns:p14="http://schemas.microsoft.com/office/powerpoint/2010/main" val="233596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781</TotalTime>
  <Words>710</Words>
  <Application>Microsoft Office PowerPoint</Application>
  <PresentationFormat>Custom</PresentationFormat>
  <Paragraphs>28</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Administrator</cp:lastModifiedBy>
  <cp:revision>25</cp:revision>
  <dcterms:created xsi:type="dcterms:W3CDTF">2017-09-21T00:56:19Z</dcterms:created>
  <dcterms:modified xsi:type="dcterms:W3CDTF">2017-11-15T18:20:23Z</dcterms:modified>
</cp:coreProperties>
</file>