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59" r:id="rId9"/>
    <p:sldId id="267" r:id="rId10"/>
    <p:sldId id="260" r:id="rId11"/>
    <p:sldId id="261" r:id="rId12"/>
    <p:sldId id="26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Student</a:t>
            </a:r>
            <a:r>
              <a:rPr lang="en-US" baseline="0"/>
              <a:t> Distribution:  IA v. Non-IA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IA</c:v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'Cumulative Data'!$C$32:$I$32</c:f>
              <c:strCache>
                <c:ptCount val="7"/>
                <c:pt idx="0">
                  <c:v>ENG 081</c:v>
                </c:pt>
                <c:pt idx="1">
                  <c:v>ENG 091</c:v>
                </c:pt>
                <c:pt idx="2">
                  <c:v>MAT 081</c:v>
                </c:pt>
                <c:pt idx="3">
                  <c:v>MAT 091</c:v>
                </c:pt>
                <c:pt idx="4">
                  <c:v>RDG 071</c:v>
                </c:pt>
                <c:pt idx="5">
                  <c:v>RDG 081</c:v>
                </c:pt>
                <c:pt idx="6">
                  <c:v>RDG 100</c:v>
                </c:pt>
              </c:strCache>
            </c:strRef>
          </c:cat>
          <c:val>
            <c:numRef>
              <c:f>'Cumulative Data'!$C$33:$I$33</c:f>
              <c:numCache>
                <c:formatCode>General</c:formatCode>
                <c:ptCount val="7"/>
                <c:pt idx="0">
                  <c:v>16</c:v>
                </c:pt>
                <c:pt idx="1">
                  <c:v>107</c:v>
                </c:pt>
                <c:pt idx="2">
                  <c:v>173</c:v>
                </c:pt>
                <c:pt idx="3">
                  <c:v>75</c:v>
                </c:pt>
                <c:pt idx="4">
                  <c:v>48</c:v>
                </c:pt>
                <c:pt idx="5">
                  <c:v>113</c:v>
                </c:pt>
                <c:pt idx="6">
                  <c:v>235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A3-4D11-8700-F11ABC6D8C24}"/>
            </c:ext>
          </c:extLst>
        </c:ser>
        <c:ser>
          <c:idx val="1"/>
          <c:order val="1"/>
          <c:tx>
            <c:v>Non-IA</c:v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'Cumulative Data'!$C$32:$I$32</c:f>
              <c:strCache>
                <c:ptCount val="7"/>
                <c:pt idx="0">
                  <c:v>ENG 081</c:v>
                </c:pt>
                <c:pt idx="1">
                  <c:v>ENG 091</c:v>
                </c:pt>
                <c:pt idx="2">
                  <c:v>MAT 081</c:v>
                </c:pt>
                <c:pt idx="3">
                  <c:v>MAT 091</c:v>
                </c:pt>
                <c:pt idx="4">
                  <c:v>RDG 071</c:v>
                </c:pt>
                <c:pt idx="5">
                  <c:v>RDG 081</c:v>
                </c:pt>
                <c:pt idx="6">
                  <c:v>RDG 100</c:v>
                </c:pt>
              </c:strCache>
            </c:strRef>
          </c:cat>
          <c:val>
            <c:numRef>
              <c:f>'Cumulative Data'!$C$34:$I$34</c:f>
              <c:numCache>
                <c:formatCode>General</c:formatCode>
                <c:ptCount val="7"/>
                <c:pt idx="0">
                  <c:v>19</c:v>
                </c:pt>
                <c:pt idx="1">
                  <c:v>261</c:v>
                </c:pt>
                <c:pt idx="2">
                  <c:v>283</c:v>
                </c:pt>
                <c:pt idx="3">
                  <c:v>547</c:v>
                </c:pt>
                <c:pt idx="5">
                  <c:v>89</c:v>
                </c:pt>
                <c:pt idx="6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A3-4D11-8700-F11ABC6D8C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9267967"/>
        <c:axId val="659259231"/>
        <c:axId val="0"/>
      </c:bar3DChart>
      <c:catAx>
        <c:axId val="6592679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9259231"/>
        <c:crosses val="autoZero"/>
        <c:auto val="1"/>
        <c:lblAlgn val="ctr"/>
        <c:lblOffset val="100"/>
        <c:noMultiLvlLbl val="0"/>
      </c:catAx>
      <c:valAx>
        <c:axId val="6592592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9267967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Success</a:t>
            </a:r>
            <a:r>
              <a:rPr lang="en-US" baseline="0"/>
              <a:t> Metrics - Aggregate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IA</c:v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Sheet1!$M$51:$O$51</c:f>
              <c:strCache>
                <c:ptCount val="3"/>
                <c:pt idx="0">
                  <c:v>SSC</c:v>
                </c:pt>
                <c:pt idx="1">
                  <c:v>P-Early</c:v>
                </c:pt>
                <c:pt idx="2">
                  <c:v>P-Next Semester</c:v>
                </c:pt>
              </c:strCache>
            </c:strRef>
          </c:cat>
          <c:val>
            <c:numRef>
              <c:f>Sheet1!$M$52:$O$52</c:f>
              <c:numCache>
                <c:formatCode>0.0%</c:formatCode>
                <c:ptCount val="3"/>
                <c:pt idx="0">
                  <c:v>0.86</c:v>
                </c:pt>
                <c:pt idx="1">
                  <c:v>0.53500000000000003</c:v>
                </c:pt>
                <c:pt idx="2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4C-4DF4-93D0-5501A68D6593}"/>
            </c:ext>
          </c:extLst>
        </c:ser>
        <c:ser>
          <c:idx val="1"/>
          <c:order val="1"/>
          <c:tx>
            <c:v>NIA</c:v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Sheet1!$M$51:$O$51</c:f>
              <c:strCache>
                <c:ptCount val="3"/>
                <c:pt idx="0">
                  <c:v>SSC</c:v>
                </c:pt>
                <c:pt idx="1">
                  <c:v>P-Early</c:v>
                </c:pt>
                <c:pt idx="2">
                  <c:v>P-Next Semester</c:v>
                </c:pt>
              </c:strCache>
            </c:strRef>
          </c:cat>
          <c:val>
            <c:numRef>
              <c:f>Sheet1!$M$53:$O$53</c:f>
              <c:numCache>
                <c:formatCode>0.0%</c:formatCode>
                <c:ptCount val="3"/>
                <c:pt idx="0">
                  <c:v>0.85</c:v>
                </c:pt>
                <c:pt idx="1">
                  <c:v>0.48099999999999998</c:v>
                </c:pt>
                <c:pt idx="2">
                  <c:v>0.85099999999999998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4C-4DF4-93D0-5501A68D65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88866575"/>
        <c:axId val="1088863247"/>
        <c:axId val="0"/>
      </c:bar3DChart>
      <c:catAx>
        <c:axId val="10888665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8863247"/>
        <c:crosses val="autoZero"/>
        <c:auto val="1"/>
        <c:lblAlgn val="ctr"/>
        <c:lblOffset val="100"/>
        <c:noMultiLvlLbl val="0"/>
      </c:catAx>
      <c:valAx>
        <c:axId val="10888632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8866575"/>
        <c:crosses val="autoZero"/>
        <c:crossBetween val="between"/>
      </c:valAx>
      <c:dTable>
        <c:showHorzBorder val="1"/>
        <c:showVertBorder val="1"/>
        <c:showOutline val="1"/>
        <c:showKeys val="0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Successful</a:t>
            </a:r>
            <a:r>
              <a:rPr lang="en-US" baseline="0"/>
              <a:t> Course Completion: IA v. Non-IA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IA</c:v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'Cumulative Data'!$C$22:$I$22</c:f>
              <c:strCache>
                <c:ptCount val="7"/>
                <c:pt idx="0">
                  <c:v>ENG 081</c:v>
                </c:pt>
                <c:pt idx="1">
                  <c:v>ENG 091</c:v>
                </c:pt>
                <c:pt idx="2">
                  <c:v>MAT 081</c:v>
                </c:pt>
                <c:pt idx="3">
                  <c:v>MAT 091</c:v>
                </c:pt>
                <c:pt idx="4">
                  <c:v>RDG 071</c:v>
                </c:pt>
                <c:pt idx="5">
                  <c:v>RDG 081</c:v>
                </c:pt>
                <c:pt idx="6">
                  <c:v>RDG 100</c:v>
                </c:pt>
              </c:strCache>
            </c:strRef>
          </c:cat>
          <c:val>
            <c:numRef>
              <c:f>'Cumulative Data'!$C$23:$I$23</c:f>
              <c:numCache>
                <c:formatCode>0%</c:formatCode>
                <c:ptCount val="7"/>
                <c:pt idx="0">
                  <c:v>0.44</c:v>
                </c:pt>
                <c:pt idx="1">
                  <c:v>0.85</c:v>
                </c:pt>
                <c:pt idx="2">
                  <c:v>0.8</c:v>
                </c:pt>
                <c:pt idx="3">
                  <c:v>0.8</c:v>
                </c:pt>
                <c:pt idx="4">
                  <c:v>0.94</c:v>
                </c:pt>
                <c:pt idx="5">
                  <c:v>0.89</c:v>
                </c:pt>
                <c:pt idx="6">
                  <c:v>0.91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F7-4CD1-BA07-A8A9DB01EC10}"/>
            </c:ext>
          </c:extLst>
        </c:ser>
        <c:ser>
          <c:idx val="1"/>
          <c:order val="1"/>
          <c:tx>
            <c:v>Non-IA</c:v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'Cumulative Data'!$C$22:$I$22</c:f>
              <c:strCache>
                <c:ptCount val="7"/>
                <c:pt idx="0">
                  <c:v>ENG 081</c:v>
                </c:pt>
                <c:pt idx="1">
                  <c:v>ENG 091</c:v>
                </c:pt>
                <c:pt idx="2">
                  <c:v>MAT 081</c:v>
                </c:pt>
                <c:pt idx="3">
                  <c:v>MAT 091</c:v>
                </c:pt>
                <c:pt idx="4">
                  <c:v>RDG 071</c:v>
                </c:pt>
                <c:pt idx="5">
                  <c:v>RDG 081</c:v>
                </c:pt>
                <c:pt idx="6">
                  <c:v>RDG 100</c:v>
                </c:pt>
              </c:strCache>
            </c:strRef>
          </c:cat>
          <c:val>
            <c:numRef>
              <c:f>'Cumulative Data'!$C$24:$I$24</c:f>
              <c:numCache>
                <c:formatCode>0%</c:formatCode>
                <c:ptCount val="7"/>
                <c:pt idx="0">
                  <c:v>0.95</c:v>
                </c:pt>
                <c:pt idx="1">
                  <c:v>0.8</c:v>
                </c:pt>
                <c:pt idx="2">
                  <c:v>0.86</c:v>
                </c:pt>
                <c:pt idx="3">
                  <c:v>0.82</c:v>
                </c:pt>
                <c:pt idx="5">
                  <c:v>0.97</c:v>
                </c:pt>
                <c:pt idx="6">
                  <c:v>0.91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F7-4CD1-BA07-A8A9DB01EC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6151967"/>
        <c:axId val="656149471"/>
        <c:axId val="0"/>
      </c:bar3DChart>
      <c:catAx>
        <c:axId val="6561519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6149471"/>
        <c:crosses val="autoZero"/>
        <c:auto val="1"/>
        <c:lblAlgn val="ctr"/>
        <c:lblOffset val="100"/>
        <c:noMultiLvlLbl val="0"/>
      </c:catAx>
      <c:valAx>
        <c:axId val="6561494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6151967"/>
        <c:crosses val="autoZero"/>
        <c:crossBetween val="between"/>
      </c:valAx>
      <c:dTable>
        <c:showHorzBorder val="1"/>
        <c:showVertBorder val="1"/>
        <c:showOutline val="1"/>
        <c:showKeys val="0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Early</a:t>
            </a:r>
            <a:r>
              <a:rPr lang="en-US" baseline="0"/>
              <a:t> Persistence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'Cumulative Data'!$B$38</c:f>
              <c:strCache>
                <c:ptCount val="1"/>
                <c:pt idx="0">
                  <c:v>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'Cumulative Data'!$C$37:$I$37</c:f>
              <c:strCache>
                <c:ptCount val="7"/>
                <c:pt idx="0">
                  <c:v>ENG 081</c:v>
                </c:pt>
                <c:pt idx="1">
                  <c:v>ENG 091</c:v>
                </c:pt>
                <c:pt idx="2">
                  <c:v>MAT 081</c:v>
                </c:pt>
                <c:pt idx="3">
                  <c:v>MAT 091</c:v>
                </c:pt>
                <c:pt idx="4">
                  <c:v>RDG 071</c:v>
                </c:pt>
                <c:pt idx="5">
                  <c:v>RDG 081</c:v>
                </c:pt>
                <c:pt idx="6">
                  <c:v>RDG 100</c:v>
                </c:pt>
              </c:strCache>
            </c:strRef>
          </c:cat>
          <c:val>
            <c:numRef>
              <c:f>'Cumulative Data'!$C$38:$I$38</c:f>
              <c:numCache>
                <c:formatCode>0%</c:formatCode>
                <c:ptCount val="7"/>
                <c:pt idx="0">
                  <c:v>0.38</c:v>
                </c:pt>
                <c:pt idx="1">
                  <c:v>0.45</c:v>
                </c:pt>
                <c:pt idx="2">
                  <c:v>0.55000000000000004</c:v>
                </c:pt>
                <c:pt idx="3">
                  <c:v>0.4</c:v>
                </c:pt>
                <c:pt idx="4">
                  <c:v>0.71</c:v>
                </c:pt>
                <c:pt idx="5">
                  <c:v>0.6</c:v>
                </c:pt>
                <c:pt idx="6">
                  <c:v>0.55000000000000004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9C-45FC-8744-EAA6860F0342}"/>
            </c:ext>
          </c:extLst>
        </c:ser>
        <c:ser>
          <c:idx val="1"/>
          <c:order val="1"/>
          <c:tx>
            <c:strRef>
              <c:f>'Cumulative Data'!$B$39</c:f>
              <c:strCache>
                <c:ptCount val="1"/>
                <c:pt idx="0">
                  <c:v>NIA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'Cumulative Data'!$C$37:$I$37</c:f>
              <c:strCache>
                <c:ptCount val="7"/>
                <c:pt idx="0">
                  <c:v>ENG 081</c:v>
                </c:pt>
                <c:pt idx="1">
                  <c:v>ENG 091</c:v>
                </c:pt>
                <c:pt idx="2">
                  <c:v>MAT 081</c:v>
                </c:pt>
                <c:pt idx="3">
                  <c:v>MAT 091</c:v>
                </c:pt>
                <c:pt idx="4">
                  <c:v>RDG 071</c:v>
                </c:pt>
                <c:pt idx="5">
                  <c:v>RDG 081</c:v>
                </c:pt>
                <c:pt idx="6">
                  <c:v>RDG 100</c:v>
                </c:pt>
              </c:strCache>
            </c:strRef>
          </c:cat>
          <c:val>
            <c:numRef>
              <c:f>'Cumulative Data'!$C$39:$I$39</c:f>
              <c:numCache>
                <c:formatCode>0%</c:formatCode>
                <c:ptCount val="7"/>
                <c:pt idx="0">
                  <c:v>0.89</c:v>
                </c:pt>
                <c:pt idx="1">
                  <c:v>0.42</c:v>
                </c:pt>
                <c:pt idx="2">
                  <c:v>0.46</c:v>
                </c:pt>
                <c:pt idx="3">
                  <c:v>0.43</c:v>
                </c:pt>
                <c:pt idx="5">
                  <c:v>0.51</c:v>
                </c:pt>
                <c:pt idx="6">
                  <c:v>0.39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9C-45FC-8744-EAA6860F03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81267712"/>
        <c:axId val="1688428608"/>
        <c:axId val="0"/>
      </c:bar3DChart>
      <c:catAx>
        <c:axId val="1681267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8428608"/>
        <c:crosses val="autoZero"/>
        <c:auto val="1"/>
        <c:lblAlgn val="ctr"/>
        <c:lblOffset val="100"/>
        <c:noMultiLvlLbl val="0"/>
      </c:catAx>
      <c:valAx>
        <c:axId val="1688428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1267712"/>
        <c:crosses val="autoZero"/>
        <c:crossBetween val="between"/>
      </c:valAx>
      <c:dTable>
        <c:showHorzBorder val="1"/>
        <c:showVertBorder val="1"/>
        <c:showOutline val="1"/>
        <c:showKeys val="0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Fall</a:t>
            </a:r>
            <a:r>
              <a:rPr lang="en-US" baseline="0"/>
              <a:t> to Spring Persistence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IA</c:v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'Cumulative Data'!$C$22:$I$22</c:f>
              <c:strCache>
                <c:ptCount val="7"/>
                <c:pt idx="0">
                  <c:v>ENG 081</c:v>
                </c:pt>
                <c:pt idx="1">
                  <c:v>ENG 091</c:v>
                </c:pt>
                <c:pt idx="2">
                  <c:v>MAT 081</c:v>
                </c:pt>
                <c:pt idx="3">
                  <c:v>MAT 091</c:v>
                </c:pt>
                <c:pt idx="4">
                  <c:v>RDG 071</c:v>
                </c:pt>
                <c:pt idx="5">
                  <c:v>RDG 081</c:v>
                </c:pt>
                <c:pt idx="6">
                  <c:v>RDG 100</c:v>
                </c:pt>
              </c:strCache>
            </c:strRef>
          </c:cat>
          <c:val>
            <c:numRef>
              <c:f>'Cumulative Data'!$C$28:$I$28</c:f>
              <c:numCache>
                <c:formatCode>0%</c:formatCode>
                <c:ptCount val="7"/>
                <c:pt idx="0">
                  <c:v>0.75</c:v>
                </c:pt>
                <c:pt idx="1">
                  <c:v>0.85</c:v>
                </c:pt>
                <c:pt idx="2">
                  <c:v>0.88</c:v>
                </c:pt>
                <c:pt idx="3">
                  <c:v>0.89</c:v>
                </c:pt>
                <c:pt idx="4">
                  <c:v>0.85</c:v>
                </c:pt>
                <c:pt idx="5">
                  <c:v>0.83</c:v>
                </c:pt>
                <c:pt idx="6">
                  <c:v>0.83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2E-413B-8A90-5DAE27D393B6}"/>
            </c:ext>
          </c:extLst>
        </c:ser>
        <c:ser>
          <c:idx val="1"/>
          <c:order val="1"/>
          <c:tx>
            <c:v>Non-IA</c:v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'Cumulative Data'!$C$22:$I$22</c:f>
              <c:strCache>
                <c:ptCount val="7"/>
                <c:pt idx="0">
                  <c:v>ENG 081</c:v>
                </c:pt>
                <c:pt idx="1">
                  <c:v>ENG 091</c:v>
                </c:pt>
                <c:pt idx="2">
                  <c:v>MAT 081</c:v>
                </c:pt>
                <c:pt idx="3">
                  <c:v>MAT 091</c:v>
                </c:pt>
                <c:pt idx="4">
                  <c:v>RDG 071</c:v>
                </c:pt>
                <c:pt idx="5">
                  <c:v>RDG 081</c:v>
                </c:pt>
                <c:pt idx="6">
                  <c:v>RDG 100</c:v>
                </c:pt>
              </c:strCache>
            </c:strRef>
          </c:cat>
          <c:val>
            <c:numRef>
              <c:f>'Cumulative Data'!$C$29:$I$29</c:f>
              <c:numCache>
                <c:formatCode>0%</c:formatCode>
                <c:ptCount val="7"/>
                <c:pt idx="0">
                  <c:v>0.95</c:v>
                </c:pt>
                <c:pt idx="1">
                  <c:v>0.73</c:v>
                </c:pt>
                <c:pt idx="2">
                  <c:v>0.85</c:v>
                </c:pt>
                <c:pt idx="3">
                  <c:v>0.81</c:v>
                </c:pt>
                <c:pt idx="5">
                  <c:v>0.87</c:v>
                </c:pt>
                <c:pt idx="6">
                  <c:v>0.81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2E-413B-8A90-5DAE27D393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9254239"/>
        <c:axId val="659254655"/>
        <c:axId val="0"/>
      </c:bar3DChart>
      <c:catAx>
        <c:axId val="6592542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9254655"/>
        <c:crosses val="autoZero"/>
        <c:auto val="1"/>
        <c:lblAlgn val="ctr"/>
        <c:lblOffset val="100"/>
        <c:noMultiLvlLbl val="0"/>
      </c:catAx>
      <c:valAx>
        <c:axId val="6592546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9254239"/>
        <c:crosses val="autoZero"/>
        <c:crossBetween val="between"/>
      </c:valAx>
      <c:dTable>
        <c:showHorzBorder val="1"/>
        <c:showVertBorder val="1"/>
        <c:showOutline val="1"/>
        <c:showKeys val="0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1457-56F6-4454-A11E-19B9BD072945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6F0F356-530A-4C91-84EB-6BB565D8A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27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1457-56F6-4454-A11E-19B9BD072945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6F0F356-530A-4C91-84EB-6BB565D8A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34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1457-56F6-4454-A11E-19B9BD072945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6F0F356-530A-4C91-84EB-6BB565D8A24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094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1457-56F6-4454-A11E-19B9BD072945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F0F356-530A-4C91-84EB-6BB565D8A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96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1457-56F6-4454-A11E-19B9BD072945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F0F356-530A-4C91-84EB-6BB565D8A24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9728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1457-56F6-4454-A11E-19B9BD072945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F0F356-530A-4C91-84EB-6BB565D8A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25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1457-56F6-4454-A11E-19B9BD072945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0F356-530A-4C91-84EB-6BB565D8A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321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1457-56F6-4454-A11E-19B9BD072945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0F356-530A-4C91-84EB-6BB565D8A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1457-56F6-4454-A11E-19B9BD072945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0F356-530A-4C91-84EB-6BB565D8A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269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1457-56F6-4454-A11E-19B9BD072945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6F0F356-530A-4C91-84EB-6BB565D8A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791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1457-56F6-4454-A11E-19B9BD072945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6F0F356-530A-4C91-84EB-6BB565D8A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1109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1457-56F6-4454-A11E-19B9BD072945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6F0F356-530A-4C91-84EB-6BB565D8A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578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1457-56F6-4454-A11E-19B9BD072945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0F356-530A-4C91-84EB-6BB565D8A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693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1457-56F6-4454-A11E-19B9BD072945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0F356-530A-4C91-84EB-6BB565D8A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89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1457-56F6-4454-A11E-19B9BD072945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0F356-530A-4C91-84EB-6BB565D8A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9492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1457-56F6-4454-A11E-19B9BD072945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F0F356-530A-4C91-84EB-6BB565D8A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48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F1457-56F6-4454-A11E-19B9BD072945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6F0F356-530A-4C91-84EB-6BB565D8A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74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Intrusive </a:t>
            </a:r>
            <a:r>
              <a:rPr lang="en-US" dirty="0"/>
              <a:t>A</a:t>
            </a:r>
            <a:r>
              <a:rPr lang="en-US" dirty="0" smtClean="0"/>
              <a:t>dvising </a:t>
            </a:r>
            <a:r>
              <a:rPr lang="en-US" dirty="0"/>
              <a:t>O</a:t>
            </a:r>
            <a:r>
              <a:rPr lang="en-US" dirty="0" smtClean="0"/>
              <a:t>utcomes </a:t>
            </a:r>
            <a:r>
              <a:rPr lang="en-US" dirty="0"/>
              <a:t>S</a:t>
            </a:r>
            <a:r>
              <a:rPr lang="en-US" dirty="0" smtClean="0"/>
              <a:t>ummary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Fall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446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Fall 2017 to Spring 2018 Persistence </a:t>
            </a:r>
            <a:r>
              <a:rPr lang="en-US" dirty="0"/>
              <a:t>O</a:t>
            </a:r>
            <a:r>
              <a:rPr lang="en-US" dirty="0" smtClean="0"/>
              <a:t>utcomes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3727870"/>
              </p:ext>
            </p:extLst>
          </p:nvPr>
        </p:nvGraphicFramePr>
        <p:xfrm>
          <a:off x="2235200" y="1874517"/>
          <a:ext cx="8483600" cy="4856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9655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 of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54% persistence by priority registration (intrusive advising sections)</a:t>
            </a:r>
          </a:p>
          <a:p>
            <a:r>
              <a:rPr lang="en-US" sz="2400" dirty="0" smtClean="0"/>
              <a:t>48% persistency by priority registration (non-intrusive advising sections)</a:t>
            </a:r>
          </a:p>
          <a:p>
            <a:r>
              <a:rPr lang="en-US" sz="2400" dirty="0" smtClean="0"/>
              <a:t>Persistence Cluster Range (IA Sections) = 50% - 80%</a:t>
            </a:r>
          </a:p>
          <a:p>
            <a:r>
              <a:rPr lang="en-US" sz="2400" dirty="0" smtClean="0"/>
              <a:t>Persistence Cluster Range (Non-IA Sections) = 20% -50%</a:t>
            </a:r>
          </a:p>
          <a:p>
            <a:r>
              <a:rPr lang="en-US" sz="2400" dirty="0" smtClean="0"/>
              <a:t>Fall 2016 – Spring 2017 Persistence = 76%</a:t>
            </a:r>
          </a:p>
          <a:p>
            <a:r>
              <a:rPr lang="en-US" sz="2400" dirty="0" smtClean="0"/>
              <a:t>Fall 2017 – Spring 2018 Persistence = 85%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08816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Expand to CPD 150 sections in addition to self-selected Developmental Education Courses</a:t>
            </a:r>
          </a:p>
          <a:p>
            <a:r>
              <a:rPr lang="en-US" sz="2400" dirty="0" smtClean="0"/>
              <a:t>Introduce Open Lab Sessions to increase 1 on 1 support, promote early registration, and map course sequencing</a:t>
            </a:r>
          </a:p>
          <a:p>
            <a:r>
              <a:rPr lang="en-US" sz="2400" dirty="0" smtClean="0"/>
              <a:t>Ongoing evaluation of services in Open Lab Sessions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406810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Presentation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Descriptive Data on Fall 2017 Intrusive Advising Services</a:t>
            </a:r>
          </a:p>
          <a:p>
            <a:r>
              <a:rPr lang="en-US" sz="2400" dirty="0" smtClean="0"/>
              <a:t>Successful Course Completion Outcomes</a:t>
            </a:r>
          </a:p>
          <a:p>
            <a:r>
              <a:rPr lang="en-US" sz="2400" dirty="0" smtClean="0"/>
              <a:t>Fall 2017 to Spring 2018 Persistence Outcomes</a:t>
            </a:r>
          </a:p>
          <a:p>
            <a:r>
              <a:rPr lang="en-US" sz="2400" dirty="0" smtClean="0"/>
              <a:t>Caveats &amp; Limitations of Findings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8491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Descriptive Data: Intrusive </a:t>
            </a:r>
            <a:r>
              <a:rPr lang="en-US" dirty="0"/>
              <a:t>A</a:t>
            </a:r>
            <a:r>
              <a:rPr lang="en-US" dirty="0" smtClean="0"/>
              <a:t>dvising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 = 767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5181956"/>
              </p:ext>
            </p:extLst>
          </p:nvPr>
        </p:nvGraphicFramePr>
        <p:xfrm>
          <a:off x="3403600" y="2324100"/>
          <a:ext cx="8026400" cy="4489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7765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Aggregate Success Metrics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6143707"/>
              </p:ext>
            </p:extLst>
          </p:nvPr>
        </p:nvGraphicFramePr>
        <p:xfrm>
          <a:off x="2589213" y="1333500"/>
          <a:ext cx="8915400" cy="538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9411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600" dirty="0" smtClean="0"/>
              <a:t>Successful Course Completion Distribution</a:t>
            </a:r>
            <a:endParaRPr lang="en-US" sz="1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2001" y="1003300"/>
            <a:ext cx="9472612" cy="585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904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9000" y="139700"/>
            <a:ext cx="8851900" cy="66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179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0100" y="88900"/>
            <a:ext cx="9434511" cy="676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980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Successful course completion outcomes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2349320"/>
              </p:ext>
            </p:extLst>
          </p:nvPr>
        </p:nvGraphicFramePr>
        <p:xfrm>
          <a:off x="1968500" y="1874517"/>
          <a:ext cx="8178800" cy="4869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325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Early Semester Persistence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4647798"/>
              </p:ext>
            </p:extLst>
          </p:nvPr>
        </p:nvGraphicFramePr>
        <p:xfrm>
          <a:off x="2589213" y="1993900"/>
          <a:ext cx="8915400" cy="4762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529584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415</TotalTime>
  <Words>197</Words>
  <Application>Microsoft Office PowerPoint</Application>
  <PresentationFormat>Widescreen</PresentationFormat>
  <Paragraphs>30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Wisp</vt:lpstr>
      <vt:lpstr> Intrusive Advising Outcomes Summary</vt:lpstr>
      <vt:lpstr>Presentation objectives</vt:lpstr>
      <vt:lpstr>Descriptive Data: Intrusive Advising</vt:lpstr>
      <vt:lpstr>Aggregate Success Metrics</vt:lpstr>
      <vt:lpstr>Successful Course Completion Distribution</vt:lpstr>
      <vt:lpstr>PowerPoint Presentation</vt:lpstr>
      <vt:lpstr>PowerPoint Presentation</vt:lpstr>
      <vt:lpstr>Successful course completion outcomes</vt:lpstr>
      <vt:lpstr>Early Semester Persistence</vt:lpstr>
      <vt:lpstr>Fall 2017 to Spring 2018 Persistence Outcomes</vt:lpstr>
      <vt:lpstr>Summary of Findings</vt:lpstr>
      <vt:lpstr>Next Steps</vt:lpstr>
    </vt:vector>
  </TitlesOfParts>
  <Company>Estrella Mountain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 Mentor program outcomes</dc:title>
  <dc:creator>Medrano,Juan C</dc:creator>
  <cp:lastModifiedBy>Medrano,Juan C</cp:lastModifiedBy>
  <cp:revision>24</cp:revision>
  <dcterms:created xsi:type="dcterms:W3CDTF">2018-08-13T23:04:03Z</dcterms:created>
  <dcterms:modified xsi:type="dcterms:W3CDTF">2018-09-13T19:39:26Z</dcterms:modified>
</cp:coreProperties>
</file>