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9144000"/>
  <p:notesSz cx="6858000" cy="9144000"/>
  <p:embeddedFontLst>
    <p:embeddedFont>
      <p:font typeface="Roboto"/>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6.xml"/><Relationship Id="rId44" Type="http://schemas.openxmlformats.org/officeDocument/2006/relationships/font" Target="fonts/Roboto-boldItalic.fntdata"/><Relationship Id="rId21" Type="http://schemas.openxmlformats.org/officeDocument/2006/relationships/slide" Target="slides/slide15.xml"/><Relationship Id="rId43" Type="http://schemas.openxmlformats.org/officeDocument/2006/relationships/font" Target="fonts/Roboto-italic.fntdata"/><Relationship Id="rId24" Type="http://schemas.openxmlformats.org/officeDocument/2006/relationships/slide" Target="slides/slide18.xml"/><Relationship Id="rId46" Type="http://schemas.openxmlformats.org/officeDocument/2006/relationships/font" Target="fonts/OpenSans-bold.fntdata"/><Relationship Id="rId23" Type="http://schemas.openxmlformats.org/officeDocument/2006/relationships/slide" Target="slides/slide17.xml"/><Relationship Id="rId45" Type="http://schemas.openxmlformats.org/officeDocument/2006/relationships/font" Target="fonts/OpenSans-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OpenSans-boldItalic.fntdata"/><Relationship Id="rId25" Type="http://schemas.openxmlformats.org/officeDocument/2006/relationships/slide" Target="slides/slide19.xml"/><Relationship Id="rId47" Type="http://schemas.openxmlformats.org/officeDocument/2006/relationships/font" Target="fonts/OpenSans-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85739a3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e85739a38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e6f72275aa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e6f72275aa_0_4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9ecb33029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Many students enter EMCC with some life circumstances. </a:t>
            </a:r>
            <a:endParaRPr/>
          </a:p>
        </p:txBody>
      </p:sp>
      <p:sp>
        <p:nvSpPr>
          <p:cNvPr id="273" name="Google Shape;273;ge9ecb33029_2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e6f72275aa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e6f72275aa_0_6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e6f72275aa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Dr. Clarissa Davis Ragland - funding has been extended for toolbox - Feature - Repository where you have the ability to share what the </a:t>
            </a:r>
            <a:r>
              <a:rPr lang="en-US"/>
              <a:t>culturally</a:t>
            </a:r>
            <a:r>
              <a:rPr lang="en-US"/>
              <a:t> </a:t>
            </a:r>
            <a:r>
              <a:rPr lang="en-US"/>
              <a:t>responsive</a:t>
            </a:r>
            <a:r>
              <a:rPr lang="en-US"/>
              <a:t> </a:t>
            </a:r>
            <a:r>
              <a:rPr lang="en-US"/>
              <a:t>assignments</a:t>
            </a:r>
            <a:r>
              <a:rPr lang="en-US"/>
              <a:t> and </a:t>
            </a:r>
            <a:r>
              <a:rPr lang="en-US"/>
              <a:t>activities</a:t>
            </a:r>
            <a:r>
              <a:rPr lang="en-US"/>
              <a:t> you </a:t>
            </a:r>
            <a:r>
              <a:rPr lang="en-US"/>
              <a:t>have</a:t>
            </a:r>
            <a:r>
              <a:rPr lang="en-US"/>
              <a:t> now.. as well as learn from others. </a:t>
            </a:r>
            <a:endParaRPr/>
          </a:p>
        </p:txBody>
      </p:sp>
      <p:sp>
        <p:nvSpPr>
          <p:cNvPr id="294" name="Google Shape;294;ge6f72275aa_0_7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e6f72275aa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e6f72275aa_0_7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e6f72275aa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e6f72275aa_0_7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9ecb33029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e9ecb33029_2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9ecb33029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From slide #65</a:t>
            </a:r>
            <a:endParaRPr/>
          </a:p>
        </p:txBody>
      </p:sp>
      <p:sp>
        <p:nvSpPr>
          <p:cNvPr id="338" name="Google Shape;338;ge9ecb33029_2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e9ecb33029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e9ecb33029_2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e77017b315_0_2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e77017b315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e6f72275aa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e6f72275aa_0_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e78f7dbeea_2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e78f7dbeea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Universal finding: The absence of interaction with other students is the most significant challenge </a:t>
            </a:r>
            <a:endParaRPr/>
          </a:p>
          <a:p>
            <a:pPr indent="0" lvl="0" marL="0" rtl="0" algn="l">
              <a:spcBef>
                <a:spcPts val="0"/>
              </a:spcBef>
              <a:spcAft>
                <a:spcPts val="0"/>
              </a:spcAft>
              <a:buNone/>
            </a:pPr>
            <a:r>
              <a:rPr lang="en-US"/>
              <a:t>Breakout session: Ideas on </a:t>
            </a:r>
            <a:r>
              <a:rPr lang="en-US"/>
              <a:t>how</a:t>
            </a:r>
            <a:r>
              <a:rPr lang="en-US"/>
              <a:t> to make online more instruction more interactive between</a:t>
            </a:r>
            <a:r>
              <a:rPr lang="en-US"/>
              <a:t> students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e82012bdc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e82012bdcc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e6f72275aa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e6f72275aa_0_8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78f7dbee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Other</a:t>
            </a:r>
            <a:endParaRPr/>
          </a:p>
        </p:txBody>
      </p:sp>
      <p:sp>
        <p:nvSpPr>
          <p:cNvPr id="390" name="Google Shape;390;ge78f7dbeea_1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e77017b315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000"/>
              <a:t>Instructors/Faculty at EMCC are able to determine my level of understanding of the course material</a:t>
            </a:r>
            <a:endParaRPr sz="1000"/>
          </a:p>
          <a:p>
            <a:pPr indent="0" lvl="0" marL="0" rtl="0" algn="l">
              <a:lnSpc>
                <a:spcPct val="115000"/>
              </a:lnSpc>
              <a:spcBef>
                <a:spcPts val="0"/>
              </a:spcBef>
              <a:spcAft>
                <a:spcPts val="0"/>
              </a:spcAft>
              <a:buNone/>
            </a:pPr>
            <a:r>
              <a:rPr lang="en-US" sz="1000"/>
              <a:t>Instructors/Faculty at EMCC provide me with feedback that helps me judge my progress</a:t>
            </a:r>
            <a:endParaRPr sz="1000"/>
          </a:p>
          <a:p>
            <a:pPr indent="0" lvl="0" marL="0" rtl="0" algn="l">
              <a:lnSpc>
                <a:spcPct val="115000"/>
              </a:lnSpc>
              <a:spcBef>
                <a:spcPts val="0"/>
              </a:spcBef>
              <a:spcAft>
                <a:spcPts val="0"/>
              </a:spcAft>
              <a:buNone/>
            </a:pPr>
            <a:r>
              <a:rPr lang="en-US" sz="1000"/>
              <a:t>I feel like my contributions are valued in class</a:t>
            </a:r>
            <a:endParaRPr sz="1000"/>
          </a:p>
          <a:p>
            <a:pPr indent="0" lvl="0" marL="0" rtl="0" algn="l">
              <a:lnSpc>
                <a:spcPct val="115000"/>
              </a:lnSpc>
              <a:spcBef>
                <a:spcPts val="0"/>
              </a:spcBef>
              <a:spcAft>
                <a:spcPts val="0"/>
              </a:spcAft>
              <a:buNone/>
            </a:pPr>
            <a:r>
              <a:rPr lang="en-US" sz="1000"/>
              <a:t>Instructors/Faculty at EMCC encourage me to meet with them after or outside of class</a:t>
            </a:r>
            <a:endParaRPr sz="1000"/>
          </a:p>
          <a:p>
            <a:pPr indent="0" lvl="0" marL="0" rtl="0" algn="l">
              <a:lnSpc>
                <a:spcPct val="115000"/>
              </a:lnSpc>
              <a:spcBef>
                <a:spcPts val="0"/>
              </a:spcBef>
              <a:spcAft>
                <a:spcPts val="0"/>
              </a:spcAft>
              <a:buNone/>
            </a:pPr>
            <a:r>
              <a:rPr lang="en-US" sz="1000"/>
              <a:t>Instructors/Faculty at EMCC encourage me to ask questions and participate in discussions</a:t>
            </a:r>
            <a:endParaRPr sz="1000"/>
          </a:p>
          <a:p>
            <a:pPr indent="0" lvl="0" marL="0" rtl="0" algn="l">
              <a:lnSpc>
                <a:spcPct val="115000"/>
              </a:lnSpc>
              <a:spcBef>
                <a:spcPts val="0"/>
              </a:spcBef>
              <a:spcAft>
                <a:spcPts val="0"/>
              </a:spcAft>
              <a:buNone/>
            </a:pPr>
            <a:r>
              <a:rPr lang="en-US" sz="1000"/>
              <a:t>Instructors/Faculty at EMCC show concern about my progress</a:t>
            </a:r>
            <a:endParaRPr sz="1000"/>
          </a:p>
          <a:p>
            <a:pPr indent="0" lvl="0" marL="0" rtl="0" algn="l">
              <a:lnSpc>
                <a:spcPct val="115000"/>
              </a:lnSpc>
              <a:spcBef>
                <a:spcPts val="0"/>
              </a:spcBef>
              <a:spcAft>
                <a:spcPts val="0"/>
              </a:spcAft>
              <a:buNone/>
            </a:pPr>
            <a:r>
              <a:rPr lang="en-US" sz="1000"/>
              <a:t>Instructors/Faculty at EMCC empower me to learn here</a:t>
            </a:r>
            <a:endParaRPr sz="1000"/>
          </a:p>
          <a:p>
            <a:pPr indent="0" lvl="0" marL="0" rtl="0" algn="l">
              <a:lnSpc>
                <a:spcPct val="115000"/>
              </a:lnSpc>
              <a:spcBef>
                <a:spcPts val="0"/>
              </a:spcBef>
              <a:spcAft>
                <a:spcPts val="0"/>
              </a:spcAft>
              <a:buNone/>
            </a:pPr>
            <a:r>
              <a:rPr lang="en-US" sz="1000"/>
              <a:t>Instructors/Faculty at EMCC believe in my potential to succeed academically</a:t>
            </a:r>
            <a:endParaRPr sz="1000"/>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At least one instructor/faculty member at EMCC has taken an interest in my development</a:t>
            </a:r>
            <a:endParaRPr sz="1000">
              <a:solidFill>
                <a:schemeClr val="dk1"/>
              </a:solidFill>
            </a:endParaRPr>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At least one staff member at EMCC has taken an interest in my development</a:t>
            </a:r>
            <a:endParaRPr sz="1000">
              <a:solidFill>
                <a:schemeClr val="dk1"/>
              </a:solidFill>
            </a:endParaRPr>
          </a:p>
          <a:p>
            <a:pPr indent="0" lvl="0" marL="0" rtl="0" algn="l">
              <a:lnSpc>
                <a:spcPct val="115000"/>
              </a:lnSpc>
              <a:spcBef>
                <a:spcPts val="0"/>
              </a:spcBef>
              <a:spcAft>
                <a:spcPts val="0"/>
              </a:spcAft>
              <a:buNone/>
            </a:pPr>
            <a:r>
              <a:rPr lang="en-US" sz="1000"/>
              <a:t>Staff at EMCC encourage me to get involved in campus activities</a:t>
            </a:r>
            <a:endParaRPr sz="1000"/>
          </a:p>
          <a:p>
            <a:pPr indent="0" lvl="0" marL="0" rtl="0" algn="l">
              <a:lnSpc>
                <a:spcPct val="115000"/>
              </a:lnSpc>
              <a:spcBef>
                <a:spcPts val="0"/>
              </a:spcBef>
              <a:spcAft>
                <a:spcPts val="0"/>
              </a:spcAft>
              <a:buNone/>
            </a:pPr>
            <a:r>
              <a:rPr lang="en-US" sz="1000"/>
              <a:t>Staff at EMCC recognize my achievements</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lang="en-US" sz="1000"/>
              <a:t>Estrella Mountain Community College promotes appreciation of cultural differences</a:t>
            </a:r>
            <a:endParaRPr sz="1000"/>
          </a:p>
          <a:p>
            <a:pPr indent="0" lvl="0" marL="0" rtl="0" algn="l">
              <a:lnSpc>
                <a:spcPct val="115000"/>
              </a:lnSpc>
              <a:spcBef>
                <a:spcPts val="0"/>
              </a:spcBef>
              <a:spcAft>
                <a:spcPts val="0"/>
              </a:spcAft>
              <a:buNone/>
            </a:pPr>
            <a:r>
              <a:rPr lang="en-US" sz="1000"/>
              <a:t>Estrella Mountain Community College has a commitment to diversity</a:t>
            </a:r>
            <a:endParaRPr sz="1000"/>
          </a:p>
          <a:p>
            <a:pPr indent="0" lvl="0" marL="0" rtl="0" algn="l">
              <a:lnSpc>
                <a:spcPct val="115000"/>
              </a:lnSpc>
              <a:spcBef>
                <a:spcPts val="0"/>
              </a:spcBef>
              <a:spcAft>
                <a:spcPts val="0"/>
              </a:spcAft>
              <a:buNone/>
            </a:pPr>
            <a:r>
              <a:rPr lang="en-US" sz="1000"/>
              <a:t>Estrella Mountain Community College accurately reflects the diversity of the student body in publications (e.g., brochures, website, etc.)</a:t>
            </a:r>
            <a:endParaRPr sz="1000"/>
          </a:p>
          <a:p>
            <a:pPr indent="0" lvl="0" marL="0" rtl="0" algn="l">
              <a:lnSpc>
                <a:spcPct val="115000"/>
              </a:lnSpc>
              <a:spcBef>
                <a:spcPts val="0"/>
              </a:spcBef>
              <a:spcAft>
                <a:spcPts val="0"/>
              </a:spcAft>
              <a:buNone/>
            </a:pPr>
            <a:r>
              <a:rPr lang="en-US" sz="1000"/>
              <a:t>Estrella Mountain Community College appreciates differences in sexual orientation</a:t>
            </a:r>
            <a:endParaRPr sz="1000"/>
          </a:p>
          <a:p>
            <a:pPr indent="0" lvl="0" marL="0" rtl="0" algn="l">
              <a:lnSpc>
                <a:spcPct val="115000"/>
              </a:lnSpc>
              <a:spcBef>
                <a:spcPts val="0"/>
              </a:spcBef>
              <a:spcAft>
                <a:spcPts val="0"/>
              </a:spcAft>
              <a:buNone/>
            </a:pPr>
            <a:r>
              <a:rPr lang="en-US" sz="1000"/>
              <a:t>Estrella Mountain Community College has campus administrators who regularly speak about the value of diversity</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lang="en-US" sz="1000"/>
              <a:t>People here notice when I am good at something</a:t>
            </a:r>
            <a:endParaRPr sz="1000"/>
          </a:p>
          <a:p>
            <a:pPr indent="0" lvl="0" marL="0" rtl="0" algn="l">
              <a:lnSpc>
                <a:spcPct val="115000"/>
              </a:lnSpc>
              <a:spcBef>
                <a:spcPts val="0"/>
              </a:spcBef>
              <a:spcAft>
                <a:spcPts val="0"/>
              </a:spcAft>
              <a:buNone/>
            </a:pPr>
            <a:r>
              <a:rPr lang="en-US" sz="1000"/>
              <a:t>Other students in this school take my opinions seriously</a:t>
            </a:r>
            <a:endParaRPr sz="1000"/>
          </a:p>
          <a:p>
            <a:pPr indent="0" lvl="0" marL="0" rtl="0" algn="l">
              <a:lnSpc>
                <a:spcPct val="115000"/>
              </a:lnSpc>
              <a:spcBef>
                <a:spcPts val="0"/>
              </a:spcBef>
              <a:spcAft>
                <a:spcPts val="0"/>
              </a:spcAft>
              <a:buNone/>
            </a:pPr>
            <a:r>
              <a:rPr lang="en-US" sz="1000"/>
              <a:t>People at this school are friendly to me</a:t>
            </a:r>
            <a:endParaRPr sz="1000"/>
          </a:p>
          <a:p>
            <a:pPr indent="0" lvl="0" marL="0" rtl="0" algn="l">
              <a:lnSpc>
                <a:spcPct val="115000"/>
              </a:lnSpc>
              <a:spcBef>
                <a:spcPts val="0"/>
              </a:spcBef>
              <a:spcAft>
                <a:spcPts val="0"/>
              </a:spcAft>
              <a:buNone/>
            </a:pPr>
            <a:r>
              <a:rPr lang="en-US" sz="1000"/>
              <a:t>I am included in lots of activities at this school</a:t>
            </a:r>
            <a:endParaRPr sz="1000"/>
          </a:p>
          <a:p>
            <a:pPr indent="0" lvl="0" marL="0" rtl="0" algn="l">
              <a:lnSpc>
                <a:spcPct val="115000"/>
              </a:lnSpc>
              <a:spcBef>
                <a:spcPts val="0"/>
              </a:spcBef>
              <a:spcAft>
                <a:spcPts val="0"/>
              </a:spcAft>
              <a:buNone/>
            </a:pPr>
            <a:r>
              <a:rPr lang="en-US" sz="1000"/>
              <a:t>Other students here like me the way I am</a:t>
            </a:r>
            <a:endParaRPr sz="1000"/>
          </a:p>
          <a:p>
            <a:pPr indent="0" lvl="0" marL="0" rtl="0" algn="l">
              <a:lnSpc>
                <a:spcPct val="115000"/>
              </a:lnSpc>
              <a:spcBef>
                <a:spcPts val="0"/>
              </a:spcBef>
              <a:spcAft>
                <a:spcPts val="0"/>
              </a:spcAft>
              <a:buNone/>
            </a:pPr>
            <a:r>
              <a:rPr lang="en-US" sz="1000"/>
              <a:t>I like to think of myself as similar to others at Estrella Mountain Community College</a:t>
            </a:r>
            <a:endParaRPr sz="1000"/>
          </a:p>
          <a:p>
            <a:pPr indent="0" lvl="0" marL="0" rtl="0" algn="l">
              <a:lnSpc>
                <a:spcPct val="115000"/>
              </a:lnSpc>
              <a:spcBef>
                <a:spcPts val="0"/>
              </a:spcBef>
              <a:spcAft>
                <a:spcPts val="0"/>
              </a:spcAft>
              <a:buNone/>
            </a:pPr>
            <a:r>
              <a:rPr lang="en-US" sz="1000"/>
              <a:t>People at Estrella Mountain Community College care if I am absent</a:t>
            </a:r>
            <a:endParaRPr sz="1000"/>
          </a:p>
          <a:p>
            <a:pPr indent="0" lvl="0" marL="0" rtl="0" algn="l">
              <a:lnSpc>
                <a:spcPct val="115000"/>
              </a:lnSpc>
              <a:spcBef>
                <a:spcPts val="0"/>
              </a:spcBef>
              <a:spcAft>
                <a:spcPts val="0"/>
              </a:spcAft>
              <a:buNone/>
            </a:pPr>
            <a:r>
              <a:rPr lang="en-US" sz="1000"/>
              <a:t>I feel like my ideas count at Estrella Mountain Community College</a:t>
            </a:r>
            <a:endParaRPr sz="1000"/>
          </a:p>
          <a:p>
            <a:pPr indent="0" lvl="0" marL="0" rtl="0" algn="l">
              <a:lnSpc>
                <a:spcPct val="115000"/>
              </a:lnSpc>
              <a:spcBef>
                <a:spcPts val="0"/>
              </a:spcBef>
              <a:spcAft>
                <a:spcPts val="0"/>
              </a:spcAft>
              <a:buNone/>
            </a:pPr>
            <a:r>
              <a:rPr lang="en-US" sz="1000"/>
              <a:t>I feel like I matter to people at Estrella Mountain Community College</a:t>
            </a:r>
            <a:endParaRPr sz="1000"/>
          </a:p>
          <a:p>
            <a:pPr indent="0" lvl="0" marL="0" rtl="0" algn="l">
              <a:lnSpc>
                <a:spcPct val="115000"/>
              </a:lnSpc>
              <a:spcBef>
                <a:spcPts val="0"/>
              </a:spcBef>
              <a:spcAft>
                <a:spcPts val="0"/>
              </a:spcAft>
              <a:buNone/>
            </a:pPr>
            <a:r>
              <a:rPr lang="en-US" sz="1000"/>
              <a:t>People really listen to me when I am at school</a:t>
            </a:r>
            <a:endParaRPr sz="1000"/>
          </a:p>
          <a:p>
            <a:pPr indent="0" lvl="0" marL="0" rtl="0" algn="l">
              <a:lnSpc>
                <a:spcPct val="115000"/>
              </a:lnSpc>
              <a:spcBef>
                <a:spcPts val="0"/>
              </a:spcBef>
              <a:spcAft>
                <a:spcPts val="0"/>
              </a:spcAft>
              <a:buNone/>
            </a:pPr>
            <a:r>
              <a:t/>
            </a:r>
            <a:endParaRPr sz="1000"/>
          </a:p>
          <a:p>
            <a:pPr indent="0" lvl="0" marL="0" rtl="0" algn="l">
              <a:spcBef>
                <a:spcPts val="0"/>
              </a:spcBef>
              <a:spcAft>
                <a:spcPts val="0"/>
              </a:spcAft>
              <a:buNone/>
            </a:pPr>
            <a:r>
              <a:t/>
            </a:r>
            <a:endParaRPr/>
          </a:p>
        </p:txBody>
      </p:sp>
      <p:sp>
        <p:nvSpPr>
          <p:cNvPr id="412" name="Google Shape;412;ge77017b315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e7a49615a9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000"/>
              <a:t>A student from a socioeconomic class different from your own</a:t>
            </a:r>
            <a:endParaRPr sz="1000"/>
          </a:p>
          <a:p>
            <a:pPr indent="0" lvl="0" marL="0" rtl="0" algn="l">
              <a:lnSpc>
                <a:spcPct val="115000"/>
              </a:lnSpc>
              <a:spcBef>
                <a:spcPts val="0"/>
              </a:spcBef>
              <a:spcAft>
                <a:spcPts val="0"/>
              </a:spcAft>
              <a:buNone/>
            </a:pPr>
            <a:r>
              <a:rPr lang="en-US" sz="1000"/>
              <a:t>A student from a religion different from your own</a:t>
            </a:r>
            <a:endParaRPr sz="1000"/>
          </a:p>
          <a:p>
            <a:pPr indent="0" lvl="0" marL="0" rtl="0" algn="l">
              <a:lnSpc>
                <a:spcPct val="115000"/>
              </a:lnSpc>
              <a:spcBef>
                <a:spcPts val="0"/>
              </a:spcBef>
              <a:spcAft>
                <a:spcPts val="0"/>
              </a:spcAft>
              <a:buNone/>
            </a:pPr>
            <a:r>
              <a:rPr lang="en-US" sz="1000"/>
              <a:t>A student of a sexual orientation different from your own</a:t>
            </a:r>
            <a:endParaRPr sz="1000"/>
          </a:p>
          <a:p>
            <a:pPr indent="0" lvl="0" marL="0" rtl="0" algn="l">
              <a:lnSpc>
                <a:spcPct val="115000"/>
              </a:lnSpc>
              <a:spcBef>
                <a:spcPts val="0"/>
              </a:spcBef>
              <a:spcAft>
                <a:spcPts val="0"/>
              </a:spcAft>
              <a:buNone/>
            </a:pPr>
            <a:r>
              <a:rPr lang="en-US" sz="1000"/>
              <a:t>A student from a country other than your own</a:t>
            </a:r>
            <a:endParaRPr sz="1000"/>
          </a:p>
          <a:p>
            <a:pPr indent="0" lvl="0" marL="0" rtl="0" algn="l">
              <a:lnSpc>
                <a:spcPct val="115000"/>
              </a:lnSpc>
              <a:spcBef>
                <a:spcPts val="0"/>
              </a:spcBef>
              <a:spcAft>
                <a:spcPts val="0"/>
              </a:spcAft>
              <a:buNone/>
            </a:pPr>
            <a:r>
              <a:rPr lang="en-US" sz="1000"/>
              <a:t>A student with a disability if you do not have a disability, or a student without a disability if you have a disability</a:t>
            </a:r>
            <a:endParaRPr sz="1000"/>
          </a:p>
          <a:p>
            <a:pPr indent="0" lvl="0" marL="0" rtl="0" algn="l">
              <a:lnSpc>
                <a:spcPct val="115000"/>
              </a:lnSpc>
              <a:spcBef>
                <a:spcPts val="0"/>
              </a:spcBef>
              <a:spcAft>
                <a:spcPts val="0"/>
              </a:spcAft>
              <a:buNone/>
            </a:pPr>
            <a:r>
              <a:rPr lang="en-US" sz="1000"/>
              <a:t>How often do you discuss issues related to sexism, gender differences or gender equity</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rPr lang="en-US" sz="1000"/>
              <a:t>Had intellectual discussions outside of class with a student or students from a racial/ethnic group other than your own</a:t>
            </a:r>
            <a:endParaRPr sz="1000"/>
          </a:p>
          <a:p>
            <a:pPr indent="0" lvl="0" marL="0" rtl="0" algn="l">
              <a:lnSpc>
                <a:spcPct val="115000"/>
              </a:lnSpc>
              <a:spcBef>
                <a:spcPts val="0"/>
              </a:spcBef>
              <a:spcAft>
                <a:spcPts val="0"/>
              </a:spcAft>
              <a:buNone/>
            </a:pPr>
            <a:r>
              <a:rPr lang="en-US" sz="1000"/>
              <a:t>Shared personal feelings and problems with a student or students from a racial/ethnic group other than your own</a:t>
            </a:r>
            <a:endParaRPr sz="1000"/>
          </a:p>
          <a:p>
            <a:pPr indent="0" lvl="0" marL="0" rtl="0" algn="l">
              <a:lnSpc>
                <a:spcPct val="115000"/>
              </a:lnSpc>
              <a:spcBef>
                <a:spcPts val="0"/>
              </a:spcBef>
              <a:spcAft>
                <a:spcPts val="0"/>
              </a:spcAft>
              <a:buNone/>
            </a:pPr>
            <a:r>
              <a:rPr lang="en-US" sz="1000"/>
              <a:t>Dined or shared a meal with a student or students from a racial/ethnic group other than your own</a:t>
            </a:r>
            <a:endParaRPr sz="1000"/>
          </a:p>
          <a:p>
            <a:pPr indent="0" lvl="0" marL="0" rtl="0" algn="l">
              <a:lnSpc>
                <a:spcPct val="115000"/>
              </a:lnSpc>
              <a:spcBef>
                <a:spcPts val="0"/>
              </a:spcBef>
              <a:spcAft>
                <a:spcPts val="0"/>
              </a:spcAft>
              <a:buNone/>
            </a:pPr>
            <a:r>
              <a:rPr lang="en-US" sz="1000"/>
              <a:t>Had meaningful and honest discussions about race/ethnic relations outside of class with a student or students from a racial/ethnic group other than your own</a:t>
            </a:r>
            <a:endParaRPr sz="1000"/>
          </a:p>
          <a:p>
            <a:pPr indent="0" lvl="0" marL="0" rtl="0" algn="l">
              <a:lnSpc>
                <a:spcPct val="115000"/>
              </a:lnSpc>
              <a:spcBef>
                <a:spcPts val="0"/>
              </a:spcBef>
              <a:spcAft>
                <a:spcPts val="0"/>
              </a:spcAft>
              <a:buNone/>
            </a:pPr>
            <a:r>
              <a:rPr lang="en-US" sz="1000"/>
              <a:t>Socialized or partied with a student or students from a racial/ethnic group other than your own</a:t>
            </a:r>
            <a:endParaRPr sz="1000"/>
          </a:p>
          <a:p>
            <a:pPr indent="0" lvl="0" marL="0" rtl="0" algn="l">
              <a:lnSpc>
                <a:spcPct val="115000"/>
              </a:lnSpc>
              <a:spcBef>
                <a:spcPts val="0"/>
              </a:spcBef>
              <a:spcAft>
                <a:spcPts val="0"/>
              </a:spcAft>
              <a:buNone/>
            </a:pPr>
            <a:r>
              <a:rPr lang="en-US" sz="1000"/>
              <a:t>Studied or prepared for class with a student or students from a racial/ethnic group other than your own</a:t>
            </a:r>
            <a:endParaRPr sz="1000"/>
          </a:p>
          <a:p>
            <a:pPr indent="0" lvl="0" marL="0" rtl="0" algn="l">
              <a:spcBef>
                <a:spcPts val="0"/>
              </a:spcBef>
              <a:spcAft>
                <a:spcPts val="0"/>
              </a:spcAft>
              <a:buNone/>
            </a:pPr>
            <a:r>
              <a:t/>
            </a:r>
            <a:endParaRPr/>
          </a:p>
        </p:txBody>
      </p:sp>
      <p:sp>
        <p:nvSpPr>
          <p:cNvPr id="430" name="Google Shape;430;ge7a49615a9_0_3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e7a49615a9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000"/>
              <a:t>Heard insensitive or disparaging remarks from an instructor/faculty</a:t>
            </a:r>
            <a:endParaRPr sz="1000"/>
          </a:p>
          <a:p>
            <a:pPr indent="0" lvl="0" marL="0" rtl="0" algn="l">
              <a:lnSpc>
                <a:spcPct val="115000"/>
              </a:lnSpc>
              <a:spcBef>
                <a:spcPts val="0"/>
              </a:spcBef>
              <a:spcAft>
                <a:spcPts val="0"/>
              </a:spcAft>
              <a:buNone/>
            </a:pPr>
            <a:r>
              <a:rPr lang="en-US" sz="1000"/>
              <a:t>Heard insensitive or disparaging remarks from students</a:t>
            </a:r>
            <a:endParaRPr sz="1000"/>
          </a:p>
          <a:p>
            <a:pPr indent="0" lvl="0" marL="0" rtl="0" algn="l">
              <a:lnSpc>
                <a:spcPct val="115000"/>
              </a:lnSpc>
              <a:spcBef>
                <a:spcPts val="0"/>
              </a:spcBef>
              <a:spcAft>
                <a:spcPts val="0"/>
              </a:spcAft>
              <a:buNone/>
            </a:pPr>
            <a:r>
              <a:rPr lang="en-US" sz="1000"/>
              <a:t>Heard insensitive or disparaging remarks from staff</a:t>
            </a:r>
            <a:endParaRPr sz="1000"/>
          </a:p>
          <a:p>
            <a:pPr indent="0" lvl="0" marL="0" rtl="0" algn="l">
              <a:lnSpc>
                <a:spcPct val="115000"/>
              </a:lnSpc>
              <a:spcBef>
                <a:spcPts val="0"/>
              </a:spcBef>
              <a:spcAft>
                <a:spcPts val="0"/>
              </a:spcAft>
              <a:buNone/>
            </a:pPr>
            <a:r>
              <a:rPr lang="en-US" sz="1000"/>
              <a:t>Heard any verbal comments</a:t>
            </a:r>
            <a:endParaRPr sz="1000"/>
          </a:p>
          <a:p>
            <a:pPr indent="0" lvl="0" marL="0" rtl="0" algn="l">
              <a:lnSpc>
                <a:spcPct val="115000"/>
              </a:lnSpc>
              <a:spcBef>
                <a:spcPts val="0"/>
              </a:spcBef>
              <a:spcAft>
                <a:spcPts val="0"/>
              </a:spcAft>
              <a:buNone/>
            </a:pPr>
            <a:r>
              <a:rPr lang="en-US" sz="1000"/>
              <a:t>Witnessed discrimination</a:t>
            </a:r>
            <a:endParaRPr sz="1000"/>
          </a:p>
          <a:p>
            <a:pPr indent="0" lvl="0" marL="0" rtl="0" algn="l">
              <a:lnSpc>
                <a:spcPct val="115000"/>
              </a:lnSpc>
              <a:spcBef>
                <a:spcPts val="0"/>
              </a:spcBef>
              <a:spcAft>
                <a:spcPts val="0"/>
              </a:spcAft>
              <a:buNone/>
            </a:pPr>
            <a:r>
              <a:rPr lang="en-US" sz="1000"/>
              <a:t>Saw written comments (e.g., emails, texts, writing on walls)</a:t>
            </a:r>
            <a:endParaRPr sz="1000"/>
          </a:p>
          <a:p>
            <a:pPr indent="0" lvl="0" marL="0" rtl="0" algn="l">
              <a:lnSpc>
                <a:spcPct val="115000"/>
              </a:lnSpc>
              <a:spcBef>
                <a:spcPts val="0"/>
              </a:spcBef>
              <a:spcAft>
                <a:spcPts val="0"/>
              </a:spcAft>
              <a:buNone/>
            </a:pPr>
            <a:r>
              <a:rPr lang="en-US" sz="1000"/>
              <a:t>Saw offensive visual images or items</a:t>
            </a:r>
            <a:endParaRPr sz="1000"/>
          </a:p>
          <a:p>
            <a:pPr indent="0" lvl="0" marL="0" rtl="0" algn="l">
              <a:lnSpc>
                <a:spcPct val="115000"/>
              </a:lnSpc>
              <a:spcBef>
                <a:spcPts val="0"/>
              </a:spcBef>
              <a:spcAft>
                <a:spcPts val="0"/>
              </a:spcAft>
              <a:buNone/>
            </a:pPr>
            <a:r>
              <a:rPr lang="en-US" sz="1000"/>
              <a:t>Witnessed exclusion (e.g., from gatherings, events)</a:t>
            </a:r>
            <a:endParaRPr/>
          </a:p>
        </p:txBody>
      </p:sp>
      <p:sp>
        <p:nvSpPr>
          <p:cNvPr id="442" name="Google Shape;442;ge7a49615a9_0_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e7a49615a9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Language, n.s. </a:t>
            </a:r>
            <a:endParaRPr/>
          </a:p>
          <a:p>
            <a:pPr indent="0" lvl="0" marL="0" rtl="0" algn="l">
              <a:spcBef>
                <a:spcPts val="0"/>
              </a:spcBef>
              <a:spcAft>
                <a:spcPts val="0"/>
              </a:spcAft>
              <a:buNone/>
            </a:pPr>
            <a:r>
              <a:rPr lang="en-US"/>
              <a:t>Full and part time in class, n.s. </a:t>
            </a:r>
            <a:endParaRPr/>
          </a:p>
          <a:p>
            <a:pPr indent="0" lvl="0" marL="0" rtl="0" algn="l">
              <a:spcBef>
                <a:spcPts val="0"/>
              </a:spcBef>
              <a:spcAft>
                <a:spcPts val="0"/>
              </a:spcAft>
              <a:buNone/>
            </a:pPr>
            <a:r>
              <a:rPr lang="en-US"/>
              <a:t>Age and belonging, n.s. </a:t>
            </a:r>
            <a:endParaRPr/>
          </a:p>
        </p:txBody>
      </p:sp>
      <p:sp>
        <p:nvSpPr>
          <p:cNvPr id="458" name="Google Shape;458;ge7a49615a9_0_3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e77017b315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Language, n.s. </a:t>
            </a:r>
            <a:endParaRPr/>
          </a:p>
          <a:p>
            <a:pPr indent="0" lvl="0" marL="0" rtl="0" algn="l">
              <a:spcBef>
                <a:spcPts val="0"/>
              </a:spcBef>
              <a:spcAft>
                <a:spcPts val="0"/>
              </a:spcAft>
              <a:buNone/>
            </a:pPr>
            <a:r>
              <a:rPr lang="en-US"/>
              <a:t>Full and part time in class, n.s. </a:t>
            </a:r>
            <a:endParaRPr/>
          </a:p>
          <a:p>
            <a:pPr indent="0" lvl="0" marL="0" rtl="0" algn="l">
              <a:spcBef>
                <a:spcPts val="0"/>
              </a:spcBef>
              <a:spcAft>
                <a:spcPts val="0"/>
              </a:spcAft>
              <a:buNone/>
            </a:pPr>
            <a:r>
              <a:rPr lang="en-US"/>
              <a:t>Age and belonging, n.s. </a:t>
            </a:r>
            <a:endParaRPr/>
          </a:p>
        </p:txBody>
      </p:sp>
      <p:sp>
        <p:nvSpPr>
          <p:cNvPr id="466" name="Google Shape;466;ge77017b315_0_2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e5d967559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Language, n.s. </a:t>
            </a:r>
            <a:endParaRPr/>
          </a:p>
          <a:p>
            <a:pPr indent="0" lvl="0" marL="0" rtl="0" algn="l">
              <a:spcBef>
                <a:spcPts val="0"/>
              </a:spcBef>
              <a:spcAft>
                <a:spcPts val="0"/>
              </a:spcAft>
              <a:buNone/>
            </a:pPr>
            <a:r>
              <a:rPr lang="en-US"/>
              <a:t>Full and part time in class, n.s. </a:t>
            </a:r>
            <a:endParaRPr/>
          </a:p>
          <a:p>
            <a:pPr indent="0" lvl="0" marL="0" rtl="0" algn="l">
              <a:spcBef>
                <a:spcPts val="0"/>
              </a:spcBef>
              <a:spcAft>
                <a:spcPts val="0"/>
              </a:spcAft>
              <a:buNone/>
            </a:pPr>
            <a:r>
              <a:rPr lang="en-US"/>
              <a:t>Age and belonging, n.s. </a:t>
            </a:r>
            <a:endParaRPr/>
          </a:p>
        </p:txBody>
      </p:sp>
      <p:sp>
        <p:nvSpPr>
          <p:cNvPr id="474" name="Google Shape;474;ge5d9675596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e6f72275aa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e6f72275aa_0_8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e77017b315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First gen x belong, p=.21, marginal almost? </a:t>
            </a:r>
            <a:endParaRPr>
              <a:solidFill>
                <a:schemeClr val="dk1"/>
              </a:solidFill>
            </a:endParaRPr>
          </a:p>
          <a:p>
            <a:pPr indent="0" lvl="0" marL="0" rtl="0" algn="l">
              <a:spcBef>
                <a:spcPts val="0"/>
              </a:spcBef>
              <a:spcAft>
                <a:spcPts val="0"/>
              </a:spcAft>
              <a:buNone/>
            </a:pPr>
            <a:r>
              <a:rPr lang="en-US">
                <a:solidFill>
                  <a:schemeClr val="dk1"/>
                </a:solidFill>
              </a:rPr>
              <a:t>Full and part time outside class, p=.097 </a:t>
            </a:r>
            <a:endParaRPr>
              <a:solidFill>
                <a:schemeClr val="dk1"/>
              </a:solidFill>
            </a:endParaRPr>
          </a:p>
          <a:p>
            <a:pPr indent="0" lvl="0" marL="0" rtl="0" algn="l">
              <a:spcBef>
                <a:spcPts val="0"/>
              </a:spcBef>
              <a:spcAft>
                <a:spcPts val="0"/>
              </a:spcAft>
              <a:buNone/>
            </a:pPr>
            <a:r>
              <a:t/>
            </a:r>
            <a:endParaRPr/>
          </a:p>
        </p:txBody>
      </p:sp>
      <p:sp>
        <p:nvSpPr>
          <p:cNvPr id="482" name="Google Shape;482;ge77017b315_0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e77017b315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Race x discrimination, p=.02</a:t>
            </a:r>
            <a:endParaRPr>
              <a:solidFill>
                <a:schemeClr val="dk1"/>
              </a:solidFill>
            </a:endParaRPr>
          </a:p>
          <a:p>
            <a:pPr indent="0" lvl="0" marL="0" rtl="0" algn="l">
              <a:spcBef>
                <a:spcPts val="0"/>
              </a:spcBef>
              <a:spcAft>
                <a:spcPts val="0"/>
              </a:spcAft>
              <a:buNone/>
            </a:pPr>
            <a:r>
              <a:rPr lang="en-US">
                <a:solidFill>
                  <a:schemeClr val="dk1"/>
                </a:solidFill>
              </a:rPr>
              <a:t>On a Scale from 1-5, how often have you witnessed any of the following instances of discrimination and bias on our campus? (1=Never, 5=Very Often)</a:t>
            </a:r>
            <a:endParaRPr>
              <a:solidFill>
                <a:schemeClr val="dk1"/>
              </a:solidFill>
            </a:endParaRPr>
          </a:p>
          <a:p>
            <a:pPr indent="0" lvl="0" marL="0" rtl="0" algn="l">
              <a:spcBef>
                <a:spcPts val="0"/>
              </a:spcBef>
              <a:spcAft>
                <a:spcPts val="0"/>
              </a:spcAft>
              <a:buNone/>
            </a:pPr>
            <a:r>
              <a:rPr lang="en-US">
                <a:solidFill>
                  <a:schemeClr val="dk1"/>
                </a:solidFill>
              </a:rPr>
              <a:t>Heard insensitive or disparaging remarks from students</a:t>
            </a:r>
            <a:endParaRPr/>
          </a:p>
        </p:txBody>
      </p:sp>
      <p:sp>
        <p:nvSpPr>
          <p:cNvPr id="489" name="Google Shape;489;ge77017b315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e77017b315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Break out differences of male/female/non-binary by discipline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Belong x Race</a:t>
            </a:r>
            <a:r>
              <a:rPr lang="en-US">
                <a:solidFill>
                  <a:schemeClr val="dk1"/>
                </a:solidFill>
              </a:rPr>
              <a:t>, p=.28, so n.s. </a:t>
            </a:r>
            <a:endParaRPr>
              <a:solidFill>
                <a:schemeClr val="dk1"/>
              </a:solidFill>
            </a:endParaRPr>
          </a:p>
          <a:p>
            <a:pPr indent="0" lvl="0" marL="0" rtl="0" algn="l">
              <a:spcBef>
                <a:spcPts val="0"/>
              </a:spcBef>
              <a:spcAft>
                <a:spcPts val="0"/>
              </a:spcAft>
              <a:buNone/>
            </a:pPr>
            <a:r>
              <a:rPr lang="en-US">
                <a:solidFill>
                  <a:schemeClr val="dk1"/>
                </a:solidFill>
              </a:rPr>
              <a:t>Gender X Belong, p=.12, marginal </a:t>
            </a:r>
            <a:endParaRPr>
              <a:solidFill>
                <a:schemeClr val="dk1"/>
              </a:solidFill>
            </a:endParaRPr>
          </a:p>
          <a:p>
            <a:pPr indent="0" lvl="0" marL="0" rtl="0" algn="l">
              <a:spcBef>
                <a:spcPts val="0"/>
              </a:spcBef>
              <a:spcAft>
                <a:spcPts val="0"/>
              </a:spcAft>
              <a:buNone/>
            </a:pPr>
            <a:r>
              <a:t/>
            </a:r>
            <a:endParaRPr/>
          </a:p>
        </p:txBody>
      </p:sp>
      <p:sp>
        <p:nvSpPr>
          <p:cNvPr id="497" name="Google Shape;497;ge77017b315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e77017b315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Diverse exp </a:t>
            </a:r>
            <a:r>
              <a:rPr lang="en-US">
                <a:solidFill>
                  <a:schemeClr val="dk1"/>
                </a:solidFill>
              </a:rPr>
              <a:t>x age, p=.002</a:t>
            </a:r>
            <a:endParaRPr>
              <a:solidFill>
                <a:schemeClr val="dk1"/>
              </a:solidFill>
            </a:endParaRPr>
          </a:p>
          <a:p>
            <a:pPr indent="0" lvl="0" marL="0" rtl="0" algn="l">
              <a:spcBef>
                <a:spcPts val="0"/>
              </a:spcBef>
              <a:spcAft>
                <a:spcPts val="0"/>
              </a:spcAft>
              <a:buNone/>
            </a:pPr>
            <a:r>
              <a:t/>
            </a:r>
            <a:endParaRPr/>
          </a:p>
        </p:txBody>
      </p:sp>
      <p:sp>
        <p:nvSpPr>
          <p:cNvPr id="505" name="Google Shape;505;ge77017b315_0_2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e82012bdcc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e82012bdcc_1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e6f72275aa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e6f72275aa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6f72275aa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6f72275a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chi-square statistic is 6.7722. The p-value is .033841. The result is significant at p &lt; .05.</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e6f72275aa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e6f72275aa_0_6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9c29832d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e9c29832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e82012bdcc_1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e82012bdcc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360"/>
              </a:spcBef>
              <a:spcAft>
                <a:spcPts val="0"/>
              </a:spcAft>
              <a:buClr>
                <a:schemeClr val="dk1"/>
              </a:buClr>
              <a:buSzPts val="1800"/>
              <a:buChar char="•"/>
            </a:pPr>
            <a:r>
              <a:rPr lang="en-US" sz="3200">
                <a:solidFill>
                  <a:schemeClr val="dk1"/>
                </a:solidFill>
                <a:latin typeface="Calibri"/>
                <a:ea typeface="Calibri"/>
                <a:cs typeface="Calibri"/>
                <a:sym typeface="Calibri"/>
              </a:rPr>
              <a:t>25 EMCC students participated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b809e978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fb809e97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360"/>
              </a:spcBef>
              <a:spcAft>
                <a:spcPts val="0"/>
              </a:spcAft>
              <a:buClr>
                <a:schemeClr val="dk1"/>
              </a:buClr>
              <a:buSzPts val="1800"/>
              <a:buChar char="•"/>
            </a:pPr>
            <a:r>
              <a:rPr lang="en-US" sz="3200">
                <a:solidFill>
                  <a:schemeClr val="dk1"/>
                </a:solidFill>
                <a:latin typeface="Calibri"/>
                <a:ea typeface="Calibri"/>
                <a:cs typeface="Calibri"/>
                <a:sym typeface="Calibri"/>
              </a:rPr>
              <a:t>25 EMCC students participated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5" name="Google Shape;15;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 name="Google Shape;83;p1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86" name="Shape 86"/>
        <p:cNvGrpSpPr/>
        <p:nvPr/>
      </p:nvGrpSpPr>
      <p:grpSpPr>
        <a:xfrm>
          <a:off x="0" y="0"/>
          <a:ext cx="0" cy="0"/>
          <a:chOff x="0" y="0"/>
          <a:chExt cx="0" cy="0"/>
        </a:xfrm>
      </p:grpSpPr>
      <p:sp>
        <p:nvSpPr>
          <p:cNvPr id="87" name="Google Shape;87;p13"/>
          <p:cNvSpPr txBox="1"/>
          <p:nvPr>
            <p:ph idx="1" type="body"/>
          </p:nvPr>
        </p:nvSpPr>
        <p:spPr>
          <a:xfrm>
            <a:off x="457200" y="1382515"/>
            <a:ext cx="4038600" cy="451212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8" name="Google Shape;88;p13"/>
          <p:cNvSpPr txBox="1"/>
          <p:nvPr>
            <p:ph idx="2" type="body"/>
          </p:nvPr>
        </p:nvSpPr>
        <p:spPr>
          <a:xfrm>
            <a:off x="4648200" y="1382515"/>
            <a:ext cx="4038600" cy="451212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9" name="Google Shape;8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13"/>
          <p:cNvSpPr txBox="1"/>
          <p:nvPr>
            <p:ph type="title"/>
          </p:nvPr>
        </p:nvSpPr>
        <p:spPr>
          <a:xfrm>
            <a:off x="457200" y="292435"/>
            <a:ext cx="5621352" cy="84533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92" name="Google Shape;92;p13"/>
          <p:cNvCxnSpPr/>
          <p:nvPr/>
        </p:nvCxnSpPr>
        <p:spPr>
          <a:xfrm>
            <a:off x="451495" y="1137765"/>
            <a:ext cx="8235305" cy="0"/>
          </a:xfrm>
          <a:prstGeom prst="straightConnector1">
            <a:avLst/>
          </a:prstGeom>
          <a:noFill/>
          <a:ln cap="flat" cmpd="sng" w="25400">
            <a:solidFill>
              <a:srgbClr val="7F7F7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93" name="Shape 93"/>
        <p:cNvGrpSpPr/>
        <p:nvPr/>
      </p:nvGrpSpPr>
      <p:grpSpPr>
        <a:xfrm>
          <a:off x="0" y="0"/>
          <a:ext cx="0" cy="0"/>
          <a:chOff x="0" y="0"/>
          <a:chExt cx="0" cy="0"/>
        </a:xfrm>
      </p:grpSpPr>
      <p:sp>
        <p:nvSpPr>
          <p:cNvPr id="94" name="Google Shape;94;p14"/>
          <p:cNvSpPr txBox="1"/>
          <p:nvPr>
            <p:ph idx="1" type="body"/>
          </p:nvPr>
        </p:nvSpPr>
        <p:spPr>
          <a:xfrm>
            <a:off x="457200" y="1382515"/>
            <a:ext cx="4038600" cy="451212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5" name="Google Shape;95;p14"/>
          <p:cNvSpPr txBox="1"/>
          <p:nvPr>
            <p:ph idx="2" type="body"/>
          </p:nvPr>
        </p:nvSpPr>
        <p:spPr>
          <a:xfrm>
            <a:off x="4648200" y="1382515"/>
            <a:ext cx="4038600" cy="451212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6" name="Google Shape;96;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8" name="Google Shape;98;p14"/>
          <p:cNvSpPr txBox="1"/>
          <p:nvPr>
            <p:ph type="title"/>
          </p:nvPr>
        </p:nvSpPr>
        <p:spPr>
          <a:xfrm>
            <a:off x="457200" y="292435"/>
            <a:ext cx="5621352" cy="84533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99" name="Google Shape;99;p14"/>
          <p:cNvCxnSpPr/>
          <p:nvPr/>
        </p:nvCxnSpPr>
        <p:spPr>
          <a:xfrm>
            <a:off x="451495" y="1137765"/>
            <a:ext cx="8235305" cy="0"/>
          </a:xfrm>
          <a:prstGeom prst="straightConnector1">
            <a:avLst/>
          </a:prstGeom>
          <a:noFill/>
          <a:ln cap="flat" cmpd="sng" w="25400">
            <a:solidFill>
              <a:srgbClr val="7F7F7F"/>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spTree>
      <p:nvGrpSpPr>
        <p:cNvPr id="100" name="Shape 100"/>
        <p:cNvGrpSpPr/>
        <p:nvPr/>
      </p:nvGrpSpPr>
      <p:grpSpPr>
        <a:xfrm>
          <a:off x="0" y="0"/>
          <a:ext cx="0" cy="0"/>
          <a:chOff x="0" y="0"/>
          <a:chExt cx="0" cy="0"/>
        </a:xfrm>
      </p:grpSpPr>
      <p:sp>
        <p:nvSpPr>
          <p:cNvPr id="101" name="Google Shape;101;p15"/>
          <p:cNvSpPr txBox="1"/>
          <p:nvPr>
            <p:ph idx="1" type="body"/>
          </p:nvPr>
        </p:nvSpPr>
        <p:spPr>
          <a:xfrm>
            <a:off x="457200" y="1382515"/>
            <a:ext cx="4038600" cy="451212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2" name="Google Shape;102;p15"/>
          <p:cNvSpPr txBox="1"/>
          <p:nvPr>
            <p:ph idx="2" type="body"/>
          </p:nvPr>
        </p:nvSpPr>
        <p:spPr>
          <a:xfrm>
            <a:off x="4648200" y="1382515"/>
            <a:ext cx="4038600" cy="451212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3" name="Google Shape;103;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5" name="Google Shape;105;p15"/>
          <p:cNvSpPr txBox="1"/>
          <p:nvPr>
            <p:ph type="title"/>
          </p:nvPr>
        </p:nvSpPr>
        <p:spPr>
          <a:xfrm>
            <a:off x="457200" y="292435"/>
            <a:ext cx="5621352" cy="84533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06" name="Google Shape;106;p15"/>
          <p:cNvCxnSpPr/>
          <p:nvPr/>
        </p:nvCxnSpPr>
        <p:spPr>
          <a:xfrm>
            <a:off x="451495" y="1137765"/>
            <a:ext cx="8235305" cy="0"/>
          </a:xfrm>
          <a:prstGeom prst="straightConnector1">
            <a:avLst/>
          </a:prstGeom>
          <a:noFill/>
          <a:ln cap="flat" cmpd="sng" w="25400">
            <a:solidFill>
              <a:srgbClr val="7F7F7F"/>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id="114" name="Google Shape;114;p17"/>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17"/>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16" name="Google Shape;116;p1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1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1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9" name="Shape 119"/>
        <p:cNvGrpSpPr/>
        <p:nvPr/>
      </p:nvGrpSpPr>
      <p:grpSpPr>
        <a:xfrm>
          <a:off x="0" y="0"/>
          <a:ext cx="0" cy="0"/>
          <a:chOff x="0" y="0"/>
          <a:chExt cx="0" cy="0"/>
        </a:xfrm>
      </p:grpSpPr>
      <p:sp>
        <p:nvSpPr>
          <p:cNvPr id="120" name="Google Shape;120;p1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1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2" name="Google Shape;122;p1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1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5" name="Shape 125"/>
        <p:cNvGrpSpPr/>
        <p:nvPr/>
      </p:nvGrpSpPr>
      <p:grpSpPr>
        <a:xfrm>
          <a:off x="0" y="0"/>
          <a:ext cx="0" cy="0"/>
          <a:chOff x="0" y="0"/>
          <a:chExt cx="0" cy="0"/>
        </a:xfrm>
      </p:grpSpPr>
      <p:sp>
        <p:nvSpPr>
          <p:cNvPr id="126" name="Google Shape;126;p19"/>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7" name="Google Shape;127;p19"/>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28" name="Google Shape;128;p1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1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1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1" name="Shape 131"/>
        <p:cNvGrpSpPr/>
        <p:nvPr/>
      </p:nvGrpSpPr>
      <p:grpSpPr>
        <a:xfrm>
          <a:off x="0" y="0"/>
          <a:ext cx="0" cy="0"/>
          <a:chOff x="0" y="0"/>
          <a:chExt cx="0" cy="0"/>
        </a:xfrm>
      </p:grpSpPr>
      <p:sp>
        <p:nvSpPr>
          <p:cNvPr id="132" name="Google Shape;132;p2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3" name="Google Shape;133;p20"/>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4" name="Google Shape;134;p20"/>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5" name="Google Shape;135;p2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6" name="Google Shape;136;p2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2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8" name="Shape 138"/>
        <p:cNvGrpSpPr/>
        <p:nvPr/>
      </p:nvGrpSpPr>
      <p:grpSpPr>
        <a:xfrm>
          <a:off x="0" y="0"/>
          <a:ext cx="0" cy="0"/>
          <a:chOff x="0" y="0"/>
          <a:chExt cx="0" cy="0"/>
        </a:xfrm>
      </p:grpSpPr>
      <p:sp>
        <p:nvSpPr>
          <p:cNvPr id="139" name="Google Shape;139;p21"/>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0" name="Google Shape;140;p21"/>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41" name="Google Shape;141;p21"/>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2" name="Google Shape;142;p21"/>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43" name="Google Shape;143;p21"/>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4" name="Google Shape;144;p2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5" name="Google Shape;145;p2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p2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3" name="Google Shape;23;p3"/>
          <p:cNvCxnSpPr/>
          <p:nvPr/>
        </p:nvCxnSpPr>
        <p:spPr>
          <a:xfrm>
            <a:off x="451495" y="1243598"/>
            <a:ext cx="8235305" cy="0"/>
          </a:xfrm>
          <a:prstGeom prst="straightConnector1">
            <a:avLst/>
          </a:prstGeom>
          <a:noFill/>
          <a:ln cap="flat" cmpd="sng" w="25400">
            <a:solidFill>
              <a:srgbClr val="7F7F7F"/>
            </a:solidFill>
            <a:prstDash val="solid"/>
            <a:round/>
            <a:headEnd len="sm" w="sm" type="none"/>
            <a:tailEnd len="sm" w="sm" type="none"/>
          </a:ln>
        </p:spPr>
      </p:cxnSp>
      <p:cxnSp>
        <p:nvCxnSpPr>
          <p:cNvPr id="24" name="Google Shape;24;p3"/>
          <p:cNvCxnSpPr/>
          <p:nvPr/>
        </p:nvCxnSpPr>
        <p:spPr>
          <a:xfrm>
            <a:off x="451495" y="1243598"/>
            <a:ext cx="8235305" cy="0"/>
          </a:xfrm>
          <a:prstGeom prst="straightConnector1">
            <a:avLst/>
          </a:prstGeom>
          <a:noFill/>
          <a:ln cap="flat" cmpd="sng" w="25400">
            <a:solidFill>
              <a:srgbClr val="7F7F7F"/>
            </a:solidFill>
            <a:prstDash val="solid"/>
            <a:round/>
            <a:headEnd len="sm" w="sm" type="none"/>
            <a:tailEnd len="sm" w="sm" type="none"/>
          </a:ln>
        </p:spPr>
      </p:cxnSp>
      <p:cxnSp>
        <p:nvCxnSpPr>
          <p:cNvPr id="25" name="Google Shape;25;p3"/>
          <p:cNvCxnSpPr/>
          <p:nvPr/>
        </p:nvCxnSpPr>
        <p:spPr>
          <a:xfrm>
            <a:off x="451495" y="1243598"/>
            <a:ext cx="8235305" cy="0"/>
          </a:xfrm>
          <a:prstGeom prst="straightConnector1">
            <a:avLst/>
          </a:prstGeom>
          <a:noFill/>
          <a:ln cap="flat" cmpd="sng" w="25400">
            <a:solidFill>
              <a:srgbClr val="7F7F7F"/>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7" name="Shape 147"/>
        <p:cNvGrpSpPr/>
        <p:nvPr/>
      </p:nvGrpSpPr>
      <p:grpSpPr>
        <a:xfrm>
          <a:off x="0" y="0"/>
          <a:ext cx="0" cy="0"/>
          <a:chOff x="0" y="0"/>
          <a:chExt cx="0" cy="0"/>
        </a:xfrm>
      </p:grpSpPr>
      <p:sp>
        <p:nvSpPr>
          <p:cNvPr id="148" name="Google Shape;148;p22"/>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9" name="Google Shape;149;p2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0" name="Google Shape;150;p2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1" name="Google Shape;151;p2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 name="Shape 152"/>
        <p:cNvGrpSpPr/>
        <p:nvPr/>
      </p:nvGrpSpPr>
      <p:grpSpPr>
        <a:xfrm>
          <a:off x="0" y="0"/>
          <a:ext cx="0" cy="0"/>
          <a:chOff x="0" y="0"/>
          <a:chExt cx="0" cy="0"/>
        </a:xfrm>
      </p:grpSpPr>
      <p:sp>
        <p:nvSpPr>
          <p:cNvPr id="153" name="Google Shape;153;p2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p2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6" name="Shape 156"/>
        <p:cNvGrpSpPr/>
        <p:nvPr/>
      </p:nvGrpSpPr>
      <p:grpSpPr>
        <a:xfrm>
          <a:off x="0" y="0"/>
          <a:ext cx="0" cy="0"/>
          <a:chOff x="0" y="0"/>
          <a:chExt cx="0" cy="0"/>
        </a:xfrm>
      </p:grpSpPr>
      <p:sp>
        <p:nvSpPr>
          <p:cNvPr id="157" name="Google Shape;157;p24"/>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24"/>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59" name="Google Shape;159;p24"/>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60" name="Google Shape;160;p2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p2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2" name="Google Shape;162;p2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3" name="Shape 163"/>
        <p:cNvGrpSpPr/>
        <p:nvPr/>
      </p:nvGrpSpPr>
      <p:grpSpPr>
        <a:xfrm>
          <a:off x="0" y="0"/>
          <a:ext cx="0" cy="0"/>
          <a:chOff x="0" y="0"/>
          <a:chExt cx="0" cy="0"/>
        </a:xfrm>
      </p:grpSpPr>
      <p:sp>
        <p:nvSpPr>
          <p:cNvPr id="164" name="Google Shape;164;p25"/>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5" name="Google Shape;165;p25"/>
          <p:cNvSpPr/>
          <p:nvPr>
            <p:ph idx="2" type="pic"/>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6" name="Google Shape;166;p25"/>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67" name="Google Shape;167;p2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8" name="Google Shape;168;p2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9" name="Google Shape;169;p2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0" name="Shape 170"/>
        <p:cNvGrpSpPr/>
        <p:nvPr/>
      </p:nvGrpSpPr>
      <p:grpSpPr>
        <a:xfrm>
          <a:off x="0" y="0"/>
          <a:ext cx="0" cy="0"/>
          <a:chOff x="0" y="0"/>
          <a:chExt cx="0" cy="0"/>
        </a:xfrm>
      </p:grpSpPr>
      <p:sp>
        <p:nvSpPr>
          <p:cNvPr id="171" name="Google Shape;171;p2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2" name="Google Shape;172;p26"/>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3" name="Google Shape;173;p2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4" name="Google Shape;174;p2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5" name="Google Shape;175;p2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6" name="Shape 176"/>
        <p:cNvGrpSpPr/>
        <p:nvPr/>
      </p:nvGrpSpPr>
      <p:grpSpPr>
        <a:xfrm>
          <a:off x="0" y="0"/>
          <a:ext cx="0" cy="0"/>
          <a:chOff x="0" y="0"/>
          <a:chExt cx="0" cy="0"/>
        </a:xfrm>
      </p:grpSpPr>
      <p:sp>
        <p:nvSpPr>
          <p:cNvPr id="177" name="Google Shape;177;p27"/>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8" name="Google Shape;178;p27"/>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9" name="Google Shape;179;p2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0" name="Google Shape;180;p2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1" name="Google Shape;181;p2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9" name="Google Shape;29;p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 name="Google Shape;35;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9" name="Google Shape;39;p5"/>
          <p:cNvCxnSpPr/>
          <p:nvPr/>
        </p:nvCxnSpPr>
        <p:spPr>
          <a:xfrm>
            <a:off x="451495" y="1137765"/>
            <a:ext cx="8235305" cy="0"/>
          </a:xfrm>
          <a:prstGeom prst="straightConnector1">
            <a:avLst/>
          </a:prstGeom>
          <a:noFill/>
          <a:ln cap="flat" cmpd="sng" w="25400">
            <a:solidFill>
              <a:srgbClr val="7F7F7F"/>
            </a:solidFill>
            <a:prstDash val="solid"/>
            <a:round/>
            <a:headEnd len="sm" w="sm" type="none"/>
            <a:tailEnd len="sm" w="sm" type="none"/>
          </a:ln>
        </p:spPr>
      </p:cxnSp>
      <p:cxnSp>
        <p:nvCxnSpPr>
          <p:cNvPr id="40" name="Google Shape;40;p5"/>
          <p:cNvCxnSpPr/>
          <p:nvPr/>
        </p:nvCxnSpPr>
        <p:spPr>
          <a:xfrm>
            <a:off x="451495" y="1137765"/>
            <a:ext cx="8235305" cy="0"/>
          </a:xfrm>
          <a:prstGeom prst="straightConnector1">
            <a:avLst/>
          </a:prstGeom>
          <a:noFill/>
          <a:ln cap="flat" cmpd="sng" w="25400">
            <a:solidFill>
              <a:srgbClr val="7F7F7F"/>
            </a:solidFill>
            <a:prstDash val="solid"/>
            <a:round/>
            <a:headEnd len="sm" w="sm" type="none"/>
            <a:tailEnd len="sm" w="sm" type="none"/>
          </a:ln>
        </p:spPr>
      </p:cxnSp>
      <p:cxnSp>
        <p:nvCxnSpPr>
          <p:cNvPr id="41" name="Google Shape;41;p5"/>
          <p:cNvCxnSpPr/>
          <p:nvPr/>
        </p:nvCxnSpPr>
        <p:spPr>
          <a:xfrm>
            <a:off x="451495" y="1137765"/>
            <a:ext cx="8235305" cy="0"/>
          </a:xfrm>
          <a:prstGeom prst="straightConnector1">
            <a:avLst/>
          </a:prstGeom>
          <a:noFill/>
          <a:ln cap="flat" cmpd="sng" w="25400">
            <a:solidFill>
              <a:srgbClr val="7F7F7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US"/>
              <a:t>8/18/17</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3" name="Google Shape;63;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4" name="Google Shape;64;p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0" name="Google Shape;70;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1" name="Google Shape;71;p1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46.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theme" Target="../theme/theme3.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1.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Users/magdalenasoto/Google Drive/OM-CREATIVE TEAM/RESOURCES/TEMPLATES AND FORMS/POWERPOINT/assets/EMCCCMYK.png" id="6" name="Google Shape;6;p1"/>
          <p:cNvPicPr preferRelativeResize="0"/>
          <p:nvPr/>
        </p:nvPicPr>
        <p:blipFill rotWithShape="1">
          <a:blip r:embed="rId1">
            <a:alphaModFix/>
          </a:blip>
          <a:srcRect b="-1" l="0" r="14781" t="42439"/>
          <a:stretch/>
        </p:blipFill>
        <p:spPr>
          <a:xfrm flipH="1" rot="10800000">
            <a:off x="-6319" y="4308341"/>
            <a:ext cx="9155559" cy="2549658"/>
          </a:xfrm>
          <a:prstGeom prst="rect">
            <a:avLst/>
          </a:prstGeom>
          <a:noFill/>
          <a:ln>
            <a:noFill/>
          </a:ln>
        </p:spPr>
      </p:pic>
      <p:sp>
        <p:nvSpPr>
          <p:cNvPr id="7" name="Google Shape;7;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Users/magdalenasoto/Google Drive/OM-CREATIVE TEAM/RESOURCES/LOGOS/COLLEGE_LOGOS/COLLEGES/EMCC/PNG/logo-white-emcc.png" id="11" name="Google Shape;11;p1"/>
          <p:cNvPicPr preferRelativeResize="0"/>
          <p:nvPr/>
        </p:nvPicPr>
        <p:blipFill rotWithShape="1">
          <a:blip r:embed="rId2">
            <a:alphaModFix/>
          </a:blip>
          <a:srcRect b="33657" l="0" r="0" t="31145"/>
          <a:stretch/>
        </p:blipFill>
        <p:spPr>
          <a:xfrm>
            <a:off x="2374" y="5912986"/>
            <a:ext cx="3049406" cy="71514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1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9" name="Google Shape;109;p16"/>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1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1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1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9.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35.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25.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7.jp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34.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39.png"/><Relationship Id="rId5" Type="http://schemas.openxmlformats.org/officeDocument/2006/relationships/image" Target="../media/image47.png"/><Relationship Id="rId6"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8.jpg"/><Relationship Id="rId5"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37.png"/><Relationship Id="rId5"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3.jpg"/><Relationship Id="rId4" Type="http://schemas.openxmlformats.org/officeDocument/2006/relationships/image" Target="../media/image49.png"/><Relationship Id="rId5"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hyperlink" Target="https://docs.google.com/presentation/d/1lwNh4MvWfvLs5J0NyVXLbH2H0xWkavYV57ShFm6McS4/edit?usp=shar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28"/>
          <p:cNvSpPr txBox="1"/>
          <p:nvPr>
            <p:ph type="ctrTitle"/>
          </p:nvPr>
        </p:nvSpPr>
        <p:spPr>
          <a:xfrm>
            <a:off x="685800" y="311903"/>
            <a:ext cx="7772400" cy="1818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7F7F7F"/>
              </a:buClr>
              <a:buSzPts val="4400"/>
              <a:buFont typeface="Open Sans"/>
              <a:buNone/>
            </a:pPr>
            <a:r>
              <a:rPr b="1" lang="en-US" sz="4000">
                <a:solidFill>
                  <a:srgbClr val="333333"/>
                </a:solidFill>
                <a:latin typeface="Open Sans"/>
                <a:ea typeface="Open Sans"/>
                <a:cs typeface="Open Sans"/>
                <a:sym typeface="Open Sans"/>
              </a:rPr>
              <a:t>Mobilize Data to Action: Assessing the Student Experience</a:t>
            </a:r>
            <a:endParaRPr b="1" sz="4000">
              <a:solidFill>
                <a:srgbClr val="333333"/>
              </a:solidFill>
              <a:latin typeface="Open Sans"/>
              <a:ea typeface="Open Sans"/>
              <a:cs typeface="Open Sans"/>
              <a:sym typeface="Open Sans"/>
            </a:endParaRPr>
          </a:p>
        </p:txBody>
      </p:sp>
      <p:sp>
        <p:nvSpPr>
          <p:cNvPr id="187" name="Google Shape;187;p28"/>
          <p:cNvSpPr txBox="1"/>
          <p:nvPr>
            <p:ph idx="1" type="subTitle"/>
          </p:nvPr>
        </p:nvSpPr>
        <p:spPr>
          <a:xfrm>
            <a:off x="1143000" y="5124892"/>
            <a:ext cx="6858000" cy="1113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000"/>
              <a:buNone/>
            </a:pPr>
            <a:r>
              <a:rPr b="1" lang="en-US" sz="2000">
                <a:solidFill>
                  <a:schemeClr val="dk1"/>
                </a:solidFill>
                <a:latin typeface="Open Sans"/>
                <a:ea typeface="Open Sans"/>
                <a:cs typeface="Open Sans"/>
                <a:sym typeface="Open Sans"/>
              </a:rPr>
              <a:t>MCCCD Student Success Conference</a:t>
            </a:r>
            <a:endParaRPr b="1" sz="2000">
              <a:solidFill>
                <a:schemeClr val="dk1"/>
              </a:solidFill>
              <a:latin typeface="Open Sans"/>
              <a:ea typeface="Open Sans"/>
              <a:cs typeface="Open Sans"/>
              <a:sym typeface="Open Sans"/>
            </a:endParaRPr>
          </a:p>
          <a:p>
            <a:pPr indent="0" lvl="0" marL="0" rtl="0" algn="ctr">
              <a:lnSpc>
                <a:spcPct val="90000"/>
              </a:lnSpc>
              <a:spcBef>
                <a:spcPts val="0"/>
              </a:spcBef>
              <a:spcAft>
                <a:spcPts val="0"/>
              </a:spcAft>
              <a:buClr>
                <a:schemeClr val="lt1"/>
              </a:buClr>
              <a:buSzPts val="2000"/>
              <a:buNone/>
            </a:pPr>
            <a:r>
              <a:rPr b="1" lang="en-US" sz="2000">
                <a:solidFill>
                  <a:schemeClr val="dk1"/>
                </a:solidFill>
                <a:latin typeface="Open Sans"/>
                <a:ea typeface="Open Sans"/>
                <a:cs typeface="Open Sans"/>
                <a:sym typeface="Open Sans"/>
              </a:rPr>
              <a:t>November 5, 2021</a:t>
            </a:r>
            <a:endParaRPr b="1" sz="2000">
              <a:solidFill>
                <a:schemeClr val="dk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p3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1178E"/>
              </a:buClr>
              <a:buSzPts val="4400"/>
              <a:buFont typeface="Open Sans"/>
              <a:buNone/>
            </a:pPr>
            <a:r>
              <a:rPr b="1" lang="en-US" sz="3900">
                <a:solidFill>
                  <a:srgbClr val="51178E"/>
                </a:solidFill>
                <a:latin typeface="Open Sans"/>
                <a:ea typeface="Open Sans"/>
                <a:cs typeface="Open Sans"/>
                <a:sym typeface="Open Sans"/>
              </a:rPr>
              <a:t>Culturally Engaging Campus Environments Model </a:t>
            </a:r>
            <a:endParaRPr b="1" sz="3900">
              <a:solidFill>
                <a:srgbClr val="51178E"/>
              </a:solidFill>
              <a:latin typeface="Open Sans"/>
              <a:ea typeface="Open Sans"/>
              <a:cs typeface="Open Sans"/>
              <a:sym typeface="Open Sans"/>
            </a:endParaRPr>
          </a:p>
          <a:p>
            <a:pPr indent="0" lvl="0" marL="0" rtl="0" algn="l">
              <a:lnSpc>
                <a:spcPct val="90000"/>
              </a:lnSpc>
              <a:spcBef>
                <a:spcPts val="0"/>
              </a:spcBef>
              <a:spcAft>
                <a:spcPts val="0"/>
              </a:spcAft>
              <a:buClr>
                <a:srgbClr val="51178E"/>
              </a:buClr>
              <a:buSzPts val="4400"/>
              <a:buFont typeface="Open Sans"/>
              <a:buNone/>
            </a:pPr>
            <a:r>
              <a:t/>
            </a:r>
            <a:endParaRPr b="1">
              <a:solidFill>
                <a:srgbClr val="51178E"/>
              </a:solidFill>
              <a:latin typeface="Open Sans"/>
              <a:ea typeface="Open Sans"/>
              <a:cs typeface="Open Sans"/>
              <a:sym typeface="Open Sans"/>
            </a:endParaRPr>
          </a:p>
        </p:txBody>
      </p:sp>
      <p:sp>
        <p:nvSpPr>
          <p:cNvPr id="269" name="Google Shape;269;p37"/>
          <p:cNvSpPr txBox="1"/>
          <p:nvPr/>
        </p:nvSpPr>
        <p:spPr>
          <a:xfrm>
            <a:off x="3066900" y="5825125"/>
            <a:ext cx="6077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222222"/>
                </a:solidFill>
                <a:highlight>
                  <a:srgbClr val="FFFFFF"/>
                </a:highlight>
              </a:rPr>
              <a:t>Model adapted from Museus (2014), cited in: Museus, S. D., &amp; Smith, E. J. (2016). The culturally engaging campus environments model and survey. </a:t>
            </a:r>
            <a:r>
              <a:rPr i="1" lang="en-US" sz="900">
                <a:solidFill>
                  <a:srgbClr val="222222"/>
                </a:solidFill>
                <a:highlight>
                  <a:srgbClr val="FFFFFF"/>
                </a:highlight>
              </a:rPr>
              <a:t>A report on new tools for assessing campus environments and diverse college student outcomes</a:t>
            </a:r>
            <a:r>
              <a:rPr lang="en-US" sz="900">
                <a:solidFill>
                  <a:srgbClr val="222222"/>
                </a:solidFill>
                <a:highlight>
                  <a:srgbClr val="FFFFFF"/>
                </a:highlight>
              </a:rPr>
              <a:t>.</a:t>
            </a:r>
            <a:endParaRPr sz="1300"/>
          </a:p>
        </p:txBody>
      </p:sp>
      <p:pic>
        <p:nvPicPr>
          <p:cNvPr id="270" name="Google Shape;270;p37"/>
          <p:cNvPicPr preferRelativeResize="0"/>
          <p:nvPr/>
        </p:nvPicPr>
        <p:blipFill>
          <a:blip r:embed="rId4">
            <a:alphaModFix/>
          </a:blip>
          <a:stretch>
            <a:fillRect/>
          </a:stretch>
        </p:blipFill>
        <p:spPr>
          <a:xfrm>
            <a:off x="248075" y="1337483"/>
            <a:ext cx="8647851" cy="41830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38"/>
          <p:cNvSpPr txBox="1"/>
          <p:nvPr>
            <p:ph type="title"/>
          </p:nvPr>
        </p:nvSpPr>
        <p:spPr>
          <a:xfrm>
            <a:off x="1032075" y="267751"/>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External Influences</a:t>
            </a:r>
            <a:endParaRPr/>
          </a:p>
        </p:txBody>
      </p:sp>
      <p:sp>
        <p:nvSpPr>
          <p:cNvPr id="276" name="Google Shape;276;p38"/>
          <p:cNvSpPr txBox="1"/>
          <p:nvPr>
            <p:ph idx="2" type="body"/>
          </p:nvPr>
        </p:nvSpPr>
        <p:spPr>
          <a:xfrm>
            <a:off x="4642450" y="1318175"/>
            <a:ext cx="4324200" cy="2270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EMCC Fast Facts:</a:t>
            </a:r>
            <a:endParaRPr/>
          </a:p>
          <a:p>
            <a:pPr indent="-342900" lvl="0" marL="457200" rtl="0" algn="l">
              <a:spcBef>
                <a:spcPts val="1000"/>
              </a:spcBef>
              <a:spcAft>
                <a:spcPts val="0"/>
              </a:spcAft>
              <a:buSzPts val="1800"/>
              <a:buChar char="•"/>
            </a:pPr>
            <a:r>
              <a:rPr lang="en-US"/>
              <a:t>65% First-Generation</a:t>
            </a:r>
            <a:endParaRPr/>
          </a:p>
          <a:p>
            <a:pPr indent="-342900" lvl="0" marL="457200" rtl="0" algn="l">
              <a:spcBef>
                <a:spcPts val="0"/>
              </a:spcBef>
              <a:spcAft>
                <a:spcPts val="0"/>
              </a:spcAft>
              <a:buSzPts val="1800"/>
              <a:buChar char="•"/>
            </a:pPr>
            <a:r>
              <a:rPr lang="en-US"/>
              <a:t>37% Pell-Eligible</a:t>
            </a:r>
            <a:endParaRPr/>
          </a:p>
          <a:p>
            <a:pPr indent="-342900" lvl="0" marL="457200" rtl="0" algn="l">
              <a:spcBef>
                <a:spcPts val="0"/>
              </a:spcBef>
              <a:spcAft>
                <a:spcPts val="0"/>
              </a:spcAft>
              <a:buSzPts val="1800"/>
              <a:buChar char="•"/>
            </a:pPr>
            <a:r>
              <a:rPr lang="en-US"/>
              <a:t>71% Minority Population</a:t>
            </a:r>
            <a:endParaRPr/>
          </a:p>
        </p:txBody>
      </p:sp>
      <p:pic>
        <p:nvPicPr>
          <p:cNvPr id="277" name="Google Shape;277;p38"/>
          <p:cNvPicPr preferRelativeResize="0"/>
          <p:nvPr/>
        </p:nvPicPr>
        <p:blipFill>
          <a:blip r:embed="rId4">
            <a:alphaModFix/>
          </a:blip>
          <a:stretch>
            <a:fillRect/>
          </a:stretch>
        </p:blipFill>
        <p:spPr>
          <a:xfrm>
            <a:off x="171450" y="2917901"/>
            <a:ext cx="4324348" cy="2437962"/>
          </a:xfrm>
          <a:prstGeom prst="rect">
            <a:avLst/>
          </a:prstGeom>
          <a:noFill/>
          <a:ln>
            <a:noFill/>
          </a:ln>
        </p:spPr>
      </p:pic>
      <p:pic>
        <p:nvPicPr>
          <p:cNvPr id="278" name="Google Shape;278;p38"/>
          <p:cNvPicPr preferRelativeResize="0"/>
          <p:nvPr/>
        </p:nvPicPr>
        <p:blipFill>
          <a:blip r:embed="rId5">
            <a:alphaModFix/>
          </a:blip>
          <a:stretch>
            <a:fillRect/>
          </a:stretch>
        </p:blipFill>
        <p:spPr>
          <a:xfrm>
            <a:off x="69575" y="0"/>
            <a:ext cx="2077843" cy="2437975"/>
          </a:xfrm>
          <a:prstGeom prst="rect">
            <a:avLst/>
          </a:prstGeom>
          <a:noFill/>
          <a:ln>
            <a:noFill/>
          </a:ln>
        </p:spPr>
      </p:pic>
      <p:cxnSp>
        <p:nvCxnSpPr>
          <p:cNvPr id="279" name="Google Shape;279;p38"/>
          <p:cNvCxnSpPr/>
          <p:nvPr/>
        </p:nvCxnSpPr>
        <p:spPr>
          <a:xfrm flipH="1">
            <a:off x="792875" y="2211800"/>
            <a:ext cx="1126800" cy="1071000"/>
          </a:xfrm>
          <a:prstGeom prst="straightConnector1">
            <a:avLst/>
          </a:prstGeom>
          <a:noFill/>
          <a:ln cap="flat" cmpd="sng" w="9525">
            <a:solidFill>
              <a:schemeClr val="dk2"/>
            </a:solidFill>
            <a:prstDash val="solid"/>
            <a:round/>
            <a:headEnd len="med" w="med" type="none"/>
            <a:tailEnd len="med" w="med" type="triangle"/>
          </a:ln>
        </p:spPr>
      </p:cxnSp>
      <p:pic>
        <p:nvPicPr>
          <p:cNvPr id="280" name="Google Shape;280;p38"/>
          <p:cNvPicPr preferRelativeResize="0"/>
          <p:nvPr/>
        </p:nvPicPr>
        <p:blipFill>
          <a:blip r:embed="rId6">
            <a:alphaModFix/>
          </a:blip>
          <a:stretch>
            <a:fillRect/>
          </a:stretch>
        </p:blipFill>
        <p:spPr>
          <a:xfrm>
            <a:off x="4866470" y="3783000"/>
            <a:ext cx="3662180" cy="2437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39"/>
          <p:cNvSpPr txBox="1"/>
          <p:nvPr>
            <p:ph type="title"/>
          </p:nvPr>
        </p:nvSpPr>
        <p:spPr>
          <a:xfrm>
            <a:off x="250375" y="169751"/>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Pre-College Inputs</a:t>
            </a:r>
            <a:endParaRPr/>
          </a:p>
        </p:txBody>
      </p:sp>
      <p:sp>
        <p:nvSpPr>
          <p:cNvPr id="286" name="Google Shape;286;p39"/>
          <p:cNvSpPr txBox="1"/>
          <p:nvPr>
            <p:ph idx="2" type="body"/>
          </p:nvPr>
        </p:nvSpPr>
        <p:spPr>
          <a:xfrm>
            <a:off x="4698700" y="2185575"/>
            <a:ext cx="38862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700"/>
              <a:t>“I just got curious and started talking to people. There’s a lot of resources EMCC has that some </a:t>
            </a:r>
            <a:r>
              <a:rPr lang="en-US" sz="1700"/>
              <a:t>people</a:t>
            </a:r>
            <a:r>
              <a:rPr lang="en-US" sz="1700"/>
              <a:t> are </a:t>
            </a:r>
            <a:r>
              <a:rPr lang="en-US" sz="1700"/>
              <a:t>completely</a:t>
            </a:r>
            <a:r>
              <a:rPr lang="en-US" sz="1700"/>
              <a:t> unaware of and are just sitting. They’re literally just sitting here.”</a:t>
            </a:r>
            <a:endParaRPr sz="1700"/>
          </a:p>
          <a:p>
            <a:pPr indent="0" lvl="0" marL="0" rtl="0" algn="r">
              <a:spcBef>
                <a:spcPts val="1000"/>
              </a:spcBef>
              <a:spcAft>
                <a:spcPts val="0"/>
              </a:spcAft>
              <a:buNone/>
            </a:pPr>
            <a:r>
              <a:rPr lang="en-US" sz="1700"/>
              <a:t>-Tasha</a:t>
            </a:r>
            <a:endParaRPr sz="1700"/>
          </a:p>
          <a:p>
            <a:pPr indent="0" lvl="0" marL="0" rtl="0" algn="r">
              <a:spcBef>
                <a:spcPts val="1000"/>
              </a:spcBef>
              <a:spcAft>
                <a:spcPts val="0"/>
              </a:spcAft>
              <a:buNone/>
            </a:pPr>
            <a:r>
              <a:rPr lang="en-US" sz="1700"/>
              <a:t>“I also learned a lot of things because I ask a lot of questions. I’m a curious person. So I go in and I actually found out the rental for the calculators through </a:t>
            </a:r>
            <a:r>
              <a:rPr lang="en-US" sz="1700"/>
              <a:t>computer</a:t>
            </a:r>
            <a:r>
              <a:rPr lang="en-US" sz="1700"/>
              <a:t> commons. I started asking questions. I was a like, ‘Oh, what is over there?’ I started roaming the area so I can see what exactly is around.”</a:t>
            </a:r>
            <a:endParaRPr sz="1700"/>
          </a:p>
          <a:p>
            <a:pPr indent="0" lvl="0" marL="0" rtl="0" algn="r">
              <a:spcBef>
                <a:spcPts val="1000"/>
              </a:spcBef>
              <a:spcAft>
                <a:spcPts val="0"/>
              </a:spcAft>
              <a:buNone/>
            </a:pPr>
            <a:r>
              <a:rPr lang="en-US" sz="1700"/>
              <a:t>-Jeniah</a:t>
            </a:r>
            <a:endParaRPr sz="1700"/>
          </a:p>
        </p:txBody>
      </p:sp>
      <p:pic>
        <p:nvPicPr>
          <p:cNvPr id="287" name="Google Shape;287;p39"/>
          <p:cNvPicPr preferRelativeResize="0"/>
          <p:nvPr/>
        </p:nvPicPr>
        <p:blipFill>
          <a:blip r:embed="rId4">
            <a:alphaModFix/>
          </a:blip>
          <a:stretch>
            <a:fillRect/>
          </a:stretch>
        </p:blipFill>
        <p:spPr>
          <a:xfrm>
            <a:off x="250375" y="1495451"/>
            <a:ext cx="4324349" cy="2432988"/>
          </a:xfrm>
          <a:prstGeom prst="rect">
            <a:avLst/>
          </a:prstGeom>
          <a:noFill/>
          <a:ln>
            <a:noFill/>
          </a:ln>
        </p:spPr>
      </p:pic>
      <p:sp>
        <p:nvSpPr>
          <p:cNvPr id="288" name="Google Shape;288;p39"/>
          <p:cNvSpPr txBox="1"/>
          <p:nvPr/>
        </p:nvSpPr>
        <p:spPr>
          <a:xfrm>
            <a:off x="353800" y="4023900"/>
            <a:ext cx="4117500" cy="283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400"/>
              </a:spcBef>
              <a:spcAft>
                <a:spcPts val="0"/>
              </a:spcAft>
              <a:buNone/>
            </a:pPr>
            <a:r>
              <a:rPr lang="en-US">
                <a:solidFill>
                  <a:schemeClr val="dk1"/>
                </a:solidFill>
                <a:latin typeface="Calibri"/>
                <a:ea typeface="Calibri"/>
                <a:cs typeface="Calibri"/>
                <a:sym typeface="Calibri"/>
              </a:rPr>
              <a:t>So if I may say, I feel if I was not as inquisitive, I would have not found those resources. So maybe if the teachers can start implementing those resources, not only in the syllabus, because we know everyone does not read the syllabus, I'm guilty of it sometimes, too. So maybe implement it in talking about it during a class session or something, doesn't take that long. </a:t>
            </a:r>
            <a:endParaRPr>
              <a:solidFill>
                <a:schemeClr val="dk1"/>
              </a:solidFill>
              <a:latin typeface="Calibri"/>
              <a:ea typeface="Calibri"/>
              <a:cs typeface="Calibri"/>
              <a:sym typeface="Calibri"/>
            </a:endParaRPr>
          </a:p>
          <a:p>
            <a:pPr indent="0" lvl="0" marL="0" rtl="0" algn="r">
              <a:lnSpc>
                <a:spcPct val="115000"/>
              </a:lnSpc>
              <a:spcBef>
                <a:spcPts val="400"/>
              </a:spcBef>
              <a:spcAft>
                <a:spcPts val="0"/>
              </a:spcAft>
              <a:buNone/>
            </a:pPr>
            <a:r>
              <a:rPr lang="en-US">
                <a:solidFill>
                  <a:schemeClr val="dk1"/>
                </a:solidFill>
                <a:latin typeface="Calibri"/>
                <a:ea typeface="Calibri"/>
                <a:cs typeface="Calibri"/>
                <a:sym typeface="Calibri"/>
              </a:rPr>
              <a:t>-Shanice</a:t>
            </a:r>
            <a:endParaRPr>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1200"/>
              </a:spcBef>
              <a:spcAft>
                <a:spcPts val="0"/>
              </a:spcAft>
              <a:buNone/>
            </a:pPr>
            <a:r>
              <a:t/>
            </a:r>
            <a:endParaRPr>
              <a:latin typeface="Calibri"/>
              <a:ea typeface="Calibri"/>
              <a:cs typeface="Calibri"/>
              <a:sym typeface="Calibri"/>
            </a:endParaRPr>
          </a:p>
        </p:txBody>
      </p:sp>
      <p:pic>
        <p:nvPicPr>
          <p:cNvPr id="289" name="Google Shape;289;p39"/>
          <p:cNvPicPr preferRelativeResize="0"/>
          <p:nvPr/>
        </p:nvPicPr>
        <p:blipFill>
          <a:blip r:embed="rId5">
            <a:alphaModFix/>
          </a:blip>
          <a:stretch>
            <a:fillRect/>
          </a:stretch>
        </p:blipFill>
        <p:spPr>
          <a:xfrm>
            <a:off x="6913650" y="76200"/>
            <a:ext cx="1828525" cy="2264450"/>
          </a:xfrm>
          <a:prstGeom prst="rect">
            <a:avLst/>
          </a:prstGeom>
          <a:noFill/>
          <a:ln>
            <a:noFill/>
          </a:ln>
        </p:spPr>
      </p:pic>
      <p:cxnSp>
        <p:nvCxnSpPr>
          <p:cNvPr id="290" name="Google Shape;290;p39"/>
          <p:cNvCxnSpPr/>
          <p:nvPr/>
        </p:nvCxnSpPr>
        <p:spPr>
          <a:xfrm flipH="1" rot="10800000">
            <a:off x="918100" y="1043175"/>
            <a:ext cx="6273900" cy="2017200"/>
          </a:xfrm>
          <a:prstGeom prst="straightConnector1">
            <a:avLst/>
          </a:prstGeom>
          <a:noFill/>
          <a:ln cap="flat" cmpd="sng" w="9525">
            <a:solidFill>
              <a:schemeClr val="dk2"/>
            </a:solidFill>
            <a:prstDash val="solid"/>
            <a:round/>
            <a:headEnd len="med" w="med" type="none"/>
            <a:tailEnd len="med" w="med" type="triangle"/>
          </a:ln>
        </p:spPr>
      </p:cxnSp>
      <p:sp>
        <p:nvSpPr>
          <p:cNvPr id="291" name="Google Shape;291;p39"/>
          <p:cNvSpPr txBox="1"/>
          <p:nvPr/>
        </p:nvSpPr>
        <p:spPr>
          <a:xfrm>
            <a:off x="5988275" y="6451500"/>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C</a:t>
            </a:r>
            <a:endParaRPr b="1">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 name="Shape 295"/>
        <p:cNvGrpSpPr/>
        <p:nvPr/>
      </p:nvGrpSpPr>
      <p:grpSpPr>
        <a:xfrm>
          <a:off x="0" y="0"/>
          <a:ext cx="0" cy="0"/>
          <a:chOff x="0" y="0"/>
          <a:chExt cx="0" cy="0"/>
        </a:xfrm>
      </p:grpSpPr>
      <p:sp>
        <p:nvSpPr>
          <p:cNvPr id="296" name="Google Shape;296;p40"/>
          <p:cNvSpPr txBox="1"/>
          <p:nvPr>
            <p:ph type="title"/>
          </p:nvPr>
        </p:nvSpPr>
        <p:spPr>
          <a:xfrm>
            <a:off x="139100" y="136525"/>
            <a:ext cx="8916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1178E"/>
              </a:buClr>
              <a:buSzPts val="4400"/>
              <a:buFont typeface="Open Sans"/>
              <a:buNone/>
            </a:pPr>
            <a:r>
              <a:rPr b="1" lang="en-US" sz="3100">
                <a:solidFill>
                  <a:srgbClr val="51178E"/>
                </a:solidFill>
                <a:latin typeface="Open Sans"/>
                <a:ea typeface="Open Sans"/>
                <a:cs typeface="Open Sans"/>
                <a:sym typeface="Open Sans"/>
              </a:rPr>
              <a:t>Culturally Engaging Campus Environments</a:t>
            </a:r>
            <a:r>
              <a:rPr b="1" lang="en-US">
                <a:solidFill>
                  <a:srgbClr val="51178E"/>
                </a:solidFill>
                <a:latin typeface="Open Sans"/>
                <a:ea typeface="Open Sans"/>
                <a:cs typeface="Open Sans"/>
                <a:sym typeface="Open Sans"/>
              </a:rPr>
              <a:t>: </a:t>
            </a:r>
            <a:endParaRPr b="1">
              <a:solidFill>
                <a:srgbClr val="51178E"/>
              </a:solidFill>
              <a:latin typeface="Open Sans"/>
              <a:ea typeface="Open Sans"/>
              <a:cs typeface="Open Sans"/>
              <a:sym typeface="Open Sans"/>
            </a:endParaRPr>
          </a:p>
          <a:p>
            <a:pPr indent="0" lvl="0" marL="0" rtl="0" algn="ctr">
              <a:lnSpc>
                <a:spcPct val="90000"/>
              </a:lnSpc>
              <a:spcBef>
                <a:spcPts val="0"/>
              </a:spcBef>
              <a:spcAft>
                <a:spcPts val="0"/>
              </a:spcAft>
              <a:buClr>
                <a:srgbClr val="51178E"/>
              </a:buClr>
              <a:buSzPts val="4400"/>
              <a:buFont typeface="Open Sans"/>
              <a:buNone/>
            </a:pPr>
            <a:r>
              <a:rPr b="1" lang="en-US" sz="3900">
                <a:solidFill>
                  <a:srgbClr val="51178E"/>
                </a:solidFill>
                <a:latin typeface="Open Sans"/>
                <a:ea typeface="Open Sans"/>
                <a:cs typeface="Open Sans"/>
                <a:sym typeface="Open Sans"/>
              </a:rPr>
              <a:t>Cultural Relevance</a:t>
            </a:r>
            <a:endParaRPr sz="3900"/>
          </a:p>
        </p:txBody>
      </p:sp>
      <p:sp>
        <p:nvSpPr>
          <p:cNvPr id="297" name="Google Shape;297;p40"/>
          <p:cNvSpPr txBox="1"/>
          <p:nvPr>
            <p:ph idx="2" type="body"/>
          </p:nvPr>
        </p:nvSpPr>
        <p:spPr>
          <a:xfrm>
            <a:off x="5082200" y="1327500"/>
            <a:ext cx="3745200" cy="14919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Opportunity: Culturally-Relevant Toolbox</a:t>
            </a:r>
            <a:endParaRPr/>
          </a:p>
        </p:txBody>
      </p:sp>
      <p:pic>
        <p:nvPicPr>
          <p:cNvPr id="298" name="Google Shape;298;p40"/>
          <p:cNvPicPr preferRelativeResize="0"/>
          <p:nvPr/>
        </p:nvPicPr>
        <p:blipFill>
          <a:blip r:embed="rId4">
            <a:alphaModFix/>
          </a:blip>
          <a:stretch>
            <a:fillRect/>
          </a:stretch>
        </p:blipFill>
        <p:spPr>
          <a:xfrm>
            <a:off x="271900" y="1444625"/>
            <a:ext cx="4724951" cy="2680850"/>
          </a:xfrm>
          <a:prstGeom prst="rect">
            <a:avLst/>
          </a:prstGeom>
          <a:noFill/>
          <a:ln>
            <a:noFill/>
          </a:ln>
        </p:spPr>
      </p:pic>
      <p:pic>
        <p:nvPicPr>
          <p:cNvPr id="299" name="Google Shape;299;p40"/>
          <p:cNvPicPr preferRelativeResize="0"/>
          <p:nvPr/>
        </p:nvPicPr>
        <p:blipFill>
          <a:blip r:embed="rId5">
            <a:alphaModFix/>
          </a:blip>
          <a:stretch>
            <a:fillRect/>
          </a:stretch>
        </p:blipFill>
        <p:spPr>
          <a:xfrm>
            <a:off x="1615800" y="4277875"/>
            <a:ext cx="3381050" cy="1652273"/>
          </a:xfrm>
          <a:prstGeom prst="rect">
            <a:avLst/>
          </a:prstGeom>
          <a:noFill/>
          <a:ln>
            <a:noFill/>
          </a:ln>
        </p:spPr>
      </p:pic>
      <p:cxnSp>
        <p:nvCxnSpPr>
          <p:cNvPr id="300" name="Google Shape;300;p40"/>
          <p:cNvCxnSpPr/>
          <p:nvPr/>
        </p:nvCxnSpPr>
        <p:spPr>
          <a:xfrm>
            <a:off x="2044875" y="2517850"/>
            <a:ext cx="890400" cy="1905900"/>
          </a:xfrm>
          <a:prstGeom prst="straightConnector1">
            <a:avLst/>
          </a:prstGeom>
          <a:noFill/>
          <a:ln cap="flat" cmpd="sng" w="9525">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pic>
        <p:nvPicPr>
          <p:cNvPr id="301" name="Google Shape;301;p40"/>
          <p:cNvPicPr preferRelativeResize="0"/>
          <p:nvPr/>
        </p:nvPicPr>
        <p:blipFill>
          <a:blip r:embed="rId6">
            <a:alphaModFix/>
          </a:blip>
          <a:stretch>
            <a:fillRect/>
          </a:stretch>
        </p:blipFill>
        <p:spPr>
          <a:xfrm>
            <a:off x="5398800" y="2819400"/>
            <a:ext cx="3428600" cy="25714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41"/>
          <p:cNvSpPr txBox="1"/>
          <p:nvPr>
            <p:ph type="title"/>
          </p:nvPr>
        </p:nvSpPr>
        <p:spPr>
          <a:xfrm>
            <a:off x="148350" y="48400"/>
            <a:ext cx="8847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1178E"/>
              </a:buClr>
              <a:buSzPts val="4400"/>
              <a:buFont typeface="Open Sans"/>
              <a:buNone/>
            </a:pPr>
            <a:r>
              <a:rPr b="1" lang="en-US" sz="3100">
                <a:solidFill>
                  <a:srgbClr val="51178E"/>
                </a:solidFill>
                <a:latin typeface="Open Sans"/>
                <a:ea typeface="Open Sans"/>
                <a:cs typeface="Open Sans"/>
                <a:sym typeface="Open Sans"/>
              </a:rPr>
              <a:t>Culturally Engaging Campus Environments</a:t>
            </a:r>
            <a:r>
              <a:rPr b="1" lang="en-US">
                <a:solidFill>
                  <a:srgbClr val="51178E"/>
                </a:solidFill>
                <a:latin typeface="Open Sans"/>
                <a:ea typeface="Open Sans"/>
                <a:cs typeface="Open Sans"/>
                <a:sym typeface="Open Sans"/>
              </a:rPr>
              <a:t>: </a:t>
            </a:r>
            <a:endParaRPr b="1">
              <a:solidFill>
                <a:srgbClr val="51178E"/>
              </a:solidFill>
              <a:latin typeface="Open Sans"/>
              <a:ea typeface="Open Sans"/>
              <a:cs typeface="Open Sans"/>
              <a:sym typeface="Open Sans"/>
            </a:endParaRPr>
          </a:p>
          <a:p>
            <a:pPr indent="0" lvl="0" marL="0" rtl="0" algn="ctr">
              <a:lnSpc>
                <a:spcPct val="90000"/>
              </a:lnSpc>
              <a:spcBef>
                <a:spcPts val="0"/>
              </a:spcBef>
              <a:spcAft>
                <a:spcPts val="0"/>
              </a:spcAft>
              <a:buClr>
                <a:srgbClr val="51178E"/>
              </a:buClr>
              <a:buSzPts val="4400"/>
              <a:buFont typeface="Open Sans"/>
              <a:buNone/>
            </a:pPr>
            <a:r>
              <a:rPr b="1" lang="en-US" sz="3900">
                <a:solidFill>
                  <a:srgbClr val="51178E"/>
                </a:solidFill>
                <a:latin typeface="Open Sans"/>
                <a:ea typeface="Open Sans"/>
                <a:cs typeface="Open Sans"/>
                <a:sym typeface="Open Sans"/>
              </a:rPr>
              <a:t>Cultural Responsiveness</a:t>
            </a:r>
            <a:endParaRPr sz="3900"/>
          </a:p>
        </p:txBody>
      </p:sp>
      <p:sp>
        <p:nvSpPr>
          <p:cNvPr id="307" name="Google Shape;307;p41"/>
          <p:cNvSpPr txBox="1"/>
          <p:nvPr>
            <p:ph idx="2" type="body"/>
          </p:nvPr>
        </p:nvSpPr>
        <p:spPr>
          <a:xfrm>
            <a:off x="4409700" y="1593450"/>
            <a:ext cx="4586100" cy="43512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sz="1600"/>
              <a:t>“I don’t have an advisor. I’ve had to ask my brother or other students for help.”</a:t>
            </a:r>
            <a:endParaRPr sz="1600"/>
          </a:p>
          <a:p>
            <a:pPr indent="0" lvl="0" marL="0" rtl="0" algn="r">
              <a:spcBef>
                <a:spcPts val="1000"/>
              </a:spcBef>
              <a:spcAft>
                <a:spcPts val="0"/>
              </a:spcAft>
              <a:buNone/>
            </a:pPr>
            <a:r>
              <a:rPr lang="en-US" sz="1600"/>
              <a:t>-Mya</a:t>
            </a:r>
            <a:endParaRPr sz="1600"/>
          </a:p>
          <a:p>
            <a:pPr indent="0" lvl="0" marL="0" rtl="0" algn="r">
              <a:spcBef>
                <a:spcPts val="1000"/>
              </a:spcBef>
              <a:spcAft>
                <a:spcPts val="0"/>
              </a:spcAft>
              <a:buNone/>
            </a:pPr>
            <a:r>
              <a:rPr lang="en-US" sz="1600"/>
              <a:t>“I agree with [Mya]. I also don’t have an advisor. I have been the one to reach out to others and ask or call EMCC.”</a:t>
            </a:r>
            <a:endParaRPr sz="1600"/>
          </a:p>
          <a:p>
            <a:pPr indent="0" lvl="0" marL="0" rtl="0" algn="r">
              <a:spcBef>
                <a:spcPts val="1000"/>
              </a:spcBef>
              <a:spcAft>
                <a:spcPts val="0"/>
              </a:spcAft>
              <a:buNone/>
            </a:pPr>
            <a:r>
              <a:rPr lang="en-US" sz="1600"/>
              <a:t>-Alejandra</a:t>
            </a:r>
            <a:endParaRPr sz="1600"/>
          </a:p>
          <a:p>
            <a:pPr indent="0" lvl="0" marL="0" rtl="0" algn="r">
              <a:spcBef>
                <a:spcPts val="1000"/>
              </a:spcBef>
              <a:spcAft>
                <a:spcPts val="0"/>
              </a:spcAft>
              <a:buNone/>
            </a:pPr>
            <a:r>
              <a:rPr lang="en-US" sz="1600"/>
              <a:t>“My biggest challenge has been mental health. Since everything was online, I felt like I was alone since I didn’t know anyone and couldn’t make any friends since I only knew kids from their name on the discussion board. I felt I couldn’t connect to them. The deadlines became closer and I kept losing more and more motivation to do them.”</a:t>
            </a:r>
            <a:endParaRPr sz="1600"/>
          </a:p>
          <a:p>
            <a:pPr indent="0" lvl="0" marL="0" rtl="0" algn="r">
              <a:spcBef>
                <a:spcPts val="1000"/>
              </a:spcBef>
              <a:spcAft>
                <a:spcPts val="0"/>
              </a:spcAft>
              <a:buNone/>
            </a:pPr>
            <a:r>
              <a:rPr lang="en-US" sz="1600"/>
              <a:t>-Maria</a:t>
            </a:r>
            <a:endParaRPr sz="1600"/>
          </a:p>
          <a:p>
            <a:pPr indent="0" lvl="0" marL="0" rtl="0" algn="l">
              <a:spcBef>
                <a:spcPts val="1000"/>
              </a:spcBef>
              <a:spcAft>
                <a:spcPts val="0"/>
              </a:spcAft>
              <a:buNone/>
            </a:pPr>
            <a:r>
              <a:t/>
            </a:r>
            <a:endParaRPr sz="1400"/>
          </a:p>
        </p:txBody>
      </p:sp>
      <p:pic>
        <p:nvPicPr>
          <p:cNvPr id="308" name="Google Shape;308;p41"/>
          <p:cNvPicPr preferRelativeResize="0"/>
          <p:nvPr/>
        </p:nvPicPr>
        <p:blipFill>
          <a:blip r:embed="rId4">
            <a:alphaModFix/>
          </a:blip>
          <a:stretch>
            <a:fillRect/>
          </a:stretch>
        </p:blipFill>
        <p:spPr>
          <a:xfrm>
            <a:off x="208651" y="1246275"/>
            <a:ext cx="2891551" cy="1634974"/>
          </a:xfrm>
          <a:prstGeom prst="rect">
            <a:avLst/>
          </a:prstGeom>
          <a:noFill/>
          <a:ln>
            <a:noFill/>
          </a:ln>
        </p:spPr>
      </p:pic>
      <p:sp>
        <p:nvSpPr>
          <p:cNvPr id="309" name="Google Shape;309;p41"/>
          <p:cNvSpPr txBox="1"/>
          <p:nvPr/>
        </p:nvSpPr>
        <p:spPr>
          <a:xfrm>
            <a:off x="584250" y="4562725"/>
            <a:ext cx="38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10" name="Google Shape;310;p41"/>
          <p:cNvSpPr txBox="1"/>
          <p:nvPr/>
        </p:nvSpPr>
        <p:spPr>
          <a:xfrm>
            <a:off x="512800" y="4469500"/>
            <a:ext cx="3728100" cy="1809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lang="en-US" sz="1800">
                <a:solidFill>
                  <a:schemeClr val="dk1"/>
                </a:solidFill>
                <a:latin typeface="Calibri"/>
                <a:ea typeface="Calibri"/>
                <a:cs typeface="Calibri"/>
                <a:sym typeface="Calibri"/>
              </a:rPr>
              <a:t>“The teacher making an introduction video helped me connect with them. Just being reminded that they are human made me comfortable taking the class.”</a:t>
            </a:r>
            <a:endParaRPr sz="1800">
              <a:solidFill>
                <a:schemeClr val="dk1"/>
              </a:solidFill>
              <a:latin typeface="Calibri"/>
              <a:ea typeface="Calibri"/>
              <a:cs typeface="Calibri"/>
              <a:sym typeface="Calibri"/>
            </a:endParaRPr>
          </a:p>
          <a:p>
            <a:pPr indent="0" lvl="0" marL="0" rtl="0" algn="r">
              <a:lnSpc>
                <a:spcPct val="90000"/>
              </a:lnSpc>
              <a:spcBef>
                <a:spcPts val="1000"/>
              </a:spcBef>
              <a:spcAft>
                <a:spcPts val="0"/>
              </a:spcAft>
              <a:buClr>
                <a:schemeClr val="dk1"/>
              </a:buClr>
              <a:buSzPts val="1100"/>
              <a:buFont typeface="Arial"/>
              <a:buNone/>
            </a:pPr>
            <a:r>
              <a:rPr lang="en-US" sz="1800">
                <a:solidFill>
                  <a:schemeClr val="dk1"/>
                </a:solidFill>
                <a:latin typeface="Calibri"/>
                <a:ea typeface="Calibri"/>
                <a:cs typeface="Calibri"/>
                <a:sym typeface="Calibri"/>
              </a:rPr>
              <a:t>-Maribelle</a:t>
            </a:r>
            <a:endParaRPr>
              <a:latin typeface="Calibri"/>
              <a:ea typeface="Calibri"/>
              <a:cs typeface="Calibri"/>
              <a:sym typeface="Calibri"/>
            </a:endParaRPr>
          </a:p>
        </p:txBody>
      </p:sp>
      <p:pic>
        <p:nvPicPr>
          <p:cNvPr id="311" name="Google Shape;311;p41"/>
          <p:cNvPicPr preferRelativeResize="0"/>
          <p:nvPr/>
        </p:nvPicPr>
        <p:blipFill>
          <a:blip r:embed="rId5">
            <a:alphaModFix/>
          </a:blip>
          <a:stretch>
            <a:fillRect/>
          </a:stretch>
        </p:blipFill>
        <p:spPr>
          <a:xfrm>
            <a:off x="803254" y="2660500"/>
            <a:ext cx="3768747" cy="1809000"/>
          </a:xfrm>
          <a:prstGeom prst="rect">
            <a:avLst/>
          </a:prstGeom>
          <a:noFill/>
          <a:ln>
            <a:noFill/>
          </a:ln>
        </p:spPr>
      </p:pic>
      <p:cxnSp>
        <p:nvCxnSpPr>
          <p:cNvPr id="312" name="Google Shape;312;p41"/>
          <p:cNvCxnSpPr/>
          <p:nvPr/>
        </p:nvCxnSpPr>
        <p:spPr>
          <a:xfrm>
            <a:off x="2225627" y="1850200"/>
            <a:ext cx="264300" cy="1029300"/>
          </a:xfrm>
          <a:prstGeom prst="straightConnector1">
            <a:avLst/>
          </a:prstGeom>
          <a:noFill/>
          <a:ln cap="flat" cmpd="sng" w="9525">
            <a:solidFill>
              <a:schemeClr val="dk2"/>
            </a:solidFill>
            <a:prstDash val="solid"/>
            <a:round/>
            <a:headEnd len="med" w="med" type="none"/>
            <a:tailEnd len="med" w="med" type="triangle"/>
          </a:ln>
        </p:spPr>
      </p:cxnSp>
      <p:sp>
        <p:nvSpPr>
          <p:cNvPr id="313" name="Google Shape;313;p41"/>
          <p:cNvSpPr txBox="1"/>
          <p:nvPr/>
        </p:nvSpPr>
        <p:spPr>
          <a:xfrm>
            <a:off x="5988275" y="6451500"/>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 name="Shape 317"/>
        <p:cNvGrpSpPr/>
        <p:nvPr/>
      </p:nvGrpSpPr>
      <p:grpSpPr>
        <a:xfrm>
          <a:off x="0" y="0"/>
          <a:ext cx="0" cy="0"/>
          <a:chOff x="0" y="0"/>
          <a:chExt cx="0" cy="0"/>
        </a:xfrm>
      </p:grpSpPr>
      <p:sp>
        <p:nvSpPr>
          <p:cNvPr id="318" name="Google Shape;318;p42"/>
          <p:cNvSpPr txBox="1"/>
          <p:nvPr>
            <p:ph type="title"/>
          </p:nvPr>
        </p:nvSpPr>
        <p:spPr>
          <a:xfrm>
            <a:off x="628650" y="165101"/>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Individual</a:t>
            </a:r>
            <a:r>
              <a:rPr b="1" lang="en-US">
                <a:solidFill>
                  <a:srgbClr val="51178E"/>
                </a:solidFill>
                <a:latin typeface="Open Sans"/>
                <a:ea typeface="Open Sans"/>
                <a:cs typeface="Open Sans"/>
                <a:sym typeface="Open Sans"/>
              </a:rPr>
              <a:t> Influences</a:t>
            </a:r>
            <a:endParaRPr b="1">
              <a:solidFill>
                <a:srgbClr val="51178E"/>
              </a:solidFill>
              <a:latin typeface="Open Sans"/>
              <a:ea typeface="Open Sans"/>
              <a:cs typeface="Open Sans"/>
              <a:sym typeface="Open Sans"/>
            </a:endParaRPr>
          </a:p>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Sense of Belonging</a:t>
            </a:r>
            <a:endParaRPr b="1">
              <a:solidFill>
                <a:srgbClr val="51178E"/>
              </a:solidFill>
              <a:latin typeface="Open Sans"/>
              <a:ea typeface="Open Sans"/>
              <a:cs typeface="Open Sans"/>
              <a:sym typeface="Open Sans"/>
            </a:endParaRPr>
          </a:p>
        </p:txBody>
      </p:sp>
      <p:sp>
        <p:nvSpPr>
          <p:cNvPr id="319" name="Google Shape;319;p42"/>
          <p:cNvSpPr txBox="1"/>
          <p:nvPr>
            <p:ph idx="2" type="body"/>
          </p:nvPr>
        </p:nvSpPr>
        <p:spPr>
          <a:xfrm>
            <a:off x="5202750" y="1490800"/>
            <a:ext cx="3312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  </a:t>
            </a:r>
            <a:r>
              <a:rPr lang="en-US" sz="1600"/>
              <a:t>“I didn’t necessarily have a problem with academic stuff, but rather the whole sense of belonging and sense of community, that it’s hard to find… I think that was my biggest challenge.”</a:t>
            </a:r>
            <a:endParaRPr sz="1600"/>
          </a:p>
          <a:p>
            <a:pPr indent="0" lvl="0" marL="0" rtl="0" algn="r">
              <a:spcBef>
                <a:spcPts val="1000"/>
              </a:spcBef>
              <a:spcAft>
                <a:spcPts val="0"/>
              </a:spcAft>
              <a:buNone/>
            </a:pPr>
            <a:r>
              <a:rPr lang="en-US" sz="1600"/>
              <a:t>-Demetrius</a:t>
            </a:r>
            <a:endParaRPr sz="1600"/>
          </a:p>
          <a:p>
            <a:pPr indent="0" lvl="0" marL="0" rtl="0" algn="r">
              <a:spcBef>
                <a:spcPts val="1000"/>
              </a:spcBef>
              <a:spcAft>
                <a:spcPts val="0"/>
              </a:spcAft>
              <a:buNone/>
            </a:pPr>
            <a:br>
              <a:rPr lang="en-US" sz="1600"/>
            </a:br>
            <a:r>
              <a:rPr lang="en-US" sz="1600"/>
              <a:t>“I </a:t>
            </a:r>
            <a:r>
              <a:rPr lang="en-US" sz="1600"/>
              <a:t>remember</a:t>
            </a:r>
            <a:r>
              <a:rPr lang="en-US" sz="1600"/>
              <a:t> seeing somewhere that there was an international </a:t>
            </a:r>
            <a:r>
              <a:rPr lang="en-US" sz="1600"/>
              <a:t>student</a:t>
            </a:r>
            <a:r>
              <a:rPr lang="en-US" sz="1600"/>
              <a:t> meeting that was happening every week. I was always looking for it or </a:t>
            </a:r>
            <a:r>
              <a:rPr lang="en-US" sz="1600"/>
              <a:t>looking</a:t>
            </a:r>
            <a:r>
              <a:rPr lang="en-US" sz="1600"/>
              <a:t> for some club that was open for it. [I </a:t>
            </a:r>
            <a:r>
              <a:rPr lang="en-US" sz="1600"/>
              <a:t>tried</a:t>
            </a:r>
            <a:r>
              <a:rPr lang="en-US" sz="1600"/>
              <a:t> to inquire about it] but I don’t know if it closed or they had no advisor or whatever. And it’s probably been closed since then.”</a:t>
            </a:r>
            <a:endParaRPr sz="1600"/>
          </a:p>
          <a:p>
            <a:pPr indent="0" lvl="0" marL="0" rtl="0" algn="r">
              <a:spcBef>
                <a:spcPts val="1000"/>
              </a:spcBef>
              <a:spcAft>
                <a:spcPts val="0"/>
              </a:spcAft>
              <a:buNone/>
            </a:pPr>
            <a:r>
              <a:rPr lang="en-US" sz="1600"/>
              <a:t>-Amir </a:t>
            </a:r>
            <a:endParaRPr sz="1600"/>
          </a:p>
          <a:p>
            <a:pPr indent="0" lvl="0" marL="0" rtl="0" algn="ctr">
              <a:spcBef>
                <a:spcPts val="1000"/>
              </a:spcBef>
              <a:spcAft>
                <a:spcPts val="0"/>
              </a:spcAft>
              <a:buNone/>
            </a:pPr>
            <a:r>
              <a:t/>
            </a:r>
            <a:endParaRPr/>
          </a:p>
        </p:txBody>
      </p:sp>
      <p:pic>
        <p:nvPicPr>
          <p:cNvPr id="320" name="Google Shape;320;p42"/>
          <p:cNvPicPr preferRelativeResize="0"/>
          <p:nvPr/>
        </p:nvPicPr>
        <p:blipFill>
          <a:blip r:embed="rId4">
            <a:alphaModFix/>
          </a:blip>
          <a:stretch>
            <a:fillRect/>
          </a:stretch>
        </p:blipFill>
        <p:spPr>
          <a:xfrm>
            <a:off x="333875" y="1490800"/>
            <a:ext cx="2897848" cy="1627201"/>
          </a:xfrm>
          <a:prstGeom prst="rect">
            <a:avLst/>
          </a:prstGeom>
          <a:noFill/>
          <a:ln>
            <a:noFill/>
          </a:ln>
        </p:spPr>
      </p:pic>
      <p:pic>
        <p:nvPicPr>
          <p:cNvPr id="321" name="Google Shape;321;p42"/>
          <p:cNvPicPr preferRelativeResize="0"/>
          <p:nvPr/>
        </p:nvPicPr>
        <p:blipFill>
          <a:blip r:embed="rId5">
            <a:alphaModFix/>
          </a:blip>
          <a:stretch>
            <a:fillRect/>
          </a:stretch>
        </p:blipFill>
        <p:spPr>
          <a:xfrm>
            <a:off x="3289988" y="3305476"/>
            <a:ext cx="1822336" cy="2281749"/>
          </a:xfrm>
          <a:prstGeom prst="rect">
            <a:avLst/>
          </a:prstGeom>
          <a:noFill/>
          <a:ln>
            <a:noFill/>
          </a:ln>
        </p:spPr>
      </p:pic>
      <p:cxnSp>
        <p:nvCxnSpPr>
          <p:cNvPr id="322" name="Google Shape;322;p42"/>
          <p:cNvCxnSpPr/>
          <p:nvPr/>
        </p:nvCxnSpPr>
        <p:spPr>
          <a:xfrm>
            <a:off x="1335425" y="2823875"/>
            <a:ext cx="2267700" cy="1155000"/>
          </a:xfrm>
          <a:prstGeom prst="straightConnector1">
            <a:avLst/>
          </a:prstGeom>
          <a:noFill/>
          <a:ln cap="flat" cmpd="sng" w="9525">
            <a:solidFill>
              <a:schemeClr val="dk2"/>
            </a:solidFill>
            <a:prstDash val="solid"/>
            <a:round/>
            <a:headEnd len="med" w="med" type="none"/>
            <a:tailEnd len="med" w="med" type="triangle"/>
          </a:ln>
        </p:spPr>
      </p:cxnSp>
      <p:pic>
        <p:nvPicPr>
          <p:cNvPr id="323" name="Google Shape;323;p42"/>
          <p:cNvPicPr preferRelativeResize="0"/>
          <p:nvPr/>
        </p:nvPicPr>
        <p:blipFill>
          <a:blip r:embed="rId6">
            <a:alphaModFix/>
          </a:blip>
          <a:stretch>
            <a:fillRect/>
          </a:stretch>
        </p:blipFill>
        <p:spPr>
          <a:xfrm>
            <a:off x="320230" y="3429000"/>
            <a:ext cx="2726221" cy="3289050"/>
          </a:xfrm>
          <a:prstGeom prst="rect">
            <a:avLst/>
          </a:prstGeom>
          <a:noFill/>
          <a:ln>
            <a:noFill/>
          </a:ln>
        </p:spPr>
      </p:pic>
      <p:sp>
        <p:nvSpPr>
          <p:cNvPr id="324" name="Google Shape;324;p42"/>
          <p:cNvSpPr txBox="1"/>
          <p:nvPr/>
        </p:nvSpPr>
        <p:spPr>
          <a:xfrm>
            <a:off x="5988275" y="6451500"/>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C</a:t>
            </a:r>
            <a:endParaRPr b="1">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43"/>
          <p:cNvSpPr txBox="1"/>
          <p:nvPr>
            <p:ph type="title"/>
          </p:nvPr>
        </p:nvSpPr>
        <p:spPr>
          <a:xfrm>
            <a:off x="1327350" y="32475"/>
            <a:ext cx="72324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Individual Influences</a:t>
            </a:r>
            <a:endParaRPr b="1">
              <a:solidFill>
                <a:srgbClr val="51178E"/>
              </a:solidFill>
              <a:latin typeface="Open Sans"/>
              <a:ea typeface="Open Sans"/>
              <a:cs typeface="Open Sans"/>
              <a:sym typeface="Open Sans"/>
            </a:endParaRPr>
          </a:p>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Academic Dispositions</a:t>
            </a:r>
            <a:endParaRPr b="1">
              <a:solidFill>
                <a:srgbClr val="51178E"/>
              </a:solidFill>
              <a:latin typeface="Open Sans"/>
              <a:ea typeface="Open Sans"/>
              <a:cs typeface="Open Sans"/>
              <a:sym typeface="Open Sans"/>
            </a:endParaRPr>
          </a:p>
        </p:txBody>
      </p:sp>
      <p:sp>
        <p:nvSpPr>
          <p:cNvPr id="330" name="Google Shape;330;p43"/>
          <p:cNvSpPr txBox="1"/>
          <p:nvPr>
            <p:ph idx="2" type="body"/>
          </p:nvPr>
        </p:nvSpPr>
        <p:spPr>
          <a:xfrm>
            <a:off x="4572000" y="1315225"/>
            <a:ext cx="3886200" cy="486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400"/>
              <a:t>“</a:t>
            </a:r>
            <a:r>
              <a:rPr lang="en-US" sz="1600"/>
              <a:t>While learning the fundamentals and basics, some students become unmotivated and bored with the content. They want to skip straight to the success because they think about the future too much, without thinking about the present benefits.”</a:t>
            </a:r>
            <a:endParaRPr sz="1600"/>
          </a:p>
          <a:p>
            <a:pPr indent="0" lvl="0" marL="0" rtl="0" algn="r">
              <a:spcBef>
                <a:spcPts val="1000"/>
              </a:spcBef>
              <a:spcAft>
                <a:spcPts val="0"/>
              </a:spcAft>
              <a:buNone/>
            </a:pPr>
            <a:r>
              <a:rPr lang="en-US" sz="1600"/>
              <a:t>-Carlos</a:t>
            </a:r>
            <a:endParaRPr sz="1600"/>
          </a:p>
          <a:p>
            <a:pPr indent="0" lvl="0" marL="0" rtl="0" algn="l">
              <a:spcBef>
                <a:spcPts val="1000"/>
              </a:spcBef>
              <a:spcAft>
                <a:spcPts val="0"/>
              </a:spcAft>
              <a:buNone/>
            </a:pPr>
            <a:r>
              <a:rPr lang="en-US" sz="1600"/>
              <a:t> “My biggest challenge has definitely been staying motivated. There are many times I’m like, ‘I don’t get it. I can’t do it. I quit.’ But I have to remind myself what I’m here fore, what I </a:t>
            </a:r>
            <a:r>
              <a:rPr lang="en-US" sz="1600"/>
              <a:t>actually</a:t>
            </a:r>
            <a:r>
              <a:rPr lang="en-US" sz="1600"/>
              <a:t> </a:t>
            </a:r>
            <a:r>
              <a:rPr lang="en-US" sz="1600"/>
              <a:t>want to</a:t>
            </a:r>
            <a:r>
              <a:rPr lang="en-US" sz="1600"/>
              <a:t> be, because all of my classes right now I don’t have any one-on-one, or any… I don’t see anybody. It’s just turn in the assignment, move on to the next course, turn in the assignment, move on to the next course. So having the motivation to log on, do this, do everything is difficult.” </a:t>
            </a:r>
            <a:endParaRPr sz="1600"/>
          </a:p>
          <a:p>
            <a:pPr indent="0" lvl="0" marL="0" rtl="0" algn="r">
              <a:spcBef>
                <a:spcPts val="1000"/>
              </a:spcBef>
              <a:spcAft>
                <a:spcPts val="0"/>
              </a:spcAft>
              <a:buNone/>
            </a:pPr>
            <a:r>
              <a:rPr lang="en-US" sz="1600"/>
              <a:t>-Aaliyah</a:t>
            </a:r>
            <a:endParaRPr sz="1600"/>
          </a:p>
        </p:txBody>
      </p:sp>
      <p:pic>
        <p:nvPicPr>
          <p:cNvPr id="331" name="Google Shape;331;p43"/>
          <p:cNvPicPr preferRelativeResize="0"/>
          <p:nvPr/>
        </p:nvPicPr>
        <p:blipFill>
          <a:blip r:embed="rId4">
            <a:alphaModFix/>
          </a:blip>
          <a:stretch>
            <a:fillRect/>
          </a:stretch>
        </p:blipFill>
        <p:spPr>
          <a:xfrm>
            <a:off x="238450" y="1919675"/>
            <a:ext cx="3756012" cy="2120101"/>
          </a:xfrm>
          <a:prstGeom prst="rect">
            <a:avLst/>
          </a:prstGeom>
          <a:noFill/>
          <a:ln>
            <a:noFill/>
          </a:ln>
        </p:spPr>
      </p:pic>
      <p:sp>
        <p:nvSpPr>
          <p:cNvPr id="332" name="Google Shape;332;p43"/>
          <p:cNvSpPr txBox="1"/>
          <p:nvPr/>
        </p:nvSpPr>
        <p:spPr>
          <a:xfrm>
            <a:off x="113275" y="4039775"/>
            <a:ext cx="4324200" cy="212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400"/>
              </a:spcBef>
              <a:spcAft>
                <a:spcPts val="0"/>
              </a:spcAft>
              <a:buNone/>
            </a:pPr>
            <a:r>
              <a:rPr lang="en-US" sz="1200">
                <a:solidFill>
                  <a:schemeClr val="dk1"/>
                </a:solidFill>
                <a:latin typeface="Calibri"/>
                <a:ea typeface="Calibri"/>
                <a:cs typeface="Calibri"/>
                <a:sym typeface="Calibri"/>
              </a:rPr>
              <a:t>“I'm the type of person where I just go with the flow. If we're going to do it online, I'm going to be the best at online. I know that sounds a little too much. But that's just how I am, how I learned to be, I'm a mother. I didn't really get that experience of, "Hey, let meet these people and see if we can do homework together." It was me, my schedule was this way, I need to do my work this way. So it's really hard for me. That's why I'm able to do online, and do in-person and be okay with it. “</a:t>
            </a:r>
            <a:endParaRPr sz="1200">
              <a:solidFill>
                <a:schemeClr val="dk1"/>
              </a:solidFill>
              <a:latin typeface="Calibri"/>
              <a:ea typeface="Calibri"/>
              <a:cs typeface="Calibri"/>
              <a:sym typeface="Calibri"/>
            </a:endParaRPr>
          </a:p>
          <a:p>
            <a:pPr indent="0" lvl="0" marL="0" rtl="0" algn="r">
              <a:lnSpc>
                <a:spcPct val="115000"/>
              </a:lnSpc>
              <a:spcBef>
                <a:spcPts val="400"/>
              </a:spcBef>
              <a:spcAft>
                <a:spcPts val="0"/>
              </a:spcAft>
              <a:buNone/>
            </a:pPr>
            <a:r>
              <a:rPr lang="en-US" sz="1200">
                <a:solidFill>
                  <a:schemeClr val="dk1"/>
                </a:solidFill>
                <a:latin typeface="Calibri"/>
                <a:ea typeface="Calibri"/>
                <a:cs typeface="Calibri"/>
                <a:sym typeface="Calibri"/>
              </a:rPr>
              <a:t>-Tannesha</a:t>
            </a:r>
            <a:endParaRPr sz="1200">
              <a:solidFill>
                <a:schemeClr val="dk1"/>
              </a:solidFill>
              <a:latin typeface="Calibri"/>
              <a:ea typeface="Calibri"/>
              <a:cs typeface="Calibri"/>
              <a:sym typeface="Calibri"/>
            </a:endParaRPr>
          </a:p>
        </p:txBody>
      </p:sp>
      <p:pic>
        <p:nvPicPr>
          <p:cNvPr id="333" name="Google Shape;333;p43"/>
          <p:cNvPicPr preferRelativeResize="0"/>
          <p:nvPr/>
        </p:nvPicPr>
        <p:blipFill>
          <a:blip r:embed="rId5">
            <a:alphaModFix/>
          </a:blip>
          <a:stretch>
            <a:fillRect/>
          </a:stretch>
        </p:blipFill>
        <p:spPr>
          <a:xfrm>
            <a:off x="84850" y="32475"/>
            <a:ext cx="1586257" cy="1811000"/>
          </a:xfrm>
          <a:prstGeom prst="rect">
            <a:avLst/>
          </a:prstGeom>
          <a:noFill/>
          <a:ln>
            <a:noFill/>
          </a:ln>
        </p:spPr>
      </p:pic>
      <p:cxnSp>
        <p:nvCxnSpPr>
          <p:cNvPr id="334" name="Google Shape;334;p43"/>
          <p:cNvCxnSpPr/>
          <p:nvPr/>
        </p:nvCxnSpPr>
        <p:spPr>
          <a:xfrm rot="10800000">
            <a:off x="1363175" y="1683125"/>
            <a:ext cx="667800" cy="1572000"/>
          </a:xfrm>
          <a:prstGeom prst="straightConnector1">
            <a:avLst/>
          </a:prstGeom>
          <a:noFill/>
          <a:ln cap="flat" cmpd="sng" w="9525">
            <a:solidFill>
              <a:schemeClr val="dk2"/>
            </a:solidFill>
            <a:prstDash val="solid"/>
            <a:round/>
            <a:headEnd len="med" w="med" type="none"/>
            <a:tailEnd len="med" w="med" type="triangle"/>
          </a:ln>
        </p:spPr>
      </p:cxnSp>
      <p:sp>
        <p:nvSpPr>
          <p:cNvPr id="335" name="Google Shape;335;p43"/>
          <p:cNvSpPr txBox="1"/>
          <p:nvPr/>
        </p:nvSpPr>
        <p:spPr>
          <a:xfrm>
            <a:off x="5988275" y="6451500"/>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 name="Shape 339"/>
        <p:cNvGrpSpPr/>
        <p:nvPr/>
      </p:nvGrpSpPr>
      <p:grpSpPr>
        <a:xfrm>
          <a:off x="0" y="0"/>
          <a:ext cx="0" cy="0"/>
          <a:chOff x="0" y="0"/>
          <a:chExt cx="0" cy="0"/>
        </a:xfrm>
      </p:grpSpPr>
      <p:sp>
        <p:nvSpPr>
          <p:cNvPr id="340" name="Google Shape;340;p4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Individual Influences</a:t>
            </a:r>
            <a:endParaRPr b="1">
              <a:solidFill>
                <a:srgbClr val="51178E"/>
              </a:solidFill>
              <a:latin typeface="Open Sans"/>
              <a:ea typeface="Open Sans"/>
              <a:cs typeface="Open Sans"/>
              <a:sym typeface="Open Sans"/>
            </a:endParaRPr>
          </a:p>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Academic Performance</a:t>
            </a:r>
            <a:endParaRPr b="1">
              <a:solidFill>
                <a:srgbClr val="51178E"/>
              </a:solidFill>
              <a:latin typeface="Open Sans"/>
              <a:ea typeface="Open Sans"/>
              <a:cs typeface="Open Sans"/>
              <a:sym typeface="Open Sans"/>
            </a:endParaRPr>
          </a:p>
        </p:txBody>
      </p:sp>
      <p:sp>
        <p:nvSpPr>
          <p:cNvPr id="341" name="Google Shape;341;p44"/>
          <p:cNvSpPr txBox="1"/>
          <p:nvPr>
            <p:ph idx="2" type="body"/>
          </p:nvPr>
        </p:nvSpPr>
        <p:spPr>
          <a:xfrm>
            <a:off x="4629150" y="1825625"/>
            <a:ext cx="4287600" cy="43512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Font typeface="Arial"/>
              <a:buNone/>
            </a:pPr>
            <a:r>
              <a:rPr b="1" lang="en-US" sz="2200">
                <a:solidFill>
                  <a:srgbClr val="000000"/>
                </a:solidFill>
                <a:latin typeface="Arial"/>
                <a:ea typeface="Arial"/>
                <a:cs typeface="Arial"/>
                <a:sym typeface="Arial"/>
              </a:rPr>
              <a:t>In Spring 2020 and ongoing: </a:t>
            </a:r>
            <a:endParaRPr b="1" sz="2200">
              <a:solidFill>
                <a:srgbClr val="000000"/>
              </a:solidFill>
              <a:latin typeface="Arial"/>
              <a:ea typeface="Arial"/>
              <a:cs typeface="Arial"/>
              <a:sym typeface="Arial"/>
            </a:endParaRPr>
          </a:p>
          <a:p>
            <a:pPr indent="-368300" lvl="0" marL="457200" rtl="0" algn="l">
              <a:lnSpc>
                <a:spcPct val="100000"/>
              </a:lnSpc>
              <a:spcBef>
                <a:spcPts val="0"/>
              </a:spcBef>
              <a:spcAft>
                <a:spcPts val="0"/>
              </a:spcAft>
              <a:buClr>
                <a:srgbClr val="000000"/>
              </a:buClr>
              <a:buSzPts val="2200"/>
              <a:buFont typeface="Arial"/>
              <a:buChar char="•"/>
            </a:pPr>
            <a:r>
              <a:rPr b="1" lang="en-US" sz="2200" u="sng">
                <a:solidFill>
                  <a:srgbClr val="000000"/>
                </a:solidFill>
                <a:latin typeface="Arial"/>
                <a:ea typeface="Arial"/>
                <a:cs typeface="Arial"/>
                <a:sym typeface="Arial"/>
              </a:rPr>
              <a:t>Black students</a:t>
            </a:r>
            <a:r>
              <a:rPr lang="en-US" sz="2200">
                <a:solidFill>
                  <a:srgbClr val="000000"/>
                </a:solidFill>
                <a:latin typeface="Arial"/>
                <a:ea typeface="Arial"/>
                <a:cs typeface="Arial"/>
                <a:sym typeface="Arial"/>
              </a:rPr>
              <a:t> were just as likely to get an A as they were to fail/withdraw</a:t>
            </a:r>
            <a:endParaRPr sz="22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2200">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3200"/>
              <a:buFont typeface="Arial"/>
              <a:buNone/>
            </a:pPr>
            <a:r>
              <a:t/>
            </a:r>
            <a:endParaRPr sz="200">
              <a:solidFill>
                <a:srgbClr val="000000"/>
              </a:solidFill>
              <a:latin typeface="Arial"/>
              <a:ea typeface="Arial"/>
              <a:cs typeface="Arial"/>
              <a:sym typeface="Arial"/>
            </a:endParaRPr>
          </a:p>
          <a:p>
            <a:pPr indent="-368300" lvl="0" marL="457200" rtl="0" algn="l">
              <a:lnSpc>
                <a:spcPct val="100000"/>
              </a:lnSpc>
              <a:spcBef>
                <a:spcPts val="0"/>
              </a:spcBef>
              <a:spcAft>
                <a:spcPts val="0"/>
              </a:spcAft>
              <a:buClr>
                <a:srgbClr val="000000"/>
              </a:buClr>
              <a:buSzPts val="2200"/>
              <a:buFont typeface="Arial"/>
              <a:buChar char="•"/>
            </a:pPr>
            <a:r>
              <a:rPr b="1" lang="en-US" sz="2200" u="sng">
                <a:solidFill>
                  <a:srgbClr val="000000"/>
                </a:solidFill>
                <a:latin typeface="Arial"/>
                <a:ea typeface="Arial"/>
                <a:cs typeface="Arial"/>
                <a:sym typeface="Arial"/>
              </a:rPr>
              <a:t>White students</a:t>
            </a:r>
            <a:r>
              <a:rPr lang="en-US" sz="2200">
                <a:solidFill>
                  <a:srgbClr val="000000"/>
                </a:solidFill>
                <a:latin typeface="Arial"/>
                <a:ea typeface="Arial"/>
                <a:cs typeface="Arial"/>
                <a:sym typeface="Arial"/>
              </a:rPr>
              <a:t> 2.5x as likely to get an A than fail/withdraw</a:t>
            </a:r>
            <a:endParaRPr sz="22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2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00">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3200"/>
              <a:buFont typeface="Arial"/>
              <a:buNone/>
            </a:pPr>
            <a:r>
              <a:t/>
            </a:r>
            <a:endParaRPr sz="200">
              <a:solidFill>
                <a:srgbClr val="000000"/>
              </a:solidFill>
              <a:latin typeface="Arial"/>
              <a:ea typeface="Arial"/>
              <a:cs typeface="Arial"/>
              <a:sym typeface="Arial"/>
            </a:endParaRPr>
          </a:p>
          <a:p>
            <a:pPr indent="-368300" lvl="0" marL="457200" rtl="0" algn="l">
              <a:lnSpc>
                <a:spcPct val="100000"/>
              </a:lnSpc>
              <a:spcBef>
                <a:spcPts val="0"/>
              </a:spcBef>
              <a:spcAft>
                <a:spcPts val="0"/>
              </a:spcAft>
              <a:buClr>
                <a:srgbClr val="000000"/>
              </a:buClr>
              <a:buSzPts val="2200"/>
              <a:buFont typeface="Arial"/>
              <a:buChar char="•"/>
            </a:pPr>
            <a:r>
              <a:rPr b="1" lang="en-US" sz="2200" u="sng">
                <a:solidFill>
                  <a:srgbClr val="000000"/>
                </a:solidFill>
                <a:latin typeface="Arial"/>
                <a:ea typeface="Arial"/>
                <a:cs typeface="Arial"/>
                <a:sym typeface="Arial"/>
              </a:rPr>
              <a:t>Hispanic/Latinx students</a:t>
            </a:r>
            <a:r>
              <a:rPr lang="en-US" sz="2200">
                <a:solidFill>
                  <a:srgbClr val="000000"/>
                </a:solidFill>
                <a:latin typeface="Arial"/>
                <a:ea typeface="Arial"/>
                <a:cs typeface="Arial"/>
                <a:sym typeface="Arial"/>
              </a:rPr>
              <a:t> 1.5x as likely to get an A than fail/withdraw</a:t>
            </a:r>
            <a:endParaRPr sz="2200">
              <a:solidFill>
                <a:srgbClr val="000000"/>
              </a:solidFill>
              <a:latin typeface="Arial"/>
              <a:ea typeface="Arial"/>
              <a:cs typeface="Arial"/>
              <a:sym typeface="Arial"/>
            </a:endParaRPr>
          </a:p>
          <a:p>
            <a:pPr indent="0" lvl="0" marL="0" rtl="0" algn="l">
              <a:spcBef>
                <a:spcPts val="1000"/>
              </a:spcBef>
              <a:spcAft>
                <a:spcPts val="0"/>
              </a:spcAft>
              <a:buNone/>
            </a:pPr>
            <a:r>
              <a:rPr lang="en-US"/>
              <a:t> </a:t>
            </a:r>
            <a:endParaRPr/>
          </a:p>
        </p:txBody>
      </p:sp>
      <p:pic>
        <p:nvPicPr>
          <p:cNvPr id="342" name="Google Shape;342;p44"/>
          <p:cNvPicPr preferRelativeResize="0"/>
          <p:nvPr/>
        </p:nvPicPr>
        <p:blipFill>
          <a:blip r:embed="rId4">
            <a:alphaModFix/>
          </a:blip>
          <a:stretch>
            <a:fillRect/>
          </a:stretch>
        </p:blipFill>
        <p:spPr>
          <a:xfrm>
            <a:off x="152400" y="1825625"/>
            <a:ext cx="3599959" cy="2031999"/>
          </a:xfrm>
          <a:prstGeom prst="rect">
            <a:avLst/>
          </a:prstGeom>
          <a:noFill/>
          <a:ln>
            <a:noFill/>
          </a:ln>
        </p:spPr>
      </p:pic>
      <p:pic>
        <p:nvPicPr>
          <p:cNvPr id="343" name="Google Shape;343;p44"/>
          <p:cNvPicPr preferRelativeResize="0"/>
          <p:nvPr/>
        </p:nvPicPr>
        <p:blipFill>
          <a:blip r:embed="rId5">
            <a:alphaModFix/>
          </a:blip>
          <a:stretch>
            <a:fillRect/>
          </a:stretch>
        </p:blipFill>
        <p:spPr>
          <a:xfrm>
            <a:off x="2907350" y="3992420"/>
            <a:ext cx="1827447" cy="2269080"/>
          </a:xfrm>
          <a:prstGeom prst="rect">
            <a:avLst/>
          </a:prstGeom>
          <a:noFill/>
          <a:ln>
            <a:noFill/>
          </a:ln>
        </p:spPr>
      </p:pic>
      <p:cxnSp>
        <p:nvCxnSpPr>
          <p:cNvPr id="344" name="Google Shape;344;p44"/>
          <p:cNvCxnSpPr/>
          <p:nvPr/>
        </p:nvCxnSpPr>
        <p:spPr>
          <a:xfrm>
            <a:off x="2642974" y="3477645"/>
            <a:ext cx="709500" cy="667800"/>
          </a:xfrm>
          <a:prstGeom prst="straightConnector1">
            <a:avLst/>
          </a:prstGeom>
          <a:noFill/>
          <a:ln cap="flat" cmpd="sng" w="9525">
            <a:solidFill>
              <a:schemeClr val="dk2"/>
            </a:solidFill>
            <a:prstDash val="solid"/>
            <a:round/>
            <a:headEnd len="med" w="med" type="none"/>
            <a:tailEnd len="med" w="med" type="triangle"/>
          </a:ln>
        </p:spPr>
      </p:cxnSp>
      <p:pic>
        <p:nvPicPr>
          <p:cNvPr id="345" name="Google Shape;345;p44"/>
          <p:cNvPicPr preferRelativeResize="0"/>
          <p:nvPr/>
        </p:nvPicPr>
        <p:blipFill>
          <a:blip r:embed="rId6">
            <a:alphaModFix/>
          </a:blip>
          <a:stretch>
            <a:fillRect/>
          </a:stretch>
        </p:blipFill>
        <p:spPr>
          <a:xfrm>
            <a:off x="381000" y="4068624"/>
            <a:ext cx="2338174" cy="15559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9" name="Shape 349"/>
        <p:cNvGrpSpPr/>
        <p:nvPr/>
      </p:nvGrpSpPr>
      <p:grpSpPr>
        <a:xfrm>
          <a:off x="0" y="0"/>
          <a:ext cx="0" cy="0"/>
          <a:chOff x="0" y="0"/>
          <a:chExt cx="0" cy="0"/>
        </a:xfrm>
      </p:grpSpPr>
      <p:sp>
        <p:nvSpPr>
          <p:cNvPr id="350" name="Google Shape;350;p45"/>
          <p:cNvSpPr txBox="1"/>
          <p:nvPr>
            <p:ph type="title"/>
          </p:nvPr>
        </p:nvSpPr>
        <p:spPr>
          <a:xfrm>
            <a:off x="531275" y="1"/>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1178E"/>
              </a:buClr>
              <a:buSzPts val="4400"/>
              <a:buFont typeface="Open Sans"/>
              <a:buNone/>
            </a:pPr>
            <a:r>
              <a:rPr b="1" lang="en-US">
                <a:solidFill>
                  <a:srgbClr val="51178E"/>
                </a:solidFill>
                <a:latin typeface="Open Sans"/>
                <a:ea typeface="Open Sans"/>
                <a:cs typeface="Open Sans"/>
                <a:sym typeface="Open Sans"/>
              </a:rPr>
              <a:t>College Success Outcomes</a:t>
            </a:r>
            <a:endParaRPr b="1">
              <a:solidFill>
                <a:srgbClr val="51178E"/>
              </a:solidFill>
              <a:latin typeface="Open Sans"/>
              <a:ea typeface="Open Sans"/>
              <a:cs typeface="Open Sans"/>
              <a:sym typeface="Open Sans"/>
            </a:endParaRPr>
          </a:p>
        </p:txBody>
      </p:sp>
      <p:sp>
        <p:nvSpPr>
          <p:cNvPr id="351" name="Google Shape;351;p45"/>
          <p:cNvSpPr txBox="1"/>
          <p:nvPr>
            <p:ph idx="2" type="body"/>
          </p:nvPr>
        </p:nvSpPr>
        <p:spPr>
          <a:xfrm>
            <a:off x="5018650" y="1426525"/>
            <a:ext cx="38862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None/>
            </a:pPr>
            <a:r>
              <a:rPr lang="en-US" sz="1600"/>
              <a:t>I</a:t>
            </a:r>
            <a:r>
              <a:rPr lang="en-US" sz="1600"/>
              <a:t>t's just the only thing that is killing me is the math. I'm looking at it right now and I'm like, "He's not helping me. He's giving me answers. He's just making it worse." So maybe figuring out how they decide to teach it rather than just giving answers and throwing a quiz on you expecting you to know the material when you don't. Luckily, I worked with a guy who's going to be a math professor. He's going to school for that. So I'm like, "Please help me because my professors doing it and I'm paying him to do it." Seems like he should be better at it.</a:t>
            </a:r>
            <a:endParaRPr sz="1600">
              <a:latin typeface="Arial"/>
              <a:ea typeface="Arial"/>
              <a:cs typeface="Arial"/>
              <a:sym typeface="Arial"/>
            </a:endParaRPr>
          </a:p>
          <a:p>
            <a:pPr indent="0" lvl="0" marL="0" rtl="0" algn="r">
              <a:spcBef>
                <a:spcPts val="1200"/>
              </a:spcBef>
              <a:spcAft>
                <a:spcPts val="0"/>
              </a:spcAft>
              <a:buNone/>
            </a:pPr>
            <a:r>
              <a:rPr lang="en-US" sz="1600"/>
              <a:t>-Hannah</a:t>
            </a:r>
            <a:r>
              <a:rPr lang="en-US"/>
              <a:t> </a:t>
            </a:r>
            <a:endParaRPr i="1" sz="1100"/>
          </a:p>
        </p:txBody>
      </p:sp>
      <p:pic>
        <p:nvPicPr>
          <p:cNvPr id="352" name="Google Shape;352;p45"/>
          <p:cNvPicPr preferRelativeResize="0"/>
          <p:nvPr/>
        </p:nvPicPr>
        <p:blipFill>
          <a:blip r:embed="rId4">
            <a:alphaModFix/>
          </a:blip>
          <a:stretch>
            <a:fillRect/>
          </a:stretch>
        </p:blipFill>
        <p:spPr>
          <a:xfrm>
            <a:off x="153000" y="1235425"/>
            <a:ext cx="3749775" cy="2116575"/>
          </a:xfrm>
          <a:prstGeom prst="rect">
            <a:avLst/>
          </a:prstGeom>
          <a:noFill/>
          <a:ln>
            <a:noFill/>
          </a:ln>
        </p:spPr>
      </p:pic>
      <p:pic>
        <p:nvPicPr>
          <p:cNvPr id="353" name="Google Shape;353;p45"/>
          <p:cNvPicPr preferRelativeResize="0"/>
          <p:nvPr/>
        </p:nvPicPr>
        <p:blipFill>
          <a:blip r:embed="rId5">
            <a:alphaModFix/>
          </a:blip>
          <a:stretch>
            <a:fillRect/>
          </a:stretch>
        </p:blipFill>
        <p:spPr>
          <a:xfrm>
            <a:off x="2709450" y="3522800"/>
            <a:ext cx="2168575" cy="2949454"/>
          </a:xfrm>
          <a:prstGeom prst="rect">
            <a:avLst/>
          </a:prstGeom>
          <a:noFill/>
          <a:ln>
            <a:noFill/>
          </a:ln>
        </p:spPr>
      </p:pic>
      <p:cxnSp>
        <p:nvCxnSpPr>
          <p:cNvPr id="354" name="Google Shape;354;p45"/>
          <p:cNvCxnSpPr/>
          <p:nvPr/>
        </p:nvCxnSpPr>
        <p:spPr>
          <a:xfrm>
            <a:off x="3686350" y="3102100"/>
            <a:ext cx="13800" cy="765000"/>
          </a:xfrm>
          <a:prstGeom prst="straightConnector1">
            <a:avLst/>
          </a:prstGeom>
          <a:noFill/>
          <a:ln cap="flat" cmpd="sng" w="9525">
            <a:solidFill>
              <a:schemeClr val="dk2"/>
            </a:solidFill>
            <a:prstDash val="solid"/>
            <a:round/>
            <a:headEnd len="med" w="med" type="none"/>
            <a:tailEnd len="med" w="med" type="triangle"/>
          </a:ln>
        </p:spPr>
      </p:cxnSp>
      <p:pic>
        <p:nvPicPr>
          <p:cNvPr id="355" name="Google Shape;355;p45"/>
          <p:cNvPicPr preferRelativeResize="0"/>
          <p:nvPr/>
        </p:nvPicPr>
        <p:blipFill>
          <a:blip r:embed="rId6">
            <a:alphaModFix/>
          </a:blip>
          <a:stretch>
            <a:fillRect/>
          </a:stretch>
        </p:blipFill>
        <p:spPr>
          <a:xfrm>
            <a:off x="216775" y="3961598"/>
            <a:ext cx="2340376" cy="1600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6"/>
          <p:cNvSpPr txBox="1"/>
          <p:nvPr>
            <p:ph type="title"/>
          </p:nvPr>
        </p:nvSpPr>
        <p:spPr>
          <a:xfrm>
            <a:off x="128475" y="75600"/>
            <a:ext cx="8980500" cy="1342200"/>
          </a:xfrm>
          <a:prstGeom prst="rect">
            <a:avLst/>
          </a:prstGeom>
        </p:spPr>
        <p:txBody>
          <a:bodyPr anchorCtr="0" anchor="ctr" bIns="45700" lIns="91425" spcFirstLastPara="1" rIns="91425" wrap="square" tIns="45700">
            <a:noAutofit/>
          </a:bodyPr>
          <a:lstStyle/>
          <a:p>
            <a:pPr indent="-139700" lvl="0" marL="342900" rtl="0" algn="ctr">
              <a:spcBef>
                <a:spcPts val="0"/>
              </a:spcBef>
              <a:spcAft>
                <a:spcPts val="0"/>
              </a:spcAft>
              <a:buNone/>
            </a:pPr>
            <a:r>
              <a:rPr lang="en-US"/>
              <a:t>Focus groups in Spring 2021</a:t>
            </a:r>
            <a:endParaRPr/>
          </a:p>
        </p:txBody>
      </p:sp>
      <p:sp>
        <p:nvSpPr>
          <p:cNvPr id="361" name="Google Shape;361;p46"/>
          <p:cNvSpPr txBox="1"/>
          <p:nvPr>
            <p:ph idx="1" type="body"/>
          </p:nvPr>
        </p:nvSpPr>
        <p:spPr>
          <a:xfrm>
            <a:off x="457200" y="1262400"/>
            <a:ext cx="8401500" cy="4955100"/>
          </a:xfrm>
          <a:prstGeom prst="rect">
            <a:avLst/>
          </a:prstGeom>
        </p:spPr>
        <p:txBody>
          <a:bodyPr anchorCtr="0" anchor="t" bIns="45700" lIns="91425" spcFirstLastPara="1" rIns="91425" wrap="square" tIns="45700">
            <a:noAutofit/>
          </a:bodyPr>
          <a:lstStyle/>
          <a:p>
            <a:pPr indent="0" lvl="0" marL="457200" rtl="0" algn="l">
              <a:spcBef>
                <a:spcPts val="360"/>
              </a:spcBef>
              <a:spcAft>
                <a:spcPts val="0"/>
              </a:spcAft>
              <a:buNone/>
            </a:pPr>
            <a:r>
              <a:rPr lang="en-US"/>
              <a:t>Other Central Themes:</a:t>
            </a:r>
            <a:endParaRPr/>
          </a:p>
          <a:p>
            <a:pPr indent="-342900" lvl="0" marL="457200" rtl="0" algn="l">
              <a:spcBef>
                <a:spcPts val="360"/>
              </a:spcBef>
              <a:spcAft>
                <a:spcPts val="0"/>
              </a:spcAft>
              <a:buSzPts val="1800"/>
              <a:buAutoNum type="arabicPeriod"/>
            </a:pPr>
            <a:r>
              <a:rPr lang="en-US"/>
              <a:t>Differential </a:t>
            </a:r>
            <a:r>
              <a:rPr lang="en-US"/>
              <a:t>communication</a:t>
            </a:r>
            <a:r>
              <a:rPr lang="en-US"/>
              <a:t> </a:t>
            </a:r>
            <a:r>
              <a:rPr lang="en-US"/>
              <a:t>regarding</a:t>
            </a:r>
            <a:r>
              <a:rPr lang="en-US"/>
              <a:t> campus resources</a:t>
            </a:r>
            <a:endParaRPr/>
          </a:p>
          <a:p>
            <a:pPr indent="-342900" lvl="1" marL="1371600" rtl="0" algn="l">
              <a:spcBef>
                <a:spcPts val="0"/>
              </a:spcBef>
              <a:spcAft>
                <a:spcPts val="0"/>
              </a:spcAft>
              <a:buSzPts val="1800"/>
              <a:buAutoNum type="alphaLcPeriod"/>
            </a:pPr>
            <a:r>
              <a:rPr lang="en-US"/>
              <a:t>Those who received information:</a:t>
            </a:r>
            <a:endParaRPr/>
          </a:p>
          <a:p>
            <a:pPr indent="-342900" lvl="2" marL="1828800" rtl="0" algn="l">
              <a:spcBef>
                <a:spcPts val="0"/>
              </a:spcBef>
              <a:spcAft>
                <a:spcPts val="0"/>
              </a:spcAft>
              <a:buSzPts val="1800"/>
              <a:buAutoNum type="romanLcPeriod"/>
            </a:pPr>
            <a:r>
              <a:rPr lang="en-US"/>
              <a:t>Most from faculty via “Announcements”</a:t>
            </a:r>
            <a:endParaRPr/>
          </a:p>
          <a:p>
            <a:pPr indent="-342900" lvl="2" marL="1828800" rtl="0" algn="l">
              <a:spcBef>
                <a:spcPts val="0"/>
              </a:spcBef>
              <a:spcAft>
                <a:spcPts val="0"/>
              </a:spcAft>
              <a:buSzPts val="1800"/>
              <a:buAutoNum type="romanLcPeriod"/>
            </a:pPr>
            <a:r>
              <a:rPr lang="en-US"/>
              <a:t>Extremely helpful:</a:t>
            </a:r>
            <a:endParaRPr/>
          </a:p>
          <a:p>
            <a:pPr indent="-342900" lvl="3" marL="2286000" rtl="0" algn="l">
              <a:spcBef>
                <a:spcPts val="0"/>
              </a:spcBef>
              <a:spcAft>
                <a:spcPts val="0"/>
              </a:spcAft>
              <a:buSzPts val="1800"/>
              <a:buAutoNum type="arabicPeriod"/>
            </a:pPr>
            <a:r>
              <a:rPr lang="en-US"/>
              <a:t>Writing Center</a:t>
            </a:r>
            <a:endParaRPr/>
          </a:p>
          <a:p>
            <a:pPr indent="-342900" lvl="3" marL="2286000" rtl="0" algn="l">
              <a:spcBef>
                <a:spcPts val="0"/>
              </a:spcBef>
              <a:spcAft>
                <a:spcPts val="0"/>
              </a:spcAft>
              <a:buSzPts val="1800"/>
              <a:buAutoNum type="arabicPeriod"/>
            </a:pPr>
            <a:r>
              <a:rPr lang="en-US"/>
              <a:t>Tutoring</a:t>
            </a:r>
            <a:endParaRPr/>
          </a:p>
          <a:p>
            <a:pPr indent="-342900" lvl="1" marL="1371600" rtl="0" algn="l">
              <a:spcBef>
                <a:spcPts val="0"/>
              </a:spcBef>
              <a:spcAft>
                <a:spcPts val="0"/>
              </a:spcAft>
              <a:buSzPts val="1800"/>
              <a:buAutoNum type="alphaLcPeriod"/>
            </a:pPr>
            <a:r>
              <a:rPr lang="en-US"/>
              <a:t>Those who did not</a:t>
            </a:r>
            <a:endParaRPr/>
          </a:p>
          <a:p>
            <a:pPr indent="-342900" lvl="2" marL="1828800" rtl="0" algn="l">
              <a:spcBef>
                <a:spcPts val="0"/>
              </a:spcBef>
              <a:spcAft>
                <a:spcPts val="0"/>
              </a:spcAft>
              <a:buSzPts val="1800"/>
              <a:buAutoNum type="romanLcPeriod"/>
            </a:pPr>
            <a:r>
              <a:rPr lang="en-US"/>
              <a:t>No advisor / advisor updates</a:t>
            </a:r>
            <a:endParaRPr/>
          </a:p>
          <a:p>
            <a:pPr indent="-342900" lvl="2" marL="1828800" rtl="0" algn="l">
              <a:spcBef>
                <a:spcPts val="0"/>
              </a:spcBef>
              <a:spcAft>
                <a:spcPts val="0"/>
              </a:spcAft>
              <a:buSzPts val="1800"/>
              <a:buAutoNum type="romanLcPeriod"/>
            </a:pPr>
            <a:r>
              <a:rPr lang="en-US"/>
              <a:t>Sought </a:t>
            </a:r>
            <a:r>
              <a:rPr lang="en-US"/>
              <a:t>information</a:t>
            </a:r>
            <a:r>
              <a:rPr lang="en-US"/>
              <a:t> outside EMCC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2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C000"/>
              </a:buClr>
              <a:buSzPts val="4400"/>
              <a:buFont typeface="Open Sans"/>
              <a:buNone/>
            </a:pPr>
            <a:r>
              <a:rPr b="1" lang="en-US">
                <a:solidFill>
                  <a:srgbClr val="FFC000"/>
                </a:solidFill>
                <a:latin typeface="Open Sans"/>
                <a:ea typeface="Open Sans"/>
                <a:cs typeface="Open Sans"/>
                <a:sym typeface="Open Sans"/>
              </a:rPr>
              <a:t>Researchers</a:t>
            </a:r>
            <a:endParaRPr/>
          </a:p>
        </p:txBody>
      </p:sp>
      <p:sp>
        <p:nvSpPr>
          <p:cNvPr id="193" name="Google Shape;193;p29"/>
          <p:cNvSpPr txBox="1"/>
          <p:nvPr>
            <p:ph idx="1" type="body"/>
          </p:nvPr>
        </p:nvSpPr>
        <p:spPr>
          <a:xfrm>
            <a:off x="628650" y="1825625"/>
            <a:ext cx="7886700" cy="37245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000"/>
              <a:buChar char="•"/>
            </a:pPr>
            <a:r>
              <a:rPr lang="en-US" sz="2000">
                <a:solidFill>
                  <a:schemeClr val="lt1"/>
                </a:solidFill>
                <a:latin typeface="Open Sans"/>
                <a:ea typeface="Open Sans"/>
                <a:cs typeface="Open Sans"/>
                <a:sym typeface="Open Sans"/>
              </a:rPr>
              <a:t>Body copy area.</a:t>
            </a:r>
            <a:endParaRPr/>
          </a:p>
        </p:txBody>
      </p:sp>
      <p:pic>
        <p:nvPicPr>
          <p:cNvPr id="194" name="Google Shape;194;p29"/>
          <p:cNvPicPr preferRelativeResize="0"/>
          <p:nvPr/>
        </p:nvPicPr>
        <p:blipFill>
          <a:blip r:embed="rId4">
            <a:alphaModFix/>
          </a:blip>
          <a:stretch>
            <a:fillRect/>
          </a:stretch>
        </p:blipFill>
        <p:spPr>
          <a:xfrm>
            <a:off x="0" y="1873675"/>
            <a:ext cx="9144001" cy="2566094"/>
          </a:xfrm>
          <a:prstGeom prst="rect">
            <a:avLst/>
          </a:prstGeom>
          <a:noFill/>
          <a:ln>
            <a:noFill/>
          </a:ln>
        </p:spPr>
      </p:pic>
      <p:pic>
        <p:nvPicPr>
          <p:cNvPr id="195" name="Google Shape;195;p29"/>
          <p:cNvPicPr preferRelativeResize="0"/>
          <p:nvPr/>
        </p:nvPicPr>
        <p:blipFill rotWithShape="1">
          <a:blip r:embed="rId5">
            <a:alphaModFix/>
          </a:blip>
          <a:srcRect b="0" l="26897" r="22199" t="0"/>
          <a:stretch/>
        </p:blipFill>
        <p:spPr>
          <a:xfrm>
            <a:off x="3868725" y="2062800"/>
            <a:ext cx="1705500" cy="18234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7"/>
          <p:cNvSpPr txBox="1"/>
          <p:nvPr>
            <p:ph type="title"/>
          </p:nvPr>
        </p:nvSpPr>
        <p:spPr>
          <a:xfrm>
            <a:off x="0" y="274650"/>
            <a:ext cx="9231000" cy="617400"/>
          </a:xfrm>
          <a:prstGeom prst="rect">
            <a:avLst/>
          </a:prstGeom>
        </p:spPr>
        <p:txBody>
          <a:bodyPr anchorCtr="0" anchor="ctr" bIns="45700" lIns="91425" spcFirstLastPara="1" rIns="91425" wrap="square" tIns="45700">
            <a:noAutofit/>
          </a:bodyPr>
          <a:lstStyle/>
          <a:p>
            <a:pPr indent="-139700" lvl="0" marL="342900" rtl="0" algn="ctr">
              <a:spcBef>
                <a:spcPts val="0"/>
              </a:spcBef>
              <a:spcAft>
                <a:spcPts val="0"/>
              </a:spcAft>
              <a:buNone/>
            </a:pPr>
            <a:r>
              <a:rPr lang="en-US" sz="4100"/>
              <a:t>Focus groups in Spring 2021: </a:t>
            </a:r>
            <a:endParaRPr sz="4100"/>
          </a:p>
          <a:p>
            <a:pPr indent="-139700" lvl="0" marL="342900" rtl="0" algn="ctr">
              <a:spcBef>
                <a:spcPts val="0"/>
              </a:spcBef>
              <a:spcAft>
                <a:spcPts val="0"/>
              </a:spcAft>
              <a:buNone/>
            </a:pPr>
            <a:r>
              <a:rPr lang="en-US" sz="3400"/>
              <a:t>Additional </a:t>
            </a:r>
            <a:r>
              <a:rPr lang="en-US" sz="3400"/>
              <a:t>Themes (LatinX &amp; African American)</a:t>
            </a:r>
            <a:endParaRPr sz="3400"/>
          </a:p>
        </p:txBody>
      </p:sp>
      <p:sp>
        <p:nvSpPr>
          <p:cNvPr id="367" name="Google Shape;367;p47"/>
          <p:cNvSpPr txBox="1"/>
          <p:nvPr>
            <p:ph idx="1" type="body"/>
          </p:nvPr>
        </p:nvSpPr>
        <p:spPr>
          <a:xfrm>
            <a:off x="150550" y="1338150"/>
            <a:ext cx="5017200" cy="3993600"/>
          </a:xfrm>
          <a:prstGeom prst="rect">
            <a:avLst/>
          </a:prstGeom>
        </p:spPr>
        <p:txBody>
          <a:bodyPr anchorCtr="0" anchor="t" bIns="45700" lIns="91425" spcFirstLastPara="1" rIns="91425" wrap="square" tIns="45700">
            <a:noAutofit/>
          </a:bodyPr>
          <a:lstStyle/>
          <a:p>
            <a:pPr indent="-393700" lvl="0" marL="457200" rtl="0" algn="l">
              <a:spcBef>
                <a:spcPts val="560"/>
              </a:spcBef>
              <a:spcAft>
                <a:spcPts val="0"/>
              </a:spcAft>
              <a:buSzPts val="2600"/>
              <a:buAutoNum type="arabicPeriod"/>
            </a:pPr>
            <a:r>
              <a:rPr lang="en-US" sz="2600"/>
              <a:t>Differential communication regarding campus resources</a:t>
            </a:r>
            <a:endParaRPr sz="2600"/>
          </a:p>
          <a:p>
            <a:pPr indent="-381000" lvl="1" marL="1371600" rtl="0" algn="l">
              <a:spcBef>
                <a:spcPts val="0"/>
              </a:spcBef>
              <a:spcAft>
                <a:spcPts val="0"/>
              </a:spcAft>
              <a:buSzPts val="2400"/>
              <a:buAutoNum type="alphaLcPeriod"/>
            </a:pPr>
            <a:r>
              <a:rPr lang="en-US"/>
              <a:t>Those who received information:</a:t>
            </a:r>
            <a:endParaRPr/>
          </a:p>
          <a:p>
            <a:pPr indent="-355600" lvl="2" marL="1828800" rtl="0" algn="l">
              <a:spcBef>
                <a:spcPts val="0"/>
              </a:spcBef>
              <a:spcAft>
                <a:spcPts val="0"/>
              </a:spcAft>
              <a:buSzPts val="2000"/>
              <a:buAutoNum type="romanLcPeriod"/>
            </a:pPr>
            <a:r>
              <a:rPr lang="en-US"/>
              <a:t>Most from faculty via “Announcements”</a:t>
            </a:r>
            <a:endParaRPr/>
          </a:p>
          <a:p>
            <a:pPr indent="-355600" lvl="2" marL="1828800" rtl="0" algn="l">
              <a:spcBef>
                <a:spcPts val="0"/>
              </a:spcBef>
              <a:spcAft>
                <a:spcPts val="0"/>
              </a:spcAft>
              <a:buSzPts val="2000"/>
              <a:buAutoNum type="romanLcPeriod"/>
            </a:pPr>
            <a:r>
              <a:rPr lang="en-US"/>
              <a:t>Extremely helpful:</a:t>
            </a:r>
            <a:endParaRPr/>
          </a:p>
          <a:p>
            <a:pPr indent="-342900" lvl="3" marL="2286000" rtl="0" algn="l">
              <a:spcBef>
                <a:spcPts val="0"/>
              </a:spcBef>
              <a:spcAft>
                <a:spcPts val="0"/>
              </a:spcAft>
              <a:buSzPts val="1800"/>
              <a:buAutoNum type="arabicPeriod"/>
            </a:pPr>
            <a:r>
              <a:rPr lang="en-US"/>
              <a:t>Writing Center</a:t>
            </a:r>
            <a:endParaRPr/>
          </a:p>
          <a:p>
            <a:pPr indent="-342900" lvl="3" marL="2286000" rtl="0" algn="l">
              <a:spcBef>
                <a:spcPts val="0"/>
              </a:spcBef>
              <a:spcAft>
                <a:spcPts val="0"/>
              </a:spcAft>
              <a:buSzPts val="1800"/>
              <a:buAutoNum type="arabicPeriod"/>
            </a:pPr>
            <a:r>
              <a:rPr lang="en-US"/>
              <a:t>Tutoring</a:t>
            </a:r>
            <a:endParaRPr/>
          </a:p>
          <a:p>
            <a:pPr indent="-381000" lvl="1" marL="1371600" rtl="0" algn="l">
              <a:spcBef>
                <a:spcPts val="0"/>
              </a:spcBef>
              <a:spcAft>
                <a:spcPts val="0"/>
              </a:spcAft>
              <a:buSzPts val="2400"/>
              <a:buAutoNum type="alphaLcPeriod"/>
            </a:pPr>
            <a:r>
              <a:rPr lang="en-US"/>
              <a:t>Those who did not:</a:t>
            </a:r>
            <a:endParaRPr/>
          </a:p>
          <a:p>
            <a:pPr indent="-355600" lvl="2" marL="1828800" rtl="0" algn="l">
              <a:spcBef>
                <a:spcPts val="0"/>
              </a:spcBef>
              <a:spcAft>
                <a:spcPts val="0"/>
              </a:spcAft>
              <a:buSzPts val="2000"/>
              <a:buAutoNum type="romanLcPeriod"/>
            </a:pPr>
            <a:r>
              <a:rPr lang="en-US"/>
              <a:t>No advisor / advisor updates</a:t>
            </a:r>
            <a:endParaRPr/>
          </a:p>
          <a:p>
            <a:pPr indent="-355600" lvl="2" marL="1828800" rtl="0" algn="l">
              <a:spcBef>
                <a:spcPts val="0"/>
              </a:spcBef>
              <a:spcAft>
                <a:spcPts val="0"/>
              </a:spcAft>
              <a:buSzPts val="2000"/>
              <a:buAutoNum type="romanLcPeriod"/>
            </a:pPr>
            <a:r>
              <a:rPr lang="en-US"/>
              <a:t>Sought information outside EMCC</a:t>
            </a:r>
            <a:endParaRPr/>
          </a:p>
        </p:txBody>
      </p:sp>
      <p:pic>
        <p:nvPicPr>
          <p:cNvPr id="368" name="Google Shape;368;p47"/>
          <p:cNvPicPr preferRelativeResize="0"/>
          <p:nvPr/>
        </p:nvPicPr>
        <p:blipFill rotWithShape="1">
          <a:blip r:embed="rId3">
            <a:alphaModFix/>
          </a:blip>
          <a:srcRect b="0" l="7019" r="0" t="0"/>
          <a:stretch/>
        </p:blipFill>
        <p:spPr>
          <a:xfrm>
            <a:off x="4750400" y="1663450"/>
            <a:ext cx="3936400" cy="296034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2" name="Shape 372"/>
        <p:cNvGrpSpPr/>
        <p:nvPr/>
      </p:nvGrpSpPr>
      <p:grpSpPr>
        <a:xfrm>
          <a:off x="0" y="0"/>
          <a:ext cx="0" cy="0"/>
          <a:chOff x="0" y="0"/>
          <a:chExt cx="0" cy="0"/>
        </a:xfrm>
      </p:grpSpPr>
      <p:sp>
        <p:nvSpPr>
          <p:cNvPr id="373" name="Google Shape;373;p48"/>
          <p:cNvSpPr txBox="1"/>
          <p:nvPr>
            <p:ph idx="1" type="body"/>
          </p:nvPr>
        </p:nvSpPr>
        <p:spPr>
          <a:xfrm>
            <a:off x="628650" y="530400"/>
            <a:ext cx="7886700" cy="501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b="1" sz="2900">
              <a:solidFill>
                <a:schemeClr val="lt1"/>
              </a:solidFill>
              <a:latin typeface="Open Sans"/>
              <a:ea typeface="Open Sans"/>
              <a:cs typeface="Open Sans"/>
              <a:sym typeface="Open Sans"/>
            </a:endParaRPr>
          </a:p>
          <a:p>
            <a:pPr indent="0" lvl="0" marL="228600" rtl="0" algn="l">
              <a:lnSpc>
                <a:spcPct val="100000"/>
              </a:lnSpc>
              <a:spcBef>
                <a:spcPts val="0"/>
              </a:spcBef>
              <a:spcAft>
                <a:spcPts val="0"/>
              </a:spcAft>
              <a:buNone/>
            </a:pPr>
            <a:r>
              <a:t/>
            </a:r>
            <a:endParaRPr sz="2900">
              <a:solidFill>
                <a:schemeClr val="lt1"/>
              </a:solidFill>
              <a:latin typeface="Open Sans"/>
              <a:ea typeface="Open Sans"/>
              <a:cs typeface="Open Sans"/>
              <a:sym typeface="Open Sans"/>
            </a:endParaRPr>
          </a:p>
          <a:p>
            <a:pPr indent="0" lvl="0" marL="228600" rtl="0" algn="ctr">
              <a:lnSpc>
                <a:spcPct val="100000"/>
              </a:lnSpc>
              <a:spcBef>
                <a:spcPts val="0"/>
              </a:spcBef>
              <a:spcAft>
                <a:spcPts val="0"/>
              </a:spcAft>
              <a:buNone/>
            </a:pPr>
            <a:r>
              <a:rPr lang="en-US" sz="2900">
                <a:solidFill>
                  <a:schemeClr val="lt1"/>
                </a:solidFill>
                <a:latin typeface="Open Sans"/>
                <a:ea typeface="Open Sans"/>
                <a:cs typeface="Open Sans"/>
                <a:sym typeface="Open Sans"/>
              </a:rPr>
              <a:t>Using Mentimeter:</a:t>
            </a:r>
            <a:br>
              <a:rPr lang="en-US" sz="2900">
                <a:solidFill>
                  <a:schemeClr val="lt1"/>
                </a:solidFill>
                <a:latin typeface="Open Sans"/>
                <a:ea typeface="Open Sans"/>
                <a:cs typeface="Open Sans"/>
                <a:sym typeface="Open Sans"/>
              </a:rPr>
            </a:br>
            <a:r>
              <a:rPr lang="en-US" sz="2900">
                <a:solidFill>
                  <a:schemeClr val="lt1"/>
                </a:solidFill>
                <a:latin typeface="Open Sans"/>
                <a:ea typeface="Open Sans"/>
                <a:cs typeface="Open Sans"/>
                <a:sym typeface="Open Sans"/>
              </a:rPr>
              <a:t>What is one thing you want to work on given these focus group results?</a:t>
            </a:r>
            <a:endParaRPr sz="2900">
              <a:solidFill>
                <a:schemeClr val="lt1"/>
              </a:solidFill>
              <a:latin typeface="Open Sans"/>
              <a:ea typeface="Open Sans"/>
              <a:cs typeface="Open Sans"/>
              <a:sym typeface="Open Sans"/>
            </a:endParaRPr>
          </a:p>
          <a:p>
            <a:pPr indent="0" lvl="0" marL="228600" rtl="0" algn="ctr">
              <a:lnSpc>
                <a:spcPct val="100000"/>
              </a:lnSpc>
              <a:spcBef>
                <a:spcPts val="0"/>
              </a:spcBef>
              <a:spcAft>
                <a:spcPts val="0"/>
              </a:spcAft>
              <a:buNone/>
            </a:pPr>
            <a:r>
              <a:t/>
            </a:r>
            <a:endParaRPr sz="2900">
              <a:solidFill>
                <a:schemeClr val="lt1"/>
              </a:solidFill>
              <a:latin typeface="Open Sans"/>
              <a:ea typeface="Open Sans"/>
              <a:cs typeface="Open Sans"/>
              <a:sym typeface="Open Sans"/>
            </a:endParaRPr>
          </a:p>
          <a:p>
            <a:pPr indent="0" lvl="0" marL="228600" rtl="0" algn="ctr">
              <a:lnSpc>
                <a:spcPct val="100000"/>
              </a:lnSpc>
              <a:spcBef>
                <a:spcPts val="0"/>
              </a:spcBef>
              <a:spcAft>
                <a:spcPts val="0"/>
              </a:spcAft>
              <a:buClr>
                <a:schemeClr val="dk1"/>
              </a:buClr>
              <a:buSzPts val="1100"/>
              <a:buFont typeface="Arial"/>
              <a:buNone/>
            </a:pPr>
            <a:r>
              <a:rPr b="1" lang="en-US" sz="2900">
                <a:solidFill>
                  <a:srgbClr val="FF0000"/>
                </a:solidFill>
                <a:highlight>
                  <a:schemeClr val="lt1"/>
                </a:highlight>
                <a:latin typeface="Arial"/>
                <a:ea typeface="Arial"/>
                <a:cs typeface="Arial"/>
                <a:sym typeface="Arial"/>
              </a:rPr>
              <a:t>Link ready day before</a:t>
            </a:r>
            <a:endParaRPr sz="2900">
              <a:solidFill>
                <a:srgbClr val="000000"/>
              </a:solidFill>
              <a:latin typeface="Arial"/>
              <a:ea typeface="Arial"/>
              <a:cs typeface="Arial"/>
              <a:sym typeface="Arial"/>
            </a:endParaRPr>
          </a:p>
          <a:p>
            <a:pPr indent="0" lvl="0" marL="228600" rtl="0" algn="ctr">
              <a:lnSpc>
                <a:spcPct val="100000"/>
              </a:lnSpc>
              <a:spcBef>
                <a:spcPts val="0"/>
              </a:spcBef>
              <a:spcAft>
                <a:spcPts val="0"/>
              </a:spcAft>
              <a:buNone/>
            </a:pPr>
            <a:r>
              <a:rPr lang="en-US" sz="2700">
                <a:solidFill>
                  <a:schemeClr val="lt1"/>
                </a:solidFill>
                <a:latin typeface="Arial"/>
                <a:ea typeface="Arial"/>
                <a:cs typeface="Arial"/>
                <a:sym typeface="Arial"/>
              </a:rPr>
              <a:t>Go to www.menti.com and use the code </a:t>
            </a:r>
            <a:endParaRPr sz="2700">
              <a:solidFill>
                <a:schemeClr val="lt1"/>
              </a:solidFill>
              <a:latin typeface="Arial"/>
              <a:ea typeface="Arial"/>
              <a:cs typeface="Arial"/>
              <a:sym typeface="Arial"/>
            </a:endParaRPr>
          </a:p>
          <a:p>
            <a:pPr indent="0" lvl="0" marL="228600" rtl="0" algn="ctr">
              <a:lnSpc>
                <a:spcPct val="100000"/>
              </a:lnSpc>
              <a:spcBef>
                <a:spcPts val="0"/>
              </a:spcBef>
              <a:spcAft>
                <a:spcPts val="0"/>
              </a:spcAft>
              <a:buNone/>
            </a:pPr>
            <a:r>
              <a:t/>
            </a:r>
            <a:endParaRPr sz="290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p49"/>
          <p:cNvSpPr txBox="1"/>
          <p:nvPr>
            <p:ph type="title"/>
          </p:nvPr>
        </p:nvSpPr>
        <p:spPr>
          <a:xfrm>
            <a:off x="628650" y="365125"/>
            <a:ext cx="7886700" cy="1208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C000"/>
              </a:buClr>
              <a:buSzPts val="4400"/>
              <a:buFont typeface="Open Sans"/>
              <a:buNone/>
            </a:pPr>
            <a:r>
              <a:rPr b="1" lang="en-US" sz="4200">
                <a:solidFill>
                  <a:srgbClr val="FFC000"/>
                </a:solidFill>
                <a:latin typeface="Open Sans"/>
                <a:ea typeface="Open Sans"/>
                <a:cs typeface="Open Sans"/>
                <a:sym typeface="Open Sans"/>
              </a:rPr>
              <a:t>&gt;450 students completed survey in Spring 2021</a:t>
            </a:r>
            <a:endParaRPr b="1" sz="4200">
              <a:solidFill>
                <a:srgbClr val="FFC000"/>
              </a:solidFill>
              <a:latin typeface="Open Sans"/>
              <a:ea typeface="Open Sans"/>
              <a:cs typeface="Open Sans"/>
              <a:sym typeface="Open Sans"/>
            </a:endParaRPr>
          </a:p>
        </p:txBody>
      </p:sp>
      <p:grpSp>
        <p:nvGrpSpPr>
          <p:cNvPr id="379" name="Google Shape;379;p49"/>
          <p:cNvGrpSpPr/>
          <p:nvPr/>
        </p:nvGrpSpPr>
        <p:grpSpPr>
          <a:xfrm>
            <a:off x="666058" y="1688863"/>
            <a:ext cx="3522254" cy="3975326"/>
            <a:chOff x="3071457" y="2013875"/>
            <a:chExt cx="1944600" cy="1569600"/>
          </a:xfrm>
        </p:grpSpPr>
        <p:sp>
          <p:nvSpPr>
            <p:cNvPr id="380" name="Google Shape;380;p49"/>
            <p:cNvSpPr/>
            <p:nvPr/>
          </p:nvSpPr>
          <p:spPr>
            <a:xfrm flipH="1" rot="10800000">
              <a:off x="3071457" y="2013875"/>
              <a:ext cx="1944600" cy="1569600"/>
            </a:xfrm>
            <a:prstGeom prst="round2DiagRect">
              <a:avLst>
                <a:gd fmla="val 0" name="adj1"/>
                <a:gd fmla="val 17764" name="adj2"/>
              </a:avLst>
            </a:prstGeom>
            <a:solidFill>
              <a:srgbClr val="761E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9"/>
            <p:cNvSpPr txBox="1"/>
            <p:nvPr/>
          </p:nvSpPr>
          <p:spPr>
            <a:xfrm>
              <a:off x="3193567" y="2136396"/>
              <a:ext cx="1735500" cy="12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Roboto"/>
                  <a:ea typeface="Roboto"/>
                  <a:cs typeface="Roboto"/>
                  <a:sym typeface="Roboto"/>
                </a:rPr>
                <a:t>Average Age: 23.59 yrs</a:t>
              </a:r>
              <a:endParaRPr b="1" sz="2200">
                <a:solidFill>
                  <a:schemeClr val="lt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800">
                <a:solidFill>
                  <a:schemeClr val="lt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US" sz="2200">
                  <a:solidFill>
                    <a:schemeClr val="lt1"/>
                  </a:solidFill>
                  <a:latin typeface="Roboto"/>
                  <a:ea typeface="Roboto"/>
                  <a:cs typeface="Roboto"/>
                  <a:sym typeface="Roboto"/>
                </a:rPr>
                <a:t>Gender Identity: </a:t>
              </a:r>
              <a:endParaRPr b="1" sz="2200">
                <a:solidFill>
                  <a:schemeClr val="lt1"/>
                </a:solidFill>
                <a:latin typeface="Roboto"/>
                <a:ea typeface="Roboto"/>
                <a:cs typeface="Roboto"/>
                <a:sym typeface="Roboto"/>
              </a:endParaRPr>
            </a:p>
            <a:p>
              <a:pPr indent="-368300" lvl="0" marL="457200" rtl="0" algn="l">
                <a:spcBef>
                  <a:spcPts val="0"/>
                </a:spcBef>
                <a:spcAft>
                  <a:spcPts val="0"/>
                </a:spcAft>
                <a:buClr>
                  <a:schemeClr val="lt1"/>
                </a:buClr>
                <a:buSzPts val="2200"/>
                <a:buFont typeface="Roboto"/>
                <a:buChar char="●"/>
              </a:pPr>
              <a:r>
                <a:rPr b="1" lang="en-US" sz="2200">
                  <a:solidFill>
                    <a:schemeClr val="lt1"/>
                  </a:solidFill>
                  <a:latin typeface="Roboto"/>
                  <a:ea typeface="Roboto"/>
                  <a:cs typeface="Roboto"/>
                  <a:sym typeface="Roboto"/>
                </a:rPr>
                <a:t>99 Male</a:t>
              </a:r>
              <a:endParaRPr b="1" sz="2200">
                <a:solidFill>
                  <a:schemeClr val="lt1"/>
                </a:solidFill>
                <a:latin typeface="Roboto"/>
                <a:ea typeface="Roboto"/>
                <a:cs typeface="Roboto"/>
                <a:sym typeface="Roboto"/>
              </a:endParaRPr>
            </a:p>
            <a:p>
              <a:pPr indent="-368300" lvl="0" marL="457200" rtl="0" algn="l">
                <a:spcBef>
                  <a:spcPts val="0"/>
                </a:spcBef>
                <a:spcAft>
                  <a:spcPts val="0"/>
                </a:spcAft>
                <a:buClr>
                  <a:schemeClr val="lt1"/>
                </a:buClr>
                <a:buSzPts val="2200"/>
                <a:buFont typeface="Roboto"/>
                <a:buChar char="●"/>
              </a:pPr>
              <a:r>
                <a:rPr b="1" lang="en-US" sz="2200">
                  <a:solidFill>
                    <a:schemeClr val="lt1"/>
                  </a:solidFill>
                  <a:latin typeface="Roboto"/>
                  <a:ea typeface="Roboto"/>
                  <a:cs typeface="Roboto"/>
                  <a:sym typeface="Roboto"/>
                </a:rPr>
                <a:t>348 Female</a:t>
              </a:r>
              <a:endParaRPr b="1" sz="2200">
                <a:solidFill>
                  <a:schemeClr val="lt1"/>
                </a:solidFill>
                <a:latin typeface="Roboto"/>
                <a:ea typeface="Roboto"/>
                <a:cs typeface="Roboto"/>
                <a:sym typeface="Roboto"/>
              </a:endParaRPr>
            </a:p>
            <a:p>
              <a:pPr indent="-368300" lvl="0" marL="457200" rtl="0" algn="l">
                <a:spcBef>
                  <a:spcPts val="0"/>
                </a:spcBef>
                <a:spcAft>
                  <a:spcPts val="0"/>
                </a:spcAft>
                <a:buClr>
                  <a:schemeClr val="lt1"/>
                </a:buClr>
                <a:buSzPts val="2200"/>
                <a:buFont typeface="Roboto"/>
                <a:buChar char="●"/>
              </a:pPr>
              <a:r>
                <a:rPr b="1" lang="en-US" sz="2200">
                  <a:solidFill>
                    <a:schemeClr val="lt1"/>
                  </a:solidFill>
                  <a:latin typeface="Roboto"/>
                  <a:ea typeface="Roboto"/>
                  <a:cs typeface="Roboto"/>
                  <a:sym typeface="Roboto"/>
                </a:rPr>
                <a:t>4 Nonbinary or NA</a:t>
              </a:r>
              <a:endParaRPr b="1" sz="2200">
                <a:solidFill>
                  <a:schemeClr val="lt1"/>
                </a:solidFill>
                <a:latin typeface="Roboto"/>
                <a:ea typeface="Roboto"/>
                <a:cs typeface="Roboto"/>
                <a:sym typeface="Roboto"/>
              </a:endParaRPr>
            </a:p>
            <a:p>
              <a:pPr indent="0" lvl="0" marL="0" rtl="0" algn="l">
                <a:spcBef>
                  <a:spcPts val="0"/>
                </a:spcBef>
                <a:spcAft>
                  <a:spcPts val="0"/>
                </a:spcAft>
                <a:buNone/>
              </a:pPr>
              <a:r>
                <a:t/>
              </a:r>
              <a:endParaRPr b="1" sz="800">
                <a:solidFill>
                  <a:schemeClr val="lt1"/>
                </a:solidFill>
                <a:latin typeface="Roboto"/>
                <a:ea typeface="Roboto"/>
                <a:cs typeface="Roboto"/>
                <a:sym typeface="Roboto"/>
              </a:endParaRPr>
            </a:p>
            <a:p>
              <a:pPr indent="0" lvl="0" marL="0" rtl="0" algn="l">
                <a:spcBef>
                  <a:spcPts val="0"/>
                </a:spcBef>
                <a:spcAft>
                  <a:spcPts val="0"/>
                </a:spcAft>
                <a:buNone/>
              </a:pPr>
              <a:r>
                <a:rPr b="1" lang="en-US" sz="2200">
                  <a:solidFill>
                    <a:srgbClr val="FFFFFF"/>
                  </a:solidFill>
                  <a:latin typeface="Roboto"/>
                  <a:ea typeface="Roboto"/>
                  <a:cs typeface="Roboto"/>
                  <a:sym typeface="Roboto"/>
                </a:rPr>
                <a:t>179 First Generation College Students</a:t>
              </a:r>
              <a:endParaRPr b="1" sz="2200">
                <a:solidFill>
                  <a:srgbClr val="FFFFFF"/>
                </a:solidFill>
                <a:latin typeface="Roboto"/>
                <a:ea typeface="Roboto"/>
                <a:cs typeface="Roboto"/>
                <a:sym typeface="Roboto"/>
              </a:endParaRPr>
            </a:p>
            <a:p>
              <a:pPr indent="0" lvl="0" marL="0" rtl="0" algn="l">
                <a:spcBef>
                  <a:spcPts val="0"/>
                </a:spcBef>
                <a:spcAft>
                  <a:spcPts val="0"/>
                </a:spcAft>
                <a:buNone/>
              </a:pPr>
              <a:r>
                <a:t/>
              </a:r>
              <a:endParaRPr b="1" sz="800">
                <a:solidFill>
                  <a:srgbClr val="FFFFFF"/>
                </a:solidFill>
                <a:latin typeface="Roboto"/>
                <a:ea typeface="Roboto"/>
                <a:cs typeface="Roboto"/>
                <a:sym typeface="Roboto"/>
              </a:endParaRPr>
            </a:p>
            <a:p>
              <a:pPr indent="0" lvl="0" marL="0" rtl="0" algn="l">
                <a:spcBef>
                  <a:spcPts val="0"/>
                </a:spcBef>
                <a:spcAft>
                  <a:spcPts val="0"/>
                </a:spcAft>
                <a:buNone/>
              </a:pPr>
              <a:r>
                <a:rPr b="1" lang="en-US" sz="2200">
                  <a:solidFill>
                    <a:srgbClr val="FFFFFF"/>
                  </a:solidFill>
                  <a:latin typeface="Roboto"/>
                  <a:ea typeface="Roboto"/>
                  <a:cs typeface="Roboto"/>
                  <a:sym typeface="Roboto"/>
                </a:rPr>
                <a:t>Avg Reported GPA: 3.33</a:t>
              </a:r>
              <a:endParaRPr b="1" sz="2200">
                <a:solidFill>
                  <a:srgbClr val="FFFFFF"/>
                </a:solidFill>
                <a:latin typeface="Roboto"/>
                <a:ea typeface="Roboto"/>
                <a:cs typeface="Roboto"/>
                <a:sym typeface="Roboto"/>
              </a:endParaRPr>
            </a:p>
          </p:txBody>
        </p:sp>
      </p:grpSp>
      <p:grpSp>
        <p:nvGrpSpPr>
          <p:cNvPr id="382" name="Google Shape;382;p49"/>
          <p:cNvGrpSpPr/>
          <p:nvPr/>
        </p:nvGrpSpPr>
        <p:grpSpPr>
          <a:xfrm>
            <a:off x="4185477" y="1688870"/>
            <a:ext cx="4282036" cy="3975326"/>
            <a:chOff x="5015941" y="2013878"/>
            <a:chExt cx="2761357" cy="1569600"/>
          </a:xfrm>
        </p:grpSpPr>
        <p:sp>
          <p:nvSpPr>
            <p:cNvPr id="383" name="Google Shape;383;p49"/>
            <p:cNvSpPr/>
            <p:nvPr/>
          </p:nvSpPr>
          <p:spPr>
            <a:xfrm>
              <a:off x="5015941" y="2013878"/>
              <a:ext cx="2725500" cy="1569600"/>
            </a:xfrm>
            <a:prstGeom prst="round2DiagRect">
              <a:avLst>
                <a:gd fmla="val 0" name="adj1"/>
                <a:gd fmla="val 17764" name="adj2"/>
              </a:avLst>
            </a:prstGeom>
            <a:solidFill>
              <a:srgbClr val="551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4" name="Google Shape;384;p49"/>
            <p:cNvSpPr txBox="1"/>
            <p:nvPr/>
          </p:nvSpPr>
          <p:spPr>
            <a:xfrm>
              <a:off x="5114798" y="2136398"/>
              <a:ext cx="2662500" cy="13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300">
                  <a:solidFill>
                    <a:srgbClr val="FFFFFF"/>
                  </a:solidFill>
                  <a:latin typeface="Roboto"/>
                  <a:ea typeface="Roboto"/>
                  <a:cs typeface="Roboto"/>
                  <a:sym typeface="Roboto"/>
                </a:rPr>
                <a:t>Race/Ethnicity breakdown:</a:t>
              </a:r>
              <a:endParaRPr b="1" sz="2300">
                <a:solidFill>
                  <a:srgbClr val="FFFFFF"/>
                </a:solidFill>
                <a:latin typeface="Roboto"/>
                <a:ea typeface="Roboto"/>
                <a:cs typeface="Roboto"/>
                <a:sym typeface="Roboto"/>
              </a:endParaRPr>
            </a:p>
            <a:p>
              <a:pPr indent="0" lvl="0" marL="0" rtl="0" algn="l">
                <a:spcBef>
                  <a:spcPts val="0"/>
                </a:spcBef>
                <a:spcAft>
                  <a:spcPts val="0"/>
                </a:spcAft>
                <a:buNone/>
              </a:pPr>
              <a:r>
                <a:rPr b="1" lang="en-US" sz="2300">
                  <a:solidFill>
                    <a:srgbClr val="FFFFFF"/>
                  </a:solidFill>
                  <a:latin typeface="Roboto"/>
                  <a:ea typeface="Roboto"/>
                  <a:cs typeface="Roboto"/>
                  <a:sym typeface="Roboto"/>
                </a:rPr>
                <a:t> </a:t>
              </a:r>
              <a:endParaRPr b="1" sz="2300">
                <a:solidFill>
                  <a:srgbClr val="FFFFFF"/>
                </a:solidFill>
                <a:latin typeface="Roboto"/>
                <a:ea typeface="Roboto"/>
                <a:cs typeface="Roboto"/>
                <a:sym typeface="Roboto"/>
              </a:endParaRPr>
            </a:p>
            <a:p>
              <a:pPr indent="-374650" lvl="0" marL="457200" rtl="0" algn="l">
                <a:spcBef>
                  <a:spcPts val="0"/>
                </a:spcBef>
                <a:spcAft>
                  <a:spcPts val="0"/>
                </a:spcAft>
                <a:buClr>
                  <a:srgbClr val="FFFFFF"/>
                </a:buClr>
                <a:buSzPts val="2300"/>
                <a:buFont typeface="Roboto"/>
                <a:buChar char="●"/>
              </a:pPr>
              <a:r>
                <a:rPr b="1" lang="en-US" sz="2300">
                  <a:solidFill>
                    <a:srgbClr val="FFFFFF"/>
                  </a:solidFill>
                  <a:latin typeface="Roboto"/>
                  <a:ea typeface="Roboto"/>
                  <a:cs typeface="Roboto"/>
                  <a:sym typeface="Roboto"/>
                </a:rPr>
                <a:t>28 Black/African American </a:t>
              </a:r>
              <a:endParaRPr b="1" sz="2300">
                <a:solidFill>
                  <a:srgbClr val="FFFFFF"/>
                </a:solidFill>
                <a:latin typeface="Roboto"/>
                <a:ea typeface="Roboto"/>
                <a:cs typeface="Roboto"/>
                <a:sym typeface="Roboto"/>
              </a:endParaRPr>
            </a:p>
            <a:p>
              <a:pPr indent="-374650" lvl="0" marL="457200" rtl="0" algn="l">
                <a:spcBef>
                  <a:spcPts val="0"/>
                </a:spcBef>
                <a:spcAft>
                  <a:spcPts val="0"/>
                </a:spcAft>
                <a:buClr>
                  <a:srgbClr val="FFFFFF"/>
                </a:buClr>
                <a:buSzPts val="2300"/>
                <a:buFont typeface="Roboto"/>
                <a:buChar char="●"/>
              </a:pPr>
              <a:r>
                <a:rPr b="1" lang="en-US" sz="2300">
                  <a:solidFill>
                    <a:srgbClr val="FFFFFF"/>
                  </a:solidFill>
                  <a:latin typeface="Roboto"/>
                  <a:ea typeface="Roboto"/>
                  <a:cs typeface="Roboto"/>
                  <a:sym typeface="Roboto"/>
                </a:rPr>
                <a:t>211 Hispanic/Latinx</a:t>
              </a:r>
              <a:endParaRPr b="1" sz="2300">
                <a:solidFill>
                  <a:srgbClr val="FFFFFF"/>
                </a:solidFill>
                <a:latin typeface="Roboto"/>
                <a:ea typeface="Roboto"/>
                <a:cs typeface="Roboto"/>
                <a:sym typeface="Roboto"/>
              </a:endParaRPr>
            </a:p>
            <a:p>
              <a:pPr indent="-374650" lvl="0" marL="457200" rtl="0" algn="l">
                <a:spcBef>
                  <a:spcPts val="0"/>
                </a:spcBef>
                <a:spcAft>
                  <a:spcPts val="0"/>
                </a:spcAft>
                <a:buClr>
                  <a:srgbClr val="FFFFFF"/>
                </a:buClr>
                <a:buSzPts val="2300"/>
                <a:buFont typeface="Roboto"/>
                <a:buChar char="●"/>
              </a:pPr>
              <a:r>
                <a:rPr b="1" lang="en-US" sz="2300">
                  <a:solidFill>
                    <a:srgbClr val="FFFFFF"/>
                  </a:solidFill>
                  <a:latin typeface="Roboto"/>
                  <a:ea typeface="Roboto"/>
                  <a:cs typeface="Roboto"/>
                  <a:sym typeface="Roboto"/>
                </a:rPr>
                <a:t>25 Other (w/Asian, Pacific Islander, American Indian)</a:t>
              </a:r>
              <a:endParaRPr b="1" sz="2300">
                <a:solidFill>
                  <a:srgbClr val="FFFFFF"/>
                </a:solidFill>
                <a:latin typeface="Roboto"/>
                <a:ea typeface="Roboto"/>
                <a:cs typeface="Roboto"/>
                <a:sym typeface="Roboto"/>
              </a:endParaRPr>
            </a:p>
            <a:p>
              <a:pPr indent="-374650" lvl="0" marL="457200" rtl="0" algn="l">
                <a:spcBef>
                  <a:spcPts val="0"/>
                </a:spcBef>
                <a:spcAft>
                  <a:spcPts val="0"/>
                </a:spcAft>
                <a:buClr>
                  <a:srgbClr val="FFFFFF"/>
                </a:buClr>
                <a:buSzPts val="2300"/>
                <a:buFont typeface="Roboto"/>
                <a:buChar char="●"/>
              </a:pPr>
              <a:r>
                <a:rPr b="1" lang="en-US" sz="2300">
                  <a:solidFill>
                    <a:srgbClr val="FFFFFF"/>
                  </a:solidFill>
                  <a:latin typeface="Roboto"/>
                  <a:ea typeface="Roboto"/>
                  <a:cs typeface="Roboto"/>
                  <a:sym typeface="Roboto"/>
                </a:rPr>
                <a:t>46 Two or more races </a:t>
              </a:r>
              <a:endParaRPr b="1" sz="2300">
                <a:solidFill>
                  <a:srgbClr val="FFFFFF"/>
                </a:solidFill>
                <a:latin typeface="Roboto"/>
                <a:ea typeface="Roboto"/>
                <a:cs typeface="Roboto"/>
                <a:sym typeface="Roboto"/>
              </a:endParaRPr>
            </a:p>
            <a:p>
              <a:pPr indent="-374650" lvl="0" marL="457200" rtl="0" algn="l">
                <a:spcBef>
                  <a:spcPts val="0"/>
                </a:spcBef>
                <a:spcAft>
                  <a:spcPts val="0"/>
                </a:spcAft>
                <a:buClr>
                  <a:srgbClr val="FFFFFF"/>
                </a:buClr>
                <a:buSzPts val="2300"/>
                <a:buFont typeface="Roboto"/>
                <a:buChar char="●"/>
              </a:pPr>
              <a:r>
                <a:rPr b="1" lang="en-US" sz="2300">
                  <a:solidFill>
                    <a:srgbClr val="FFFFFF"/>
                  </a:solidFill>
                  <a:latin typeface="Roboto"/>
                  <a:ea typeface="Roboto"/>
                  <a:cs typeface="Roboto"/>
                  <a:sym typeface="Roboto"/>
                </a:rPr>
                <a:t>141 White</a:t>
              </a:r>
              <a:endParaRPr b="1" sz="1300">
                <a:solidFill>
                  <a:srgbClr val="FFFFFF"/>
                </a:solidFill>
                <a:latin typeface="Roboto"/>
                <a:ea typeface="Roboto"/>
                <a:cs typeface="Roboto"/>
                <a:sym typeface="Roboto"/>
              </a:endParaRPr>
            </a:p>
          </p:txBody>
        </p:sp>
      </p:grpSp>
      <p:grpSp>
        <p:nvGrpSpPr>
          <p:cNvPr id="385" name="Google Shape;385;p49"/>
          <p:cNvGrpSpPr/>
          <p:nvPr/>
        </p:nvGrpSpPr>
        <p:grpSpPr>
          <a:xfrm>
            <a:off x="4004241" y="3447940"/>
            <a:ext cx="377496" cy="396971"/>
            <a:chOff x="3157188" y="909150"/>
            <a:chExt cx="470400" cy="470400"/>
          </a:xfrm>
        </p:grpSpPr>
        <p:sp>
          <p:nvSpPr>
            <p:cNvPr id="386" name="Google Shape;386;p49"/>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9"/>
            <p:cNvSpPr/>
            <p:nvPr/>
          </p:nvSpPr>
          <p:spPr>
            <a:xfrm>
              <a:off x="3243138" y="995100"/>
              <a:ext cx="298500" cy="298500"/>
            </a:xfrm>
            <a:prstGeom prst="mathPlus">
              <a:avLst>
                <a:gd fmla="val 9900" name="adj1"/>
              </a:avLst>
            </a:prstGeom>
            <a:solidFill>
              <a:srgbClr val="9225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0"/>
          <p:cNvPicPr preferRelativeResize="0"/>
          <p:nvPr/>
        </p:nvPicPr>
        <p:blipFill rotWithShape="1">
          <a:blip r:embed="rId3">
            <a:alphaModFix/>
          </a:blip>
          <a:srcRect b="0" l="2219" r="27987" t="0"/>
          <a:stretch/>
        </p:blipFill>
        <p:spPr>
          <a:xfrm>
            <a:off x="1143000" y="1611375"/>
            <a:ext cx="6676201" cy="3345600"/>
          </a:xfrm>
          <a:prstGeom prst="rect">
            <a:avLst/>
          </a:prstGeom>
          <a:noFill/>
          <a:ln>
            <a:noFill/>
          </a:ln>
        </p:spPr>
      </p:pic>
      <p:sp>
        <p:nvSpPr>
          <p:cNvPr id="393" name="Google Shape;393;p50"/>
          <p:cNvSpPr txBox="1"/>
          <p:nvPr>
            <p:ph type="title"/>
          </p:nvPr>
        </p:nvSpPr>
        <p:spPr>
          <a:xfrm>
            <a:off x="457200" y="57700"/>
            <a:ext cx="8229600" cy="1084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sz="5300">
                <a:solidFill>
                  <a:srgbClr val="5F1985"/>
                </a:solidFill>
              </a:rPr>
              <a:t>Major breakdown (Survey):</a:t>
            </a:r>
            <a:endParaRPr>
              <a:solidFill>
                <a:srgbClr val="5F1985"/>
              </a:solidFill>
            </a:endParaRPr>
          </a:p>
        </p:txBody>
      </p:sp>
      <p:sp>
        <p:nvSpPr>
          <p:cNvPr id="394" name="Google Shape;394;p50"/>
          <p:cNvSpPr txBox="1"/>
          <p:nvPr/>
        </p:nvSpPr>
        <p:spPr>
          <a:xfrm>
            <a:off x="1963975" y="2363125"/>
            <a:ext cx="191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FF00"/>
                </a:solidFill>
              </a:rPr>
              <a:t>28 Students</a:t>
            </a:r>
            <a:endParaRPr b="1" sz="2100">
              <a:solidFill>
                <a:srgbClr val="FFFF00"/>
              </a:solidFill>
            </a:endParaRPr>
          </a:p>
        </p:txBody>
      </p:sp>
      <p:sp>
        <p:nvSpPr>
          <p:cNvPr id="395" name="Google Shape;395;p50"/>
          <p:cNvSpPr txBox="1"/>
          <p:nvPr/>
        </p:nvSpPr>
        <p:spPr>
          <a:xfrm>
            <a:off x="5165550" y="2363125"/>
            <a:ext cx="191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FF00"/>
                </a:solidFill>
              </a:rPr>
              <a:t>62</a:t>
            </a:r>
            <a:r>
              <a:rPr b="1" lang="en-US" sz="1800">
                <a:solidFill>
                  <a:srgbClr val="FFFF00"/>
                </a:solidFill>
              </a:rPr>
              <a:t> Students</a:t>
            </a:r>
            <a:endParaRPr b="1" sz="2100">
              <a:solidFill>
                <a:srgbClr val="FFFF00"/>
              </a:solidFill>
            </a:endParaRPr>
          </a:p>
        </p:txBody>
      </p:sp>
      <p:pic>
        <p:nvPicPr>
          <p:cNvPr id="396" name="Google Shape;396;p50"/>
          <p:cNvPicPr preferRelativeResize="0"/>
          <p:nvPr/>
        </p:nvPicPr>
        <p:blipFill>
          <a:blip r:embed="rId4">
            <a:alphaModFix/>
          </a:blip>
          <a:stretch>
            <a:fillRect/>
          </a:stretch>
        </p:blipFill>
        <p:spPr>
          <a:xfrm>
            <a:off x="4323200" y="4210675"/>
            <a:ext cx="2950755" cy="746300"/>
          </a:xfrm>
          <a:prstGeom prst="rect">
            <a:avLst/>
          </a:prstGeom>
          <a:noFill/>
          <a:ln>
            <a:noFill/>
          </a:ln>
        </p:spPr>
      </p:pic>
      <p:pic>
        <p:nvPicPr>
          <p:cNvPr id="397" name="Google Shape;397;p50"/>
          <p:cNvPicPr preferRelativeResize="0"/>
          <p:nvPr/>
        </p:nvPicPr>
        <p:blipFill rotWithShape="1">
          <a:blip r:embed="rId3">
            <a:alphaModFix/>
          </a:blip>
          <a:srcRect b="0" l="71963" r="774" t="74240"/>
          <a:stretch/>
        </p:blipFill>
        <p:spPr>
          <a:xfrm>
            <a:off x="4194825" y="4079450"/>
            <a:ext cx="2492823" cy="823800"/>
          </a:xfrm>
          <a:prstGeom prst="rect">
            <a:avLst/>
          </a:prstGeom>
          <a:noFill/>
          <a:ln>
            <a:noFill/>
          </a:ln>
        </p:spPr>
      </p:pic>
      <p:pic>
        <p:nvPicPr>
          <p:cNvPr id="398" name="Google Shape;398;p50"/>
          <p:cNvPicPr preferRelativeResize="0"/>
          <p:nvPr/>
        </p:nvPicPr>
        <p:blipFill rotWithShape="1">
          <a:blip r:embed="rId3">
            <a:alphaModFix/>
          </a:blip>
          <a:srcRect b="37119" l="72737" r="0" t="37121"/>
          <a:stretch/>
        </p:blipFill>
        <p:spPr>
          <a:xfrm>
            <a:off x="1143000" y="2940900"/>
            <a:ext cx="2492823" cy="823800"/>
          </a:xfrm>
          <a:prstGeom prst="rect">
            <a:avLst/>
          </a:prstGeom>
          <a:noFill/>
          <a:ln>
            <a:noFill/>
          </a:ln>
        </p:spPr>
      </p:pic>
      <p:pic>
        <p:nvPicPr>
          <p:cNvPr id="399" name="Google Shape;399;p50"/>
          <p:cNvPicPr preferRelativeResize="0"/>
          <p:nvPr/>
        </p:nvPicPr>
        <p:blipFill rotWithShape="1">
          <a:blip r:embed="rId3">
            <a:alphaModFix/>
          </a:blip>
          <a:srcRect b="23200" l="66696" r="17799" t="60406"/>
          <a:stretch/>
        </p:blipFill>
        <p:spPr>
          <a:xfrm>
            <a:off x="6854675" y="4229225"/>
            <a:ext cx="964524" cy="524250"/>
          </a:xfrm>
          <a:prstGeom prst="rect">
            <a:avLst/>
          </a:prstGeom>
          <a:noFill/>
          <a:ln>
            <a:noFill/>
          </a:ln>
        </p:spPr>
      </p:pic>
      <p:sp>
        <p:nvSpPr>
          <p:cNvPr id="400" name="Google Shape;400;p50"/>
          <p:cNvSpPr txBox="1"/>
          <p:nvPr/>
        </p:nvSpPr>
        <p:spPr>
          <a:xfrm>
            <a:off x="4405925" y="5211350"/>
            <a:ext cx="3032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rgbClr val="073763"/>
                </a:solidFill>
              </a:rPr>
              <a:t>Oher/blank or could not categorize:</a:t>
            </a:r>
            <a:r>
              <a:rPr b="1" lang="en-US" sz="1900">
                <a:solidFill>
                  <a:srgbClr val="073763"/>
                </a:solidFill>
              </a:rPr>
              <a:t> 35 students</a:t>
            </a:r>
            <a:endParaRPr b="1" sz="2200">
              <a:solidFill>
                <a:srgbClr val="073763"/>
              </a:solidFill>
            </a:endParaRPr>
          </a:p>
        </p:txBody>
      </p:sp>
      <p:sp>
        <p:nvSpPr>
          <p:cNvPr id="401" name="Google Shape;401;p50"/>
          <p:cNvSpPr txBox="1"/>
          <p:nvPr/>
        </p:nvSpPr>
        <p:spPr>
          <a:xfrm>
            <a:off x="1963975" y="3391550"/>
            <a:ext cx="191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FF00"/>
                </a:solidFill>
              </a:rPr>
              <a:t>27 Students</a:t>
            </a:r>
            <a:endParaRPr b="1" sz="2100">
              <a:solidFill>
                <a:srgbClr val="FFFF00"/>
              </a:solidFill>
            </a:endParaRPr>
          </a:p>
        </p:txBody>
      </p:sp>
      <p:sp>
        <p:nvSpPr>
          <p:cNvPr id="402" name="Google Shape;402;p50"/>
          <p:cNvSpPr txBox="1"/>
          <p:nvPr/>
        </p:nvSpPr>
        <p:spPr>
          <a:xfrm>
            <a:off x="5165550" y="3391550"/>
            <a:ext cx="191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FF00"/>
                </a:solidFill>
              </a:rPr>
              <a:t>115</a:t>
            </a:r>
            <a:r>
              <a:rPr b="1" lang="en-US" sz="1800">
                <a:solidFill>
                  <a:srgbClr val="FFFF00"/>
                </a:solidFill>
              </a:rPr>
              <a:t> Students</a:t>
            </a:r>
            <a:endParaRPr b="1" sz="2100">
              <a:solidFill>
                <a:srgbClr val="FFFF00"/>
              </a:solidFill>
            </a:endParaRPr>
          </a:p>
        </p:txBody>
      </p:sp>
      <p:pic>
        <p:nvPicPr>
          <p:cNvPr id="403" name="Google Shape;403;p50"/>
          <p:cNvPicPr preferRelativeResize="0"/>
          <p:nvPr/>
        </p:nvPicPr>
        <p:blipFill>
          <a:blip r:embed="rId5">
            <a:alphaModFix/>
          </a:blip>
          <a:stretch>
            <a:fillRect/>
          </a:stretch>
        </p:blipFill>
        <p:spPr>
          <a:xfrm>
            <a:off x="1143000" y="4903250"/>
            <a:ext cx="6676200" cy="219075"/>
          </a:xfrm>
          <a:prstGeom prst="rect">
            <a:avLst/>
          </a:prstGeom>
          <a:noFill/>
          <a:ln>
            <a:noFill/>
          </a:ln>
        </p:spPr>
      </p:pic>
      <p:pic>
        <p:nvPicPr>
          <p:cNvPr id="404" name="Google Shape;404;p50"/>
          <p:cNvPicPr preferRelativeResize="0"/>
          <p:nvPr/>
        </p:nvPicPr>
        <p:blipFill>
          <a:blip r:embed="rId5">
            <a:alphaModFix/>
          </a:blip>
          <a:stretch>
            <a:fillRect/>
          </a:stretch>
        </p:blipFill>
        <p:spPr>
          <a:xfrm>
            <a:off x="6469275" y="4122250"/>
            <a:ext cx="1349925" cy="980563"/>
          </a:xfrm>
          <a:prstGeom prst="rect">
            <a:avLst/>
          </a:prstGeom>
          <a:noFill/>
          <a:ln>
            <a:noFill/>
          </a:ln>
        </p:spPr>
      </p:pic>
      <p:sp>
        <p:nvSpPr>
          <p:cNvPr id="405" name="Google Shape;405;p50"/>
          <p:cNvSpPr txBox="1"/>
          <p:nvPr/>
        </p:nvSpPr>
        <p:spPr>
          <a:xfrm>
            <a:off x="1963975" y="4581750"/>
            <a:ext cx="191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FF00"/>
                </a:solidFill>
              </a:rPr>
              <a:t>141 </a:t>
            </a:r>
            <a:r>
              <a:rPr b="1" lang="en-US" sz="1800">
                <a:solidFill>
                  <a:srgbClr val="FFFF00"/>
                </a:solidFill>
              </a:rPr>
              <a:t>Students</a:t>
            </a:r>
            <a:endParaRPr b="1" sz="2100">
              <a:solidFill>
                <a:srgbClr val="FFFF00"/>
              </a:solidFill>
            </a:endParaRPr>
          </a:p>
        </p:txBody>
      </p:sp>
      <p:sp>
        <p:nvSpPr>
          <p:cNvPr id="406" name="Google Shape;406;p50"/>
          <p:cNvSpPr txBox="1"/>
          <p:nvPr/>
        </p:nvSpPr>
        <p:spPr>
          <a:xfrm>
            <a:off x="5165550" y="4581750"/>
            <a:ext cx="191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FF00"/>
                </a:solidFill>
              </a:rPr>
              <a:t>42 </a:t>
            </a:r>
            <a:r>
              <a:rPr b="1" lang="en-US" sz="1800">
                <a:solidFill>
                  <a:srgbClr val="FFFF00"/>
                </a:solidFill>
              </a:rPr>
              <a:t>Students</a:t>
            </a:r>
            <a:endParaRPr b="1" sz="2100">
              <a:solidFill>
                <a:srgbClr val="FFFF00"/>
              </a:solidFill>
            </a:endParaRPr>
          </a:p>
        </p:txBody>
      </p:sp>
      <p:sp>
        <p:nvSpPr>
          <p:cNvPr id="407" name="Google Shape;407;p50"/>
          <p:cNvSpPr txBox="1"/>
          <p:nvPr/>
        </p:nvSpPr>
        <p:spPr>
          <a:xfrm>
            <a:off x="7819200" y="2600775"/>
            <a:ext cx="13500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rgbClr val="073763"/>
                </a:solidFill>
              </a:rPr>
              <a:t>Grouped w/Cultural Studies</a:t>
            </a:r>
            <a:endParaRPr b="1" sz="2200">
              <a:solidFill>
                <a:srgbClr val="073763"/>
              </a:solidFill>
            </a:endParaRPr>
          </a:p>
        </p:txBody>
      </p:sp>
      <p:sp>
        <p:nvSpPr>
          <p:cNvPr id="408" name="Google Shape;408;p50"/>
          <p:cNvSpPr/>
          <p:nvPr/>
        </p:nvSpPr>
        <p:spPr>
          <a:xfrm rot="5400000">
            <a:off x="7570346" y="3252850"/>
            <a:ext cx="420600" cy="1013400"/>
          </a:xfrm>
          <a:prstGeom prst="curvedLeftArrow">
            <a:avLst>
              <a:gd fmla="val 25000" name="adj1"/>
              <a:gd fmla="val 74544"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0"/>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51" title="Chart"/>
          <p:cNvPicPr preferRelativeResize="0"/>
          <p:nvPr/>
        </p:nvPicPr>
        <p:blipFill rotWithShape="1">
          <a:blip r:embed="rId3">
            <a:alphaModFix/>
          </a:blip>
          <a:srcRect b="8997" l="4159" r="0" t="9873"/>
          <a:stretch/>
        </p:blipFill>
        <p:spPr>
          <a:xfrm>
            <a:off x="1195750" y="1937200"/>
            <a:ext cx="7153650" cy="3723224"/>
          </a:xfrm>
          <a:prstGeom prst="rect">
            <a:avLst/>
          </a:prstGeom>
          <a:noFill/>
          <a:ln>
            <a:noFill/>
          </a:ln>
        </p:spPr>
      </p:pic>
      <p:sp>
        <p:nvSpPr>
          <p:cNvPr id="415" name="Google Shape;415;p51"/>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416" name="Google Shape;416;p51"/>
          <p:cNvSpPr txBox="1"/>
          <p:nvPr/>
        </p:nvSpPr>
        <p:spPr>
          <a:xfrm>
            <a:off x="1915200" y="3092950"/>
            <a:ext cx="1144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lt1"/>
                </a:solidFill>
              </a:rPr>
              <a:t>Belonging inside the classroom </a:t>
            </a:r>
            <a:endParaRPr b="1" sz="1300">
              <a:solidFill>
                <a:schemeClr val="lt1"/>
              </a:solidFill>
            </a:endParaRPr>
          </a:p>
        </p:txBody>
      </p:sp>
      <p:sp>
        <p:nvSpPr>
          <p:cNvPr id="417" name="Google Shape;417;p51"/>
          <p:cNvSpPr txBox="1"/>
          <p:nvPr/>
        </p:nvSpPr>
        <p:spPr>
          <a:xfrm>
            <a:off x="3427500" y="3092950"/>
            <a:ext cx="1144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lt1"/>
                </a:solidFill>
              </a:rPr>
              <a:t>Belonging outside the classroom </a:t>
            </a:r>
            <a:endParaRPr b="1" sz="1300">
              <a:solidFill>
                <a:schemeClr val="lt1"/>
              </a:solidFill>
            </a:endParaRPr>
          </a:p>
        </p:txBody>
      </p:sp>
      <p:sp>
        <p:nvSpPr>
          <p:cNvPr id="418" name="Google Shape;418;p51"/>
          <p:cNvSpPr txBox="1"/>
          <p:nvPr/>
        </p:nvSpPr>
        <p:spPr>
          <a:xfrm>
            <a:off x="4963925" y="2892850"/>
            <a:ext cx="11445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lt1"/>
                </a:solidFill>
              </a:rPr>
              <a:t>Overall belief that EMCC values cultural differences and diversity</a:t>
            </a:r>
            <a:endParaRPr b="1" sz="1300">
              <a:solidFill>
                <a:schemeClr val="lt1"/>
              </a:solidFill>
            </a:endParaRPr>
          </a:p>
        </p:txBody>
      </p:sp>
      <p:sp>
        <p:nvSpPr>
          <p:cNvPr id="419" name="Google Shape;419;p51"/>
          <p:cNvSpPr txBox="1"/>
          <p:nvPr/>
        </p:nvSpPr>
        <p:spPr>
          <a:xfrm>
            <a:off x="6500350" y="3149775"/>
            <a:ext cx="1144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lt1"/>
                </a:solidFill>
              </a:rPr>
              <a:t>EMCC general belonging</a:t>
            </a:r>
            <a:endParaRPr b="1" sz="1300">
              <a:solidFill>
                <a:schemeClr val="lt1"/>
              </a:solidFill>
            </a:endParaRPr>
          </a:p>
        </p:txBody>
      </p:sp>
      <p:sp>
        <p:nvSpPr>
          <p:cNvPr id="420" name="Google Shape;420;p51"/>
          <p:cNvSpPr txBox="1"/>
          <p:nvPr>
            <p:ph idx="1" type="body"/>
          </p:nvPr>
        </p:nvSpPr>
        <p:spPr>
          <a:xfrm>
            <a:off x="457200" y="1302025"/>
            <a:ext cx="8229600" cy="924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General findings (Belonging)</a:t>
            </a:r>
            <a:endParaRPr/>
          </a:p>
          <a:p>
            <a:pPr indent="0" lvl="0" marL="457200" rtl="0" algn="l">
              <a:spcBef>
                <a:spcPts val="360"/>
              </a:spcBef>
              <a:spcAft>
                <a:spcPts val="0"/>
              </a:spcAft>
              <a:buNone/>
            </a:pPr>
            <a:r>
              <a:t/>
            </a:r>
            <a:endParaRPr/>
          </a:p>
        </p:txBody>
      </p:sp>
      <p:sp>
        <p:nvSpPr>
          <p:cNvPr id="421" name="Google Shape;421;p51"/>
          <p:cNvSpPr txBox="1"/>
          <p:nvPr/>
        </p:nvSpPr>
        <p:spPr>
          <a:xfrm>
            <a:off x="1990675" y="1937200"/>
            <a:ext cx="988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3.45</a:t>
            </a:r>
            <a:endParaRPr b="1" sz="1300">
              <a:solidFill>
                <a:schemeClr val="dk1"/>
              </a:solidFill>
            </a:endParaRPr>
          </a:p>
        </p:txBody>
      </p:sp>
      <p:sp>
        <p:nvSpPr>
          <p:cNvPr id="422" name="Google Shape;422;p51"/>
          <p:cNvSpPr txBox="1"/>
          <p:nvPr/>
        </p:nvSpPr>
        <p:spPr>
          <a:xfrm>
            <a:off x="3470100" y="2106250"/>
            <a:ext cx="1064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3.27</a:t>
            </a:r>
            <a:endParaRPr b="1" sz="1300">
              <a:solidFill>
                <a:schemeClr val="dk1"/>
              </a:solidFill>
            </a:endParaRPr>
          </a:p>
        </p:txBody>
      </p:sp>
      <p:sp>
        <p:nvSpPr>
          <p:cNvPr id="423" name="Google Shape;423;p51"/>
          <p:cNvSpPr txBox="1"/>
          <p:nvPr/>
        </p:nvSpPr>
        <p:spPr>
          <a:xfrm>
            <a:off x="5025124" y="1937200"/>
            <a:ext cx="1064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3.44</a:t>
            </a:r>
            <a:endParaRPr b="1" sz="1300">
              <a:solidFill>
                <a:schemeClr val="dk1"/>
              </a:solidFill>
            </a:endParaRPr>
          </a:p>
        </p:txBody>
      </p:sp>
      <p:sp>
        <p:nvSpPr>
          <p:cNvPr id="424" name="Google Shape;424;p51"/>
          <p:cNvSpPr txBox="1"/>
          <p:nvPr/>
        </p:nvSpPr>
        <p:spPr>
          <a:xfrm>
            <a:off x="6500350" y="2431250"/>
            <a:ext cx="1144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2.94</a:t>
            </a:r>
            <a:endParaRPr b="1" sz="1300">
              <a:solidFill>
                <a:schemeClr val="dk1"/>
              </a:solidFill>
            </a:endParaRPr>
          </a:p>
        </p:txBody>
      </p:sp>
      <p:sp>
        <p:nvSpPr>
          <p:cNvPr id="425" name="Google Shape;425;p51"/>
          <p:cNvSpPr txBox="1"/>
          <p:nvPr/>
        </p:nvSpPr>
        <p:spPr>
          <a:xfrm>
            <a:off x="7644850" y="2550738"/>
            <a:ext cx="1350000" cy="253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dk1"/>
                </a:solidFill>
                <a:highlight>
                  <a:schemeClr val="lt1"/>
                </a:highlight>
              </a:rPr>
              <a:t>This portion of the survey had a flipped response scale and was mirrored for analysis</a:t>
            </a:r>
            <a:endParaRPr b="1" sz="2000">
              <a:solidFill>
                <a:schemeClr val="dk1"/>
              </a:solidFill>
              <a:highlight>
                <a:schemeClr val="lt1"/>
              </a:highlight>
            </a:endParaRPr>
          </a:p>
        </p:txBody>
      </p:sp>
      <p:sp>
        <p:nvSpPr>
          <p:cNvPr id="426" name="Google Shape;426;p51"/>
          <p:cNvSpPr/>
          <p:nvPr/>
        </p:nvSpPr>
        <p:spPr>
          <a:xfrm rot="7290256">
            <a:off x="7351722" y="3821510"/>
            <a:ext cx="327234" cy="697018"/>
          </a:xfrm>
          <a:prstGeom prst="curvedLeftArrow">
            <a:avLst>
              <a:gd fmla="val 25000" name="adj1"/>
              <a:gd fmla="val 74544"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1"/>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52" title="Chart"/>
          <p:cNvPicPr preferRelativeResize="0"/>
          <p:nvPr/>
        </p:nvPicPr>
        <p:blipFill rotWithShape="1">
          <a:blip r:embed="rId3">
            <a:alphaModFix/>
          </a:blip>
          <a:srcRect b="8827" l="3326" r="11820" t="30126"/>
          <a:stretch/>
        </p:blipFill>
        <p:spPr>
          <a:xfrm>
            <a:off x="1149575" y="2226025"/>
            <a:ext cx="6992400" cy="3292649"/>
          </a:xfrm>
          <a:prstGeom prst="rect">
            <a:avLst/>
          </a:prstGeom>
          <a:noFill/>
          <a:ln>
            <a:noFill/>
          </a:ln>
        </p:spPr>
      </p:pic>
      <p:sp>
        <p:nvSpPr>
          <p:cNvPr id="433" name="Google Shape;433;p52"/>
          <p:cNvSpPr txBox="1"/>
          <p:nvPr>
            <p:ph idx="1" type="body"/>
          </p:nvPr>
        </p:nvSpPr>
        <p:spPr>
          <a:xfrm>
            <a:off x="457200" y="1302025"/>
            <a:ext cx="8229600" cy="924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General findings (Diverse Experiences)</a:t>
            </a:r>
            <a:endParaRPr/>
          </a:p>
          <a:p>
            <a:pPr indent="0" lvl="0" marL="457200" rtl="0" algn="l">
              <a:spcBef>
                <a:spcPts val="360"/>
              </a:spcBef>
              <a:spcAft>
                <a:spcPts val="0"/>
              </a:spcAft>
              <a:buNone/>
            </a:pPr>
            <a:r>
              <a:t/>
            </a:r>
            <a:endParaRPr/>
          </a:p>
        </p:txBody>
      </p:sp>
      <p:sp>
        <p:nvSpPr>
          <p:cNvPr id="434" name="Google Shape;434;p52"/>
          <p:cNvSpPr txBox="1"/>
          <p:nvPr/>
        </p:nvSpPr>
        <p:spPr>
          <a:xfrm>
            <a:off x="2662900" y="3578650"/>
            <a:ext cx="19092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lt1"/>
                </a:solidFill>
              </a:rPr>
              <a:t>Diverse Experiences (e.g. with students of other religions, genders, sexual orientations, beliefs)</a:t>
            </a:r>
            <a:endParaRPr b="1" sz="1300">
              <a:solidFill>
                <a:schemeClr val="lt1"/>
              </a:solidFill>
            </a:endParaRPr>
          </a:p>
        </p:txBody>
      </p:sp>
      <p:sp>
        <p:nvSpPr>
          <p:cNvPr id="435" name="Google Shape;435;p52"/>
          <p:cNvSpPr txBox="1"/>
          <p:nvPr/>
        </p:nvSpPr>
        <p:spPr>
          <a:xfrm>
            <a:off x="5769150" y="3621450"/>
            <a:ext cx="19092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lt1"/>
                </a:solidFill>
              </a:rPr>
              <a:t>Diverse Racial Experiences (e.g. with students of other races or ethnicities) </a:t>
            </a:r>
            <a:endParaRPr b="1" sz="1300">
              <a:solidFill>
                <a:schemeClr val="lt1"/>
              </a:solidFill>
            </a:endParaRPr>
          </a:p>
        </p:txBody>
      </p:sp>
      <p:sp>
        <p:nvSpPr>
          <p:cNvPr id="436" name="Google Shape;436;p52"/>
          <p:cNvSpPr txBox="1"/>
          <p:nvPr/>
        </p:nvSpPr>
        <p:spPr>
          <a:xfrm>
            <a:off x="3131500" y="2534800"/>
            <a:ext cx="955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3.23</a:t>
            </a:r>
            <a:endParaRPr b="1" sz="1300">
              <a:solidFill>
                <a:schemeClr val="dk1"/>
              </a:solidFill>
            </a:endParaRPr>
          </a:p>
        </p:txBody>
      </p:sp>
      <p:sp>
        <p:nvSpPr>
          <p:cNvPr id="437" name="Google Shape;437;p52"/>
          <p:cNvSpPr txBox="1"/>
          <p:nvPr/>
        </p:nvSpPr>
        <p:spPr>
          <a:xfrm>
            <a:off x="6191700" y="2794075"/>
            <a:ext cx="1064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3.00</a:t>
            </a:r>
            <a:endParaRPr b="1" sz="1300">
              <a:solidFill>
                <a:schemeClr val="dk1"/>
              </a:solidFill>
            </a:endParaRPr>
          </a:p>
        </p:txBody>
      </p:sp>
      <p:sp>
        <p:nvSpPr>
          <p:cNvPr id="438" name="Google Shape;438;p52"/>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439" name="Google Shape;439;p52"/>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53" title="Chart"/>
          <p:cNvPicPr preferRelativeResize="0"/>
          <p:nvPr/>
        </p:nvPicPr>
        <p:blipFill rotWithShape="1">
          <a:blip r:embed="rId3">
            <a:alphaModFix/>
          </a:blip>
          <a:srcRect b="8613" l="1445" r="5884" t="11635"/>
          <a:stretch/>
        </p:blipFill>
        <p:spPr>
          <a:xfrm>
            <a:off x="1562125" y="1982975"/>
            <a:ext cx="6890100" cy="3666751"/>
          </a:xfrm>
          <a:prstGeom prst="rect">
            <a:avLst/>
          </a:prstGeom>
          <a:noFill/>
          <a:ln>
            <a:noFill/>
          </a:ln>
        </p:spPr>
      </p:pic>
      <p:sp>
        <p:nvSpPr>
          <p:cNvPr id="445" name="Google Shape;445;p53"/>
          <p:cNvSpPr txBox="1"/>
          <p:nvPr/>
        </p:nvSpPr>
        <p:spPr>
          <a:xfrm>
            <a:off x="2211350" y="3386200"/>
            <a:ext cx="1651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Discrimination by instructors </a:t>
            </a:r>
            <a:endParaRPr b="1" sz="1300">
              <a:solidFill>
                <a:schemeClr val="dk1"/>
              </a:solidFill>
            </a:endParaRPr>
          </a:p>
        </p:txBody>
      </p:sp>
      <p:sp>
        <p:nvSpPr>
          <p:cNvPr id="446" name="Google Shape;446;p53"/>
          <p:cNvSpPr txBox="1"/>
          <p:nvPr>
            <p:ph idx="1" type="body"/>
          </p:nvPr>
        </p:nvSpPr>
        <p:spPr>
          <a:xfrm>
            <a:off x="94950" y="1230300"/>
            <a:ext cx="9507900" cy="924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sz="3600"/>
              <a:t>General findings </a:t>
            </a:r>
            <a:endParaRPr sz="3600"/>
          </a:p>
          <a:p>
            <a:pPr indent="0" lvl="0" marL="0" rtl="0" algn="l">
              <a:spcBef>
                <a:spcPts val="360"/>
              </a:spcBef>
              <a:spcAft>
                <a:spcPts val="0"/>
              </a:spcAft>
              <a:buClr>
                <a:schemeClr val="dk1"/>
              </a:buClr>
              <a:buSzPts val="1100"/>
              <a:buFont typeface="Arial"/>
              <a:buNone/>
            </a:pPr>
            <a:r>
              <a:rPr lang="en-US" sz="3000"/>
              <a:t>(Experiences of disparaging remarks or discrimination)</a:t>
            </a:r>
            <a:endParaRPr sz="3000"/>
          </a:p>
          <a:p>
            <a:pPr indent="0" lvl="0" marL="457200" rtl="0" algn="l">
              <a:spcBef>
                <a:spcPts val="360"/>
              </a:spcBef>
              <a:spcAft>
                <a:spcPts val="0"/>
              </a:spcAft>
              <a:buNone/>
            </a:pPr>
            <a:r>
              <a:t/>
            </a:r>
            <a:endParaRPr/>
          </a:p>
        </p:txBody>
      </p:sp>
      <p:sp>
        <p:nvSpPr>
          <p:cNvPr id="447" name="Google Shape;447;p53"/>
          <p:cNvSpPr txBox="1"/>
          <p:nvPr/>
        </p:nvSpPr>
        <p:spPr>
          <a:xfrm>
            <a:off x="2542850" y="4017475"/>
            <a:ext cx="988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1</a:t>
            </a:r>
            <a:r>
              <a:rPr b="1" lang="en-US" sz="1300">
                <a:solidFill>
                  <a:schemeClr val="dk1"/>
                </a:solidFill>
              </a:rPr>
              <a:t>.58</a:t>
            </a:r>
            <a:endParaRPr b="1" sz="1300">
              <a:solidFill>
                <a:schemeClr val="dk1"/>
              </a:solidFill>
            </a:endParaRPr>
          </a:p>
        </p:txBody>
      </p:sp>
      <p:sp>
        <p:nvSpPr>
          <p:cNvPr id="448" name="Google Shape;448;p53"/>
          <p:cNvSpPr txBox="1"/>
          <p:nvPr/>
        </p:nvSpPr>
        <p:spPr>
          <a:xfrm>
            <a:off x="4076700" y="3806900"/>
            <a:ext cx="988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1</a:t>
            </a:r>
            <a:r>
              <a:rPr b="1" lang="en-US" sz="1300">
                <a:solidFill>
                  <a:schemeClr val="dk1"/>
                </a:solidFill>
              </a:rPr>
              <a:t>.69</a:t>
            </a:r>
            <a:endParaRPr b="1" sz="1300">
              <a:solidFill>
                <a:schemeClr val="dk1"/>
              </a:solidFill>
            </a:endParaRPr>
          </a:p>
        </p:txBody>
      </p:sp>
      <p:sp>
        <p:nvSpPr>
          <p:cNvPr id="449" name="Google Shape;449;p53"/>
          <p:cNvSpPr txBox="1"/>
          <p:nvPr/>
        </p:nvSpPr>
        <p:spPr>
          <a:xfrm>
            <a:off x="5564424" y="4235800"/>
            <a:ext cx="1064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1</a:t>
            </a:r>
            <a:r>
              <a:rPr b="1" lang="en-US" sz="1300">
                <a:solidFill>
                  <a:schemeClr val="dk1"/>
                </a:solidFill>
              </a:rPr>
              <a:t>.47</a:t>
            </a:r>
            <a:endParaRPr b="1" sz="1300">
              <a:solidFill>
                <a:schemeClr val="dk1"/>
              </a:solidFill>
            </a:endParaRPr>
          </a:p>
        </p:txBody>
      </p:sp>
      <p:sp>
        <p:nvSpPr>
          <p:cNvPr id="450" name="Google Shape;450;p53"/>
          <p:cNvSpPr txBox="1"/>
          <p:nvPr/>
        </p:nvSpPr>
        <p:spPr>
          <a:xfrm>
            <a:off x="7087575" y="4235800"/>
            <a:ext cx="1064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1</a:t>
            </a:r>
            <a:r>
              <a:rPr b="1" lang="en-US" sz="1300">
                <a:solidFill>
                  <a:schemeClr val="dk1"/>
                </a:solidFill>
              </a:rPr>
              <a:t>.47</a:t>
            </a:r>
            <a:endParaRPr b="1" sz="1300">
              <a:solidFill>
                <a:schemeClr val="dk1"/>
              </a:solidFill>
            </a:endParaRPr>
          </a:p>
        </p:txBody>
      </p:sp>
      <p:sp>
        <p:nvSpPr>
          <p:cNvPr id="451" name="Google Shape;451;p53"/>
          <p:cNvSpPr txBox="1"/>
          <p:nvPr/>
        </p:nvSpPr>
        <p:spPr>
          <a:xfrm>
            <a:off x="3860550" y="2975050"/>
            <a:ext cx="14229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Discrimination by other students</a:t>
            </a:r>
            <a:endParaRPr b="1" sz="1300">
              <a:solidFill>
                <a:schemeClr val="dk1"/>
              </a:solidFill>
            </a:endParaRPr>
          </a:p>
        </p:txBody>
      </p:sp>
      <p:sp>
        <p:nvSpPr>
          <p:cNvPr id="452" name="Google Shape;452;p53"/>
          <p:cNvSpPr txBox="1"/>
          <p:nvPr/>
        </p:nvSpPr>
        <p:spPr>
          <a:xfrm>
            <a:off x="5364938" y="3603100"/>
            <a:ext cx="1422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Discrimination by staff</a:t>
            </a:r>
            <a:endParaRPr b="1" sz="1300">
              <a:solidFill>
                <a:schemeClr val="dk1"/>
              </a:solidFill>
            </a:endParaRPr>
          </a:p>
        </p:txBody>
      </p:sp>
      <p:sp>
        <p:nvSpPr>
          <p:cNvPr id="453" name="Google Shape;453;p53"/>
          <p:cNvSpPr txBox="1"/>
          <p:nvPr/>
        </p:nvSpPr>
        <p:spPr>
          <a:xfrm>
            <a:off x="6932974" y="3603100"/>
            <a:ext cx="1359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dk1"/>
                </a:solidFill>
              </a:rPr>
              <a:t>General Discrimination</a:t>
            </a:r>
            <a:endParaRPr b="1" sz="1300">
              <a:solidFill>
                <a:schemeClr val="dk1"/>
              </a:solidFill>
            </a:endParaRPr>
          </a:p>
        </p:txBody>
      </p:sp>
      <p:sp>
        <p:nvSpPr>
          <p:cNvPr id="454" name="Google Shape;454;p53"/>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455" name="Google Shape;455;p53"/>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4"/>
          <p:cNvSpPr txBox="1"/>
          <p:nvPr>
            <p:ph idx="1" type="body"/>
          </p:nvPr>
        </p:nvSpPr>
        <p:spPr>
          <a:xfrm>
            <a:off x="457200" y="1302025"/>
            <a:ext cx="8229600" cy="4824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Encouraging takeaways from demographic breakdown: </a:t>
            </a:r>
            <a:endParaRPr sz="3600"/>
          </a:p>
          <a:p>
            <a:pPr indent="-342900" lvl="0" marL="457200" rtl="0" algn="l">
              <a:spcBef>
                <a:spcPts val="360"/>
              </a:spcBef>
              <a:spcAft>
                <a:spcPts val="0"/>
              </a:spcAft>
              <a:buSzPts val="1800"/>
              <a:buChar char="•"/>
            </a:pPr>
            <a:r>
              <a:rPr lang="en-US"/>
              <a:t>Students who speak two or more languages feel similar belonging in and out of the classroom to students who speak only English</a:t>
            </a:r>
            <a:endParaRPr/>
          </a:p>
          <a:p>
            <a:pPr indent="0" lvl="0" marL="457200" rtl="0" algn="l">
              <a:spcBef>
                <a:spcPts val="360"/>
              </a:spcBef>
              <a:spcAft>
                <a:spcPts val="0"/>
              </a:spcAft>
              <a:buNone/>
            </a:pPr>
            <a:r>
              <a:t/>
            </a:r>
            <a:endParaRPr/>
          </a:p>
        </p:txBody>
      </p:sp>
      <p:pic>
        <p:nvPicPr>
          <p:cNvPr id="461" name="Google Shape;461;p54"/>
          <p:cNvPicPr preferRelativeResize="0"/>
          <p:nvPr/>
        </p:nvPicPr>
        <p:blipFill rotWithShape="1">
          <a:blip r:embed="rId3">
            <a:alphaModFix/>
          </a:blip>
          <a:srcRect b="10897" l="12301" r="7189" t="15072"/>
          <a:stretch/>
        </p:blipFill>
        <p:spPr>
          <a:xfrm>
            <a:off x="4729000" y="4127100"/>
            <a:ext cx="3264675" cy="1999225"/>
          </a:xfrm>
          <a:prstGeom prst="rect">
            <a:avLst/>
          </a:prstGeom>
          <a:noFill/>
          <a:ln>
            <a:noFill/>
          </a:ln>
        </p:spPr>
      </p:pic>
      <p:sp>
        <p:nvSpPr>
          <p:cNvPr id="462" name="Google Shape;462;p54"/>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463" name="Google Shape;463;p54"/>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5"/>
          <p:cNvSpPr txBox="1"/>
          <p:nvPr>
            <p:ph idx="1" type="body"/>
          </p:nvPr>
        </p:nvSpPr>
        <p:spPr>
          <a:xfrm>
            <a:off x="457200" y="1302025"/>
            <a:ext cx="8229600" cy="4824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Encouraging</a:t>
            </a:r>
            <a:r>
              <a:rPr lang="en-US" sz="3600"/>
              <a:t> takeaways </a:t>
            </a:r>
            <a:r>
              <a:rPr lang="en-US" sz="3600"/>
              <a:t>from demographic breakdown:</a:t>
            </a:r>
            <a:r>
              <a:rPr lang="en-US" sz="3600"/>
              <a:t> </a:t>
            </a:r>
            <a:endParaRPr sz="3600"/>
          </a:p>
          <a:p>
            <a:pPr indent="-342900" lvl="0" marL="457200" rtl="0" algn="l">
              <a:spcBef>
                <a:spcPts val="360"/>
              </a:spcBef>
              <a:spcAft>
                <a:spcPts val="0"/>
              </a:spcAft>
              <a:buSzPts val="1800"/>
              <a:buChar char="•"/>
            </a:pPr>
            <a:r>
              <a:rPr lang="en-US"/>
              <a:t>Students did not significantly differ by race in the extent that they </a:t>
            </a:r>
            <a:r>
              <a:rPr lang="en-US"/>
              <a:t>believe</a:t>
            </a:r>
            <a:r>
              <a:rPr lang="en-US"/>
              <a:t> that EMCC values diversity </a:t>
            </a:r>
            <a:endParaRPr/>
          </a:p>
        </p:txBody>
      </p:sp>
      <p:pic>
        <p:nvPicPr>
          <p:cNvPr id="469" name="Google Shape;469;p55"/>
          <p:cNvPicPr preferRelativeResize="0"/>
          <p:nvPr/>
        </p:nvPicPr>
        <p:blipFill rotWithShape="1">
          <a:blip r:embed="rId3">
            <a:alphaModFix/>
          </a:blip>
          <a:srcRect b="30468" l="0" r="31408" t="8015"/>
          <a:stretch/>
        </p:blipFill>
        <p:spPr>
          <a:xfrm>
            <a:off x="4572000" y="3920250"/>
            <a:ext cx="3249200" cy="2053749"/>
          </a:xfrm>
          <a:prstGeom prst="rect">
            <a:avLst/>
          </a:prstGeom>
          <a:noFill/>
          <a:ln>
            <a:noFill/>
          </a:ln>
        </p:spPr>
      </p:pic>
      <p:sp>
        <p:nvSpPr>
          <p:cNvPr id="470" name="Google Shape;470;p55"/>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471" name="Google Shape;471;p55"/>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6"/>
          <p:cNvSpPr txBox="1"/>
          <p:nvPr>
            <p:ph idx="1" type="body"/>
          </p:nvPr>
        </p:nvSpPr>
        <p:spPr>
          <a:xfrm>
            <a:off x="457200" y="1302025"/>
            <a:ext cx="8686800" cy="4824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Encouraging</a:t>
            </a:r>
            <a:r>
              <a:rPr lang="en-US" sz="3600"/>
              <a:t> </a:t>
            </a:r>
            <a:r>
              <a:rPr lang="en-US" sz="3600"/>
              <a:t>takeaways from demographic breakdown:</a:t>
            </a:r>
            <a:r>
              <a:rPr lang="en-US" sz="3600"/>
              <a:t> </a:t>
            </a:r>
            <a:endParaRPr sz="3600"/>
          </a:p>
          <a:p>
            <a:pPr indent="-342900" lvl="0" marL="457200" rtl="0" algn="l">
              <a:spcBef>
                <a:spcPts val="360"/>
              </a:spcBef>
              <a:spcAft>
                <a:spcPts val="0"/>
              </a:spcAft>
              <a:buSzPts val="1800"/>
              <a:buChar char="•"/>
            </a:pPr>
            <a:r>
              <a:rPr lang="en-US"/>
              <a:t>Different age groups were similar in their sense of belonging in and out of the classroom</a:t>
            </a:r>
            <a:endParaRPr/>
          </a:p>
          <a:p>
            <a:pPr indent="-342900" lvl="0" marL="457200" rtl="0" algn="l">
              <a:spcBef>
                <a:spcPts val="0"/>
              </a:spcBef>
              <a:spcAft>
                <a:spcPts val="0"/>
              </a:spcAft>
              <a:buSzPts val="1800"/>
              <a:buChar char="•"/>
            </a:pPr>
            <a:r>
              <a:rPr b="1" lang="en-US"/>
              <a:t>In</a:t>
            </a:r>
            <a:r>
              <a:rPr lang="en-US"/>
              <a:t> the classroom, full- and                                       part-time students both                                           felt a similar sense of                                        belonging </a:t>
            </a:r>
            <a:endParaRPr/>
          </a:p>
          <a:p>
            <a:pPr indent="0" lvl="0" marL="457200" rtl="0" algn="l">
              <a:spcBef>
                <a:spcPts val="360"/>
              </a:spcBef>
              <a:spcAft>
                <a:spcPts val="0"/>
              </a:spcAft>
              <a:buNone/>
            </a:pPr>
            <a:r>
              <a:t/>
            </a:r>
            <a:endParaRPr/>
          </a:p>
        </p:txBody>
      </p:sp>
      <p:pic>
        <p:nvPicPr>
          <p:cNvPr id="477" name="Google Shape;477;p56"/>
          <p:cNvPicPr preferRelativeResize="0"/>
          <p:nvPr/>
        </p:nvPicPr>
        <p:blipFill rotWithShape="1">
          <a:blip r:embed="rId3">
            <a:alphaModFix/>
          </a:blip>
          <a:srcRect b="0" l="13624" r="7623" t="0"/>
          <a:stretch/>
        </p:blipFill>
        <p:spPr>
          <a:xfrm>
            <a:off x="5766800" y="3745700"/>
            <a:ext cx="2487875" cy="2820325"/>
          </a:xfrm>
          <a:prstGeom prst="rect">
            <a:avLst/>
          </a:prstGeom>
          <a:noFill/>
          <a:ln>
            <a:noFill/>
          </a:ln>
        </p:spPr>
      </p:pic>
      <p:sp>
        <p:nvSpPr>
          <p:cNvPr id="478" name="Google Shape;478;p56"/>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479" name="Google Shape;479;p56"/>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p30"/>
          <p:cNvSpPr txBox="1"/>
          <p:nvPr>
            <p:ph type="title"/>
          </p:nvPr>
        </p:nvSpPr>
        <p:spPr>
          <a:xfrm>
            <a:off x="628650" y="365125"/>
            <a:ext cx="8390700" cy="1325700"/>
          </a:xfrm>
          <a:prstGeom prst="rect">
            <a:avLst/>
          </a:prstGeom>
          <a:noFill/>
          <a:ln>
            <a:noFill/>
          </a:ln>
        </p:spPr>
        <p:txBody>
          <a:bodyPr anchorCtr="0" anchor="ctr" bIns="45700" lIns="91425" spcFirstLastPara="1" rIns="91425" wrap="square" tIns="45700">
            <a:noAutofit/>
          </a:bodyPr>
          <a:lstStyle/>
          <a:p>
            <a:pPr indent="-139700" lvl="0" marL="342900" rtl="0" algn="l">
              <a:lnSpc>
                <a:spcPct val="100000"/>
              </a:lnSpc>
              <a:spcBef>
                <a:spcPts val="0"/>
              </a:spcBef>
              <a:spcAft>
                <a:spcPts val="0"/>
              </a:spcAft>
              <a:buNone/>
            </a:pPr>
            <a:r>
              <a:rPr b="1" lang="en-US">
                <a:solidFill>
                  <a:srgbClr val="51178E"/>
                </a:solidFill>
                <a:latin typeface="Open Sans"/>
                <a:ea typeface="Open Sans"/>
                <a:cs typeface="Open Sans"/>
                <a:sym typeface="Open Sans"/>
              </a:rPr>
              <a:t>Overview of Title V research</a:t>
            </a:r>
            <a:endParaRPr b="1">
              <a:solidFill>
                <a:srgbClr val="51178E"/>
              </a:solidFill>
              <a:latin typeface="Open Sans"/>
              <a:ea typeface="Open Sans"/>
              <a:cs typeface="Open Sans"/>
              <a:sym typeface="Open Sans"/>
            </a:endParaRPr>
          </a:p>
        </p:txBody>
      </p:sp>
      <p:sp>
        <p:nvSpPr>
          <p:cNvPr id="201" name="Google Shape;201;p30"/>
          <p:cNvSpPr txBox="1"/>
          <p:nvPr>
            <p:ph idx="1" type="body"/>
          </p:nvPr>
        </p:nvSpPr>
        <p:spPr>
          <a:xfrm>
            <a:off x="226800" y="1776725"/>
            <a:ext cx="8532300" cy="4028400"/>
          </a:xfrm>
          <a:prstGeom prst="rect">
            <a:avLst/>
          </a:prstGeom>
        </p:spPr>
        <p:txBody>
          <a:bodyPr anchorCtr="0" anchor="t" bIns="45700" lIns="91425" spcFirstLastPara="1" rIns="91425" wrap="square" tIns="45700">
            <a:noAutofit/>
          </a:bodyPr>
          <a:lstStyle/>
          <a:p>
            <a:pPr indent="0" lvl="0" marL="457200" rtl="0" algn="l">
              <a:spcBef>
                <a:spcPts val="1000"/>
              </a:spcBef>
              <a:spcAft>
                <a:spcPts val="0"/>
              </a:spcAft>
              <a:buNone/>
            </a:pPr>
            <a:r>
              <a:rPr lang="en-US"/>
              <a:t>The timeline of our research: </a:t>
            </a:r>
            <a:endParaRPr/>
          </a:p>
        </p:txBody>
      </p:sp>
      <p:cxnSp>
        <p:nvCxnSpPr>
          <p:cNvPr id="202" name="Google Shape;202;p30"/>
          <p:cNvCxnSpPr/>
          <p:nvPr/>
        </p:nvCxnSpPr>
        <p:spPr>
          <a:xfrm rot="10800000">
            <a:off x="291500" y="3201825"/>
            <a:ext cx="8532300" cy="5700"/>
          </a:xfrm>
          <a:prstGeom prst="straightConnector1">
            <a:avLst/>
          </a:prstGeom>
          <a:noFill/>
          <a:ln cap="flat" cmpd="sng" w="76200">
            <a:solidFill>
              <a:srgbClr val="351C75"/>
            </a:solidFill>
            <a:prstDash val="dash"/>
            <a:round/>
            <a:headEnd len="med" w="med" type="triangle"/>
            <a:tailEnd len="med" w="med" type="triangle"/>
          </a:ln>
        </p:spPr>
      </p:cxnSp>
      <p:sp>
        <p:nvSpPr>
          <p:cNvPr id="203" name="Google Shape;203;p30"/>
          <p:cNvSpPr txBox="1"/>
          <p:nvPr/>
        </p:nvSpPr>
        <p:spPr>
          <a:xfrm>
            <a:off x="291500" y="3458100"/>
            <a:ext cx="1584900" cy="5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900">
                <a:latin typeface="Calibri"/>
                <a:ea typeface="Calibri"/>
                <a:cs typeface="Calibri"/>
                <a:sym typeface="Calibri"/>
              </a:rPr>
              <a:t>Spring 2020:</a:t>
            </a:r>
            <a:br>
              <a:rPr b="1" lang="en-US" sz="1900">
                <a:latin typeface="Calibri"/>
                <a:ea typeface="Calibri"/>
                <a:cs typeface="Calibri"/>
                <a:sym typeface="Calibri"/>
              </a:rPr>
            </a:br>
            <a:r>
              <a:rPr b="1" lang="en-US" sz="1900">
                <a:latin typeface="Calibri"/>
                <a:ea typeface="Calibri"/>
                <a:cs typeface="Calibri"/>
                <a:sym typeface="Calibri"/>
              </a:rPr>
              <a:t>Literature Review</a:t>
            </a:r>
            <a:endParaRPr b="1" sz="1900">
              <a:latin typeface="Calibri"/>
              <a:ea typeface="Calibri"/>
              <a:cs typeface="Calibri"/>
              <a:sym typeface="Calibri"/>
            </a:endParaRPr>
          </a:p>
        </p:txBody>
      </p:sp>
      <p:sp>
        <p:nvSpPr>
          <p:cNvPr id="204" name="Google Shape;204;p30"/>
          <p:cNvSpPr txBox="1"/>
          <p:nvPr/>
        </p:nvSpPr>
        <p:spPr>
          <a:xfrm>
            <a:off x="2082225" y="3458100"/>
            <a:ext cx="1584900" cy="5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900">
                <a:latin typeface="Calibri"/>
                <a:ea typeface="Calibri"/>
                <a:cs typeface="Calibri"/>
                <a:sym typeface="Calibri"/>
              </a:rPr>
              <a:t>Fall 2020:</a:t>
            </a:r>
            <a:br>
              <a:rPr b="1" lang="en-US" sz="1900">
                <a:latin typeface="Calibri"/>
                <a:ea typeface="Calibri"/>
                <a:cs typeface="Calibri"/>
                <a:sym typeface="Calibri"/>
              </a:rPr>
            </a:br>
            <a:r>
              <a:rPr b="1" lang="en-US" sz="1900">
                <a:latin typeface="Calibri"/>
                <a:ea typeface="Calibri"/>
                <a:cs typeface="Calibri"/>
                <a:sym typeface="Calibri"/>
              </a:rPr>
              <a:t>Data Audit </a:t>
            </a:r>
            <a:endParaRPr b="1" sz="1900">
              <a:latin typeface="Calibri"/>
              <a:ea typeface="Calibri"/>
              <a:cs typeface="Calibri"/>
              <a:sym typeface="Calibri"/>
            </a:endParaRPr>
          </a:p>
        </p:txBody>
      </p:sp>
      <p:sp>
        <p:nvSpPr>
          <p:cNvPr id="205" name="Google Shape;205;p30"/>
          <p:cNvSpPr txBox="1"/>
          <p:nvPr/>
        </p:nvSpPr>
        <p:spPr>
          <a:xfrm>
            <a:off x="3872950" y="3458100"/>
            <a:ext cx="1584900" cy="198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900">
                <a:latin typeface="Calibri"/>
                <a:ea typeface="Calibri"/>
                <a:cs typeface="Calibri"/>
                <a:sym typeface="Calibri"/>
              </a:rPr>
              <a:t>Spring 2021:</a:t>
            </a:r>
            <a:br>
              <a:rPr b="1" lang="en-US" sz="1900">
                <a:latin typeface="Calibri"/>
                <a:ea typeface="Calibri"/>
                <a:cs typeface="Calibri"/>
                <a:sym typeface="Calibri"/>
              </a:rPr>
            </a:br>
            <a:r>
              <a:rPr b="1" lang="en-US" sz="1900">
                <a:latin typeface="Calibri"/>
                <a:ea typeface="Calibri"/>
                <a:cs typeface="Calibri"/>
                <a:sym typeface="Calibri"/>
              </a:rPr>
              <a:t>Focus Groups &amp; Survey</a:t>
            </a:r>
            <a:endParaRPr b="1" sz="1900">
              <a:latin typeface="Calibri"/>
              <a:ea typeface="Calibri"/>
              <a:cs typeface="Calibri"/>
              <a:sym typeface="Calibri"/>
            </a:endParaRPr>
          </a:p>
          <a:p>
            <a:pPr indent="0" lvl="0" marL="0" rtl="0" algn="ctr">
              <a:spcBef>
                <a:spcPts val="0"/>
              </a:spcBef>
              <a:spcAft>
                <a:spcPts val="0"/>
              </a:spcAft>
              <a:buNone/>
            </a:pPr>
            <a:r>
              <a:t/>
            </a:r>
            <a:endParaRPr b="1" sz="1900">
              <a:latin typeface="Calibri"/>
              <a:ea typeface="Calibri"/>
              <a:cs typeface="Calibri"/>
              <a:sym typeface="Calibri"/>
            </a:endParaRPr>
          </a:p>
          <a:p>
            <a:pPr indent="0" lvl="0" marL="0" rtl="0" algn="ctr">
              <a:spcBef>
                <a:spcPts val="0"/>
              </a:spcBef>
              <a:spcAft>
                <a:spcPts val="0"/>
              </a:spcAft>
              <a:buNone/>
            </a:pPr>
            <a:r>
              <a:t/>
            </a:r>
            <a:endParaRPr b="1" sz="1900">
              <a:latin typeface="Calibri"/>
              <a:ea typeface="Calibri"/>
              <a:cs typeface="Calibri"/>
              <a:sym typeface="Calibri"/>
            </a:endParaRPr>
          </a:p>
        </p:txBody>
      </p:sp>
      <p:sp>
        <p:nvSpPr>
          <p:cNvPr id="206" name="Google Shape;206;p30"/>
          <p:cNvSpPr txBox="1"/>
          <p:nvPr/>
        </p:nvSpPr>
        <p:spPr>
          <a:xfrm>
            <a:off x="5617025" y="3458100"/>
            <a:ext cx="1650600" cy="5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900">
                <a:latin typeface="Calibri"/>
                <a:ea typeface="Calibri"/>
                <a:cs typeface="Calibri"/>
                <a:sym typeface="Calibri"/>
              </a:rPr>
              <a:t>Summer 2021: analysis</a:t>
            </a:r>
            <a:endParaRPr b="1" sz="1900">
              <a:latin typeface="Calibri"/>
              <a:ea typeface="Calibri"/>
              <a:cs typeface="Calibri"/>
              <a:sym typeface="Calibri"/>
            </a:endParaRPr>
          </a:p>
        </p:txBody>
      </p:sp>
      <p:sp>
        <p:nvSpPr>
          <p:cNvPr id="207" name="Google Shape;207;p30"/>
          <p:cNvSpPr txBox="1"/>
          <p:nvPr/>
        </p:nvSpPr>
        <p:spPr>
          <a:xfrm>
            <a:off x="7267600" y="3458100"/>
            <a:ext cx="1584900" cy="5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900">
                <a:latin typeface="Calibri"/>
                <a:ea typeface="Calibri"/>
                <a:cs typeface="Calibri"/>
                <a:sym typeface="Calibri"/>
              </a:rPr>
              <a:t>Fall 2021:</a:t>
            </a:r>
            <a:endParaRPr b="1" sz="1900">
              <a:latin typeface="Calibri"/>
              <a:ea typeface="Calibri"/>
              <a:cs typeface="Calibri"/>
              <a:sym typeface="Calibri"/>
            </a:endParaRPr>
          </a:p>
          <a:p>
            <a:pPr indent="0" lvl="0" marL="0" rtl="0" algn="ctr">
              <a:spcBef>
                <a:spcPts val="0"/>
              </a:spcBef>
              <a:spcAft>
                <a:spcPts val="0"/>
              </a:spcAft>
              <a:buNone/>
            </a:pPr>
            <a:r>
              <a:rPr b="1" lang="en-US" sz="1900">
                <a:latin typeface="Calibri"/>
                <a:ea typeface="Calibri"/>
                <a:cs typeface="Calibri"/>
                <a:sym typeface="Calibri"/>
              </a:rPr>
              <a:t>Study continues...</a:t>
            </a:r>
            <a:endParaRPr b="1" sz="19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7"/>
          <p:cNvSpPr txBox="1"/>
          <p:nvPr>
            <p:ph idx="1" type="body"/>
          </p:nvPr>
        </p:nvSpPr>
        <p:spPr>
          <a:xfrm>
            <a:off x="457200" y="1302025"/>
            <a:ext cx="8562000" cy="4824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Room for growth: </a:t>
            </a:r>
            <a:endParaRPr sz="3600"/>
          </a:p>
          <a:p>
            <a:pPr indent="-342900" lvl="0" marL="457200" rtl="0" algn="l">
              <a:spcBef>
                <a:spcPts val="360"/>
              </a:spcBef>
              <a:spcAft>
                <a:spcPts val="0"/>
              </a:spcAft>
              <a:buSzPts val="1800"/>
              <a:buChar char="•"/>
            </a:pPr>
            <a:r>
              <a:rPr b="1" lang="en-US"/>
              <a:t>Outside </a:t>
            </a:r>
            <a:r>
              <a:rPr lang="en-US"/>
              <a:t>of the classroom, part-time students had significantly lower sense of belonging than full-time students </a:t>
            </a:r>
            <a:endParaRPr/>
          </a:p>
          <a:p>
            <a:pPr indent="-342900" lvl="0" marL="457200" rtl="0" algn="l">
              <a:spcBef>
                <a:spcPts val="0"/>
              </a:spcBef>
              <a:spcAft>
                <a:spcPts val="0"/>
              </a:spcAft>
              <a:buSzPts val="1800"/>
              <a:buChar char="•"/>
            </a:pPr>
            <a:r>
              <a:rPr lang="en-US"/>
              <a:t>F</a:t>
            </a:r>
            <a:r>
              <a:rPr lang="en-US"/>
              <a:t>irst generation students reported lower sense of belonging in the classroom than non-first generation college students (approaching marginal sig.) </a:t>
            </a:r>
            <a:endParaRPr/>
          </a:p>
        </p:txBody>
      </p:sp>
      <p:sp>
        <p:nvSpPr>
          <p:cNvPr id="485" name="Google Shape;485;p57"/>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486" name="Google Shape;486;p57"/>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8"/>
          <p:cNvSpPr txBox="1"/>
          <p:nvPr>
            <p:ph idx="1" type="body"/>
          </p:nvPr>
        </p:nvSpPr>
        <p:spPr>
          <a:xfrm>
            <a:off x="457200" y="1302025"/>
            <a:ext cx="8562000" cy="4824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Room for growth: </a:t>
            </a:r>
            <a:endParaRPr sz="3600"/>
          </a:p>
          <a:p>
            <a:pPr indent="-342900" lvl="0" marL="457200" rtl="0" algn="l">
              <a:spcBef>
                <a:spcPts val="360"/>
              </a:spcBef>
              <a:spcAft>
                <a:spcPts val="0"/>
              </a:spcAft>
              <a:buSzPts val="1800"/>
              <a:buChar char="•"/>
            </a:pPr>
            <a:r>
              <a:rPr lang="en-US"/>
              <a:t>Experiences of discrimination were signicantly higher for Black/African American students and students of Two or more races, particularly discrimination from other students  </a:t>
            </a:r>
            <a:endParaRPr/>
          </a:p>
          <a:p>
            <a:pPr indent="0" lvl="0" marL="457200" rtl="0" algn="l">
              <a:spcBef>
                <a:spcPts val="360"/>
              </a:spcBef>
              <a:spcAft>
                <a:spcPts val="0"/>
              </a:spcAft>
              <a:buNone/>
            </a:pPr>
            <a:r>
              <a:t/>
            </a:r>
            <a:endParaRPr/>
          </a:p>
        </p:txBody>
      </p:sp>
      <p:pic>
        <p:nvPicPr>
          <p:cNvPr id="492" name="Google Shape;492;p58"/>
          <p:cNvPicPr preferRelativeResize="0"/>
          <p:nvPr/>
        </p:nvPicPr>
        <p:blipFill>
          <a:blip r:embed="rId3">
            <a:alphaModFix/>
          </a:blip>
          <a:stretch>
            <a:fillRect/>
          </a:stretch>
        </p:blipFill>
        <p:spPr>
          <a:xfrm>
            <a:off x="5103475" y="4207125"/>
            <a:ext cx="3206026" cy="2253126"/>
          </a:xfrm>
          <a:prstGeom prst="rect">
            <a:avLst/>
          </a:prstGeom>
          <a:noFill/>
          <a:ln>
            <a:noFill/>
          </a:ln>
        </p:spPr>
      </p:pic>
      <p:sp>
        <p:nvSpPr>
          <p:cNvPr id="493" name="Google Shape;493;p58"/>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494" name="Google Shape;494;p58"/>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9"/>
          <p:cNvSpPr txBox="1"/>
          <p:nvPr>
            <p:ph idx="1" type="body"/>
          </p:nvPr>
        </p:nvSpPr>
        <p:spPr>
          <a:xfrm>
            <a:off x="457200" y="1302025"/>
            <a:ext cx="8604900" cy="4824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Room for growth: </a:t>
            </a:r>
            <a:endParaRPr sz="3600"/>
          </a:p>
          <a:p>
            <a:pPr indent="-342900" lvl="0" marL="457200" rtl="0" algn="l">
              <a:spcBef>
                <a:spcPts val="360"/>
              </a:spcBef>
              <a:spcAft>
                <a:spcPts val="0"/>
              </a:spcAft>
              <a:buSzPts val="1800"/>
              <a:buChar char="•"/>
            </a:pPr>
            <a:r>
              <a:rPr b="1" lang="en-US"/>
              <a:t>Belonging </a:t>
            </a:r>
            <a:r>
              <a:rPr lang="en-US"/>
              <a:t>in and out of the classroom was </a:t>
            </a:r>
            <a:r>
              <a:rPr lang="en-US" u="sng"/>
              <a:t>lower</a:t>
            </a:r>
            <a:r>
              <a:rPr lang="en-US"/>
              <a:t> (but n.s.) for Black/African American students and Asian, Pacific Islander, and American Indian students</a:t>
            </a:r>
            <a:endParaRPr/>
          </a:p>
          <a:p>
            <a:pPr indent="-342900" lvl="0" marL="457200" rtl="0" algn="l">
              <a:spcBef>
                <a:spcPts val="0"/>
              </a:spcBef>
              <a:spcAft>
                <a:spcPts val="0"/>
              </a:spcAft>
              <a:buSzPts val="1800"/>
              <a:buChar char="•"/>
            </a:pPr>
            <a:r>
              <a:rPr b="1" lang="en-US"/>
              <a:t>Males </a:t>
            </a:r>
            <a:r>
              <a:rPr lang="en-US"/>
              <a:t>report higher belonging in the classroom than </a:t>
            </a:r>
            <a:r>
              <a:rPr b="1" lang="en-US"/>
              <a:t>female and non-binary students</a:t>
            </a:r>
            <a:r>
              <a:rPr lang="en-US"/>
              <a:t> (approaching marginally sig.)</a:t>
            </a:r>
            <a:endParaRPr/>
          </a:p>
        </p:txBody>
      </p:sp>
      <p:sp>
        <p:nvSpPr>
          <p:cNvPr id="500" name="Google Shape;500;p59"/>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501" name="Google Shape;501;p59"/>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pic>
        <p:nvPicPr>
          <p:cNvPr id="502" name="Google Shape;502;p59"/>
          <p:cNvPicPr preferRelativeResize="0"/>
          <p:nvPr/>
        </p:nvPicPr>
        <p:blipFill>
          <a:blip r:embed="rId3">
            <a:alphaModFix/>
          </a:blip>
          <a:stretch>
            <a:fillRect/>
          </a:stretch>
        </p:blipFill>
        <p:spPr>
          <a:xfrm>
            <a:off x="6003175" y="5015550"/>
            <a:ext cx="2334375" cy="16290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0"/>
          <p:cNvSpPr txBox="1"/>
          <p:nvPr>
            <p:ph idx="1" type="body"/>
          </p:nvPr>
        </p:nvSpPr>
        <p:spPr>
          <a:xfrm>
            <a:off x="457200" y="1302025"/>
            <a:ext cx="8444400" cy="4824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600"/>
              <a:t>Encouraging </a:t>
            </a:r>
            <a:r>
              <a:rPr lang="en-US" sz="3600"/>
              <a:t>takeaway </a:t>
            </a:r>
            <a:r>
              <a:rPr b="1" lang="en-US" sz="3600"/>
              <a:t>and </a:t>
            </a:r>
            <a:r>
              <a:rPr lang="en-US" sz="3600"/>
              <a:t>r</a:t>
            </a:r>
            <a:r>
              <a:rPr lang="en-US" sz="3600"/>
              <a:t>oom for growth?</a:t>
            </a:r>
            <a:endParaRPr sz="3600"/>
          </a:p>
          <a:p>
            <a:pPr indent="-342900" lvl="0" marL="457200" rtl="0" algn="l">
              <a:spcBef>
                <a:spcPts val="360"/>
              </a:spcBef>
              <a:spcAft>
                <a:spcPts val="0"/>
              </a:spcAft>
              <a:buSzPts val="1800"/>
              <a:buChar char="•"/>
            </a:pPr>
            <a:r>
              <a:rPr lang="en-US"/>
              <a:t>More diverse experiences, particularly diverse racial experiences, were reported by younger students (highest for the 21-25 age group) than older students (26+)</a:t>
            </a:r>
            <a:endParaRPr/>
          </a:p>
          <a:p>
            <a:pPr indent="-342900" lvl="1" marL="914400" rtl="0" algn="l">
              <a:spcBef>
                <a:spcPts val="0"/>
              </a:spcBef>
              <a:spcAft>
                <a:spcPts val="0"/>
              </a:spcAft>
              <a:buSzPts val="1800"/>
              <a:buChar char="–"/>
            </a:pPr>
            <a:r>
              <a:rPr lang="en-US"/>
              <a:t>More family friendly programming especially during our cultural events</a:t>
            </a:r>
            <a:endParaRPr/>
          </a:p>
        </p:txBody>
      </p:sp>
      <p:sp>
        <p:nvSpPr>
          <p:cNvPr id="508" name="Google Shape;508;p60"/>
          <p:cNvSpPr txBox="1"/>
          <p:nvPr>
            <p:ph type="title"/>
          </p:nvPr>
        </p:nvSpPr>
        <p:spPr>
          <a:xfrm>
            <a:off x="457200" y="0"/>
            <a:ext cx="8229600" cy="123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Student Experiences (Survey): </a:t>
            </a:r>
            <a:endParaRPr/>
          </a:p>
        </p:txBody>
      </p:sp>
      <p:sp>
        <p:nvSpPr>
          <p:cNvPr id="509" name="Google Shape;509;p60"/>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3" name="Shape 513"/>
        <p:cNvGrpSpPr/>
        <p:nvPr/>
      </p:nvGrpSpPr>
      <p:grpSpPr>
        <a:xfrm>
          <a:off x="0" y="0"/>
          <a:ext cx="0" cy="0"/>
          <a:chOff x="0" y="0"/>
          <a:chExt cx="0" cy="0"/>
        </a:xfrm>
      </p:grpSpPr>
      <p:sp>
        <p:nvSpPr>
          <p:cNvPr id="514" name="Google Shape;514;p61"/>
          <p:cNvSpPr txBox="1"/>
          <p:nvPr>
            <p:ph type="title"/>
          </p:nvPr>
        </p:nvSpPr>
        <p:spPr>
          <a:xfrm>
            <a:off x="628650" y="365126"/>
            <a:ext cx="78867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US" sz="3700">
                <a:solidFill>
                  <a:schemeClr val="accent4"/>
                </a:solidFill>
                <a:latin typeface="Arial"/>
                <a:ea typeface="Arial"/>
                <a:cs typeface="Arial"/>
                <a:sym typeface="Arial"/>
              </a:rPr>
              <a:t>Post and collaborate!</a:t>
            </a:r>
            <a:endParaRPr b="1">
              <a:solidFill>
                <a:schemeClr val="accent4"/>
              </a:solidFill>
            </a:endParaRPr>
          </a:p>
        </p:txBody>
      </p:sp>
      <p:pic>
        <p:nvPicPr>
          <p:cNvPr id="515" name="Google Shape;515;p61"/>
          <p:cNvPicPr preferRelativeResize="0"/>
          <p:nvPr/>
        </p:nvPicPr>
        <p:blipFill>
          <a:blip r:embed="rId4">
            <a:alphaModFix/>
          </a:blip>
          <a:stretch>
            <a:fillRect/>
          </a:stretch>
        </p:blipFill>
        <p:spPr>
          <a:xfrm>
            <a:off x="152400" y="1843226"/>
            <a:ext cx="2130774" cy="2130774"/>
          </a:xfrm>
          <a:prstGeom prst="rect">
            <a:avLst/>
          </a:prstGeom>
          <a:noFill/>
          <a:ln>
            <a:noFill/>
          </a:ln>
        </p:spPr>
      </p:pic>
      <p:pic>
        <p:nvPicPr>
          <p:cNvPr id="516" name="Google Shape;516;p61"/>
          <p:cNvPicPr preferRelativeResize="0"/>
          <p:nvPr/>
        </p:nvPicPr>
        <p:blipFill>
          <a:blip r:embed="rId5">
            <a:alphaModFix/>
          </a:blip>
          <a:stretch>
            <a:fillRect/>
          </a:stretch>
        </p:blipFill>
        <p:spPr>
          <a:xfrm>
            <a:off x="2645800" y="1843225"/>
            <a:ext cx="5016627" cy="2390475"/>
          </a:xfrm>
          <a:prstGeom prst="rect">
            <a:avLst/>
          </a:prstGeom>
          <a:noFill/>
          <a:ln>
            <a:noFill/>
          </a:ln>
        </p:spPr>
      </p:pic>
      <p:sp>
        <p:nvSpPr>
          <p:cNvPr id="517" name="Google Shape;517;p61"/>
          <p:cNvSpPr txBox="1"/>
          <p:nvPr/>
        </p:nvSpPr>
        <p:spPr>
          <a:xfrm>
            <a:off x="2696275" y="4415450"/>
            <a:ext cx="5991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FFC000"/>
                </a:solidFill>
                <a:latin typeface="Calibri"/>
                <a:ea typeface="Calibri"/>
                <a:cs typeface="Calibri"/>
                <a:sym typeface="Calibri"/>
              </a:rPr>
              <a:t>https://padlet.com/eli2195827/clomkfkd296qci8l</a:t>
            </a:r>
            <a:endParaRPr sz="2000">
              <a:solidFill>
                <a:srgbClr val="FFC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1"/>
          <p:cNvSpPr txBox="1"/>
          <p:nvPr>
            <p:ph type="title"/>
          </p:nvPr>
        </p:nvSpPr>
        <p:spPr>
          <a:xfrm>
            <a:off x="457200" y="0"/>
            <a:ext cx="8229600" cy="122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Background Research</a:t>
            </a:r>
            <a:endParaRPr/>
          </a:p>
          <a:p>
            <a:pPr indent="0" lvl="0" marL="0" rtl="0" algn="ctr">
              <a:spcBef>
                <a:spcPts val="0"/>
              </a:spcBef>
              <a:spcAft>
                <a:spcPts val="0"/>
              </a:spcAft>
              <a:buNone/>
            </a:pPr>
            <a:r>
              <a:rPr lang="en-US"/>
              <a:t>Race and Ethnicity </a:t>
            </a:r>
            <a:endParaRPr/>
          </a:p>
        </p:txBody>
      </p:sp>
      <p:sp>
        <p:nvSpPr>
          <p:cNvPr id="213" name="Google Shape;213;p31"/>
          <p:cNvSpPr txBox="1"/>
          <p:nvPr>
            <p:ph idx="1" type="body"/>
          </p:nvPr>
        </p:nvSpPr>
        <p:spPr>
          <a:xfrm>
            <a:off x="457200" y="1354700"/>
            <a:ext cx="8519400" cy="1668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2800"/>
              <a:t>Before Fall 2020 trends continue</a:t>
            </a:r>
            <a:r>
              <a:rPr lang="en-US" sz="2800"/>
              <a:t>: </a:t>
            </a:r>
            <a:endParaRPr sz="2800"/>
          </a:p>
          <a:p>
            <a:pPr indent="0" lvl="0" marL="0" rtl="0" algn="l">
              <a:spcBef>
                <a:spcPts val="0"/>
              </a:spcBef>
              <a:spcAft>
                <a:spcPts val="0"/>
              </a:spcAft>
              <a:buClr>
                <a:schemeClr val="dk1"/>
              </a:buClr>
              <a:buSzPts val="3200"/>
              <a:buNone/>
            </a:pPr>
            <a:r>
              <a:t/>
            </a:r>
            <a:endParaRPr sz="2800"/>
          </a:p>
          <a:p>
            <a:pPr indent="0" lvl="0" marL="0" rtl="0" algn="l">
              <a:spcBef>
                <a:spcPts val="0"/>
              </a:spcBef>
              <a:spcAft>
                <a:spcPts val="0"/>
              </a:spcAft>
              <a:buClr>
                <a:schemeClr val="dk1"/>
              </a:buClr>
              <a:buSzPts val="3200"/>
              <a:buNone/>
            </a:pPr>
            <a:r>
              <a:t/>
            </a:r>
            <a:endParaRPr sz="2800"/>
          </a:p>
          <a:p>
            <a:pPr indent="0" lvl="0" marL="0" rtl="0" algn="l">
              <a:spcBef>
                <a:spcPts val="0"/>
              </a:spcBef>
              <a:spcAft>
                <a:spcPts val="0"/>
              </a:spcAft>
              <a:buClr>
                <a:schemeClr val="dk1"/>
              </a:buClr>
              <a:buSzPts val="3200"/>
              <a:buNone/>
            </a:pPr>
            <a:r>
              <a:rPr lang="en-US" sz="2800"/>
              <a:t> </a:t>
            </a:r>
            <a:endParaRPr sz="2700"/>
          </a:p>
        </p:txBody>
      </p:sp>
      <p:pic>
        <p:nvPicPr>
          <p:cNvPr id="214" name="Google Shape;214;p31"/>
          <p:cNvPicPr preferRelativeResize="0"/>
          <p:nvPr/>
        </p:nvPicPr>
        <p:blipFill rotWithShape="1">
          <a:blip r:embed="rId3">
            <a:alphaModFix/>
          </a:blip>
          <a:srcRect b="2448" l="635" r="0" t="0"/>
          <a:stretch/>
        </p:blipFill>
        <p:spPr>
          <a:xfrm>
            <a:off x="815825" y="2088900"/>
            <a:ext cx="8023375" cy="3074550"/>
          </a:xfrm>
          <a:prstGeom prst="rect">
            <a:avLst/>
          </a:prstGeom>
          <a:noFill/>
          <a:ln>
            <a:noFill/>
          </a:ln>
        </p:spPr>
      </p:pic>
      <p:sp>
        <p:nvSpPr>
          <p:cNvPr id="215" name="Google Shape;215;p31"/>
          <p:cNvSpPr txBox="1"/>
          <p:nvPr>
            <p:ph idx="1" type="body"/>
          </p:nvPr>
        </p:nvSpPr>
        <p:spPr>
          <a:xfrm>
            <a:off x="2079675" y="2741500"/>
            <a:ext cx="5817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‘20</a:t>
            </a:r>
            <a:endParaRPr sz="1500"/>
          </a:p>
          <a:p>
            <a:pPr indent="0" lvl="0" marL="0" rtl="0" algn="l">
              <a:spcBef>
                <a:spcPts val="0"/>
              </a:spcBef>
              <a:spcAft>
                <a:spcPts val="0"/>
              </a:spcAft>
              <a:buClr>
                <a:schemeClr val="dk1"/>
              </a:buClr>
              <a:buSzPts val="3200"/>
              <a:buNone/>
            </a:pPr>
            <a:r>
              <a:t/>
            </a:r>
            <a:endParaRPr sz="2500"/>
          </a:p>
        </p:txBody>
      </p:sp>
      <p:sp>
        <p:nvSpPr>
          <p:cNvPr id="216" name="Google Shape;216;p31"/>
          <p:cNvSpPr txBox="1"/>
          <p:nvPr>
            <p:ph idx="1" type="body"/>
          </p:nvPr>
        </p:nvSpPr>
        <p:spPr>
          <a:xfrm>
            <a:off x="2554375" y="2997150"/>
            <a:ext cx="6771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‘21</a:t>
            </a:r>
            <a:endParaRPr sz="1500"/>
          </a:p>
          <a:p>
            <a:pPr indent="0" lvl="0" marL="0" rtl="0" algn="l">
              <a:spcBef>
                <a:spcPts val="0"/>
              </a:spcBef>
              <a:spcAft>
                <a:spcPts val="0"/>
              </a:spcAft>
              <a:buClr>
                <a:schemeClr val="dk1"/>
              </a:buClr>
              <a:buSzPts val="3200"/>
              <a:buNone/>
            </a:pPr>
            <a:r>
              <a:t/>
            </a:r>
            <a:endParaRPr sz="2500"/>
          </a:p>
        </p:txBody>
      </p:sp>
      <p:sp>
        <p:nvSpPr>
          <p:cNvPr id="217" name="Google Shape;217;p31"/>
          <p:cNvSpPr txBox="1"/>
          <p:nvPr>
            <p:ph idx="1" type="body"/>
          </p:nvPr>
        </p:nvSpPr>
        <p:spPr>
          <a:xfrm>
            <a:off x="1691475" y="2527575"/>
            <a:ext cx="5817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‘19</a:t>
            </a:r>
            <a:endParaRPr sz="1500"/>
          </a:p>
          <a:p>
            <a:pPr indent="0" lvl="0" marL="0" rtl="0" algn="l">
              <a:spcBef>
                <a:spcPts val="0"/>
              </a:spcBef>
              <a:spcAft>
                <a:spcPts val="0"/>
              </a:spcAft>
              <a:buClr>
                <a:schemeClr val="dk1"/>
              </a:buClr>
              <a:buSzPts val="3200"/>
              <a:buNone/>
            </a:pPr>
            <a:r>
              <a:t/>
            </a:r>
            <a:endParaRPr sz="2500"/>
          </a:p>
        </p:txBody>
      </p:sp>
      <p:sp>
        <p:nvSpPr>
          <p:cNvPr id="218" name="Google Shape;218;p31"/>
          <p:cNvSpPr txBox="1"/>
          <p:nvPr>
            <p:ph idx="1" type="body"/>
          </p:nvPr>
        </p:nvSpPr>
        <p:spPr>
          <a:xfrm>
            <a:off x="4054175" y="2568238"/>
            <a:ext cx="6771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‘20</a:t>
            </a:r>
            <a:endParaRPr sz="1500"/>
          </a:p>
          <a:p>
            <a:pPr indent="0" lvl="0" marL="0" rtl="0" algn="l">
              <a:spcBef>
                <a:spcPts val="0"/>
              </a:spcBef>
              <a:spcAft>
                <a:spcPts val="0"/>
              </a:spcAft>
              <a:buClr>
                <a:schemeClr val="dk1"/>
              </a:buClr>
              <a:buSzPts val="3200"/>
              <a:buNone/>
            </a:pPr>
            <a:r>
              <a:t/>
            </a:r>
            <a:endParaRPr sz="2500"/>
          </a:p>
        </p:txBody>
      </p:sp>
      <p:sp>
        <p:nvSpPr>
          <p:cNvPr id="219" name="Google Shape;219;p31"/>
          <p:cNvSpPr txBox="1"/>
          <p:nvPr>
            <p:ph idx="1" type="body"/>
          </p:nvPr>
        </p:nvSpPr>
        <p:spPr>
          <a:xfrm>
            <a:off x="4581500" y="2741488"/>
            <a:ext cx="6771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‘21</a:t>
            </a:r>
            <a:endParaRPr sz="1500"/>
          </a:p>
          <a:p>
            <a:pPr indent="0" lvl="0" marL="0" rtl="0" algn="l">
              <a:spcBef>
                <a:spcPts val="0"/>
              </a:spcBef>
              <a:spcAft>
                <a:spcPts val="0"/>
              </a:spcAft>
              <a:buClr>
                <a:schemeClr val="dk1"/>
              </a:buClr>
              <a:buSzPts val="3200"/>
              <a:buNone/>
            </a:pPr>
            <a:r>
              <a:t/>
            </a:r>
            <a:endParaRPr sz="2500"/>
          </a:p>
        </p:txBody>
      </p:sp>
      <p:sp>
        <p:nvSpPr>
          <p:cNvPr id="220" name="Google Shape;220;p31"/>
          <p:cNvSpPr txBox="1"/>
          <p:nvPr>
            <p:ph idx="1" type="body"/>
          </p:nvPr>
        </p:nvSpPr>
        <p:spPr>
          <a:xfrm>
            <a:off x="3655225" y="2388500"/>
            <a:ext cx="6771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‘19</a:t>
            </a:r>
            <a:endParaRPr sz="1500"/>
          </a:p>
          <a:p>
            <a:pPr indent="0" lvl="0" marL="0" rtl="0" algn="l">
              <a:spcBef>
                <a:spcPts val="0"/>
              </a:spcBef>
              <a:spcAft>
                <a:spcPts val="0"/>
              </a:spcAft>
              <a:buClr>
                <a:schemeClr val="dk1"/>
              </a:buClr>
              <a:buSzPts val="3200"/>
              <a:buNone/>
            </a:pPr>
            <a:r>
              <a:t/>
            </a:r>
            <a:endParaRPr sz="2500"/>
          </a:p>
        </p:txBody>
      </p:sp>
      <p:sp>
        <p:nvSpPr>
          <p:cNvPr id="221" name="Google Shape;221;p31"/>
          <p:cNvSpPr txBox="1"/>
          <p:nvPr>
            <p:ph idx="1" type="body"/>
          </p:nvPr>
        </p:nvSpPr>
        <p:spPr>
          <a:xfrm>
            <a:off x="8087225" y="2527576"/>
            <a:ext cx="677100" cy="447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‘20</a:t>
            </a:r>
            <a:endParaRPr sz="1500"/>
          </a:p>
          <a:p>
            <a:pPr indent="0" lvl="0" marL="0" rtl="0" algn="l">
              <a:spcBef>
                <a:spcPts val="0"/>
              </a:spcBef>
              <a:spcAft>
                <a:spcPts val="0"/>
              </a:spcAft>
              <a:buClr>
                <a:schemeClr val="dk1"/>
              </a:buClr>
              <a:buSzPts val="3200"/>
              <a:buNone/>
            </a:pPr>
            <a:r>
              <a:t/>
            </a:r>
            <a:endParaRPr sz="2500"/>
          </a:p>
        </p:txBody>
      </p:sp>
      <p:sp>
        <p:nvSpPr>
          <p:cNvPr id="222" name="Google Shape;222;p31"/>
          <p:cNvSpPr txBox="1"/>
          <p:nvPr>
            <p:ph idx="1" type="body"/>
          </p:nvPr>
        </p:nvSpPr>
        <p:spPr>
          <a:xfrm>
            <a:off x="8448100" y="2568250"/>
            <a:ext cx="5097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‘21</a:t>
            </a:r>
            <a:endParaRPr sz="1500"/>
          </a:p>
          <a:p>
            <a:pPr indent="0" lvl="0" marL="0" rtl="0" algn="l">
              <a:spcBef>
                <a:spcPts val="0"/>
              </a:spcBef>
              <a:spcAft>
                <a:spcPts val="0"/>
              </a:spcAft>
              <a:buClr>
                <a:schemeClr val="dk1"/>
              </a:buClr>
              <a:buSzPts val="3200"/>
              <a:buNone/>
            </a:pPr>
            <a:r>
              <a:t/>
            </a:r>
            <a:endParaRPr sz="2500"/>
          </a:p>
        </p:txBody>
      </p:sp>
      <p:sp>
        <p:nvSpPr>
          <p:cNvPr id="223" name="Google Shape;223;p31"/>
          <p:cNvSpPr txBox="1"/>
          <p:nvPr>
            <p:ph idx="1" type="body"/>
          </p:nvPr>
        </p:nvSpPr>
        <p:spPr>
          <a:xfrm>
            <a:off x="7746475" y="2432600"/>
            <a:ext cx="5817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‘19</a:t>
            </a:r>
            <a:endParaRPr sz="1500"/>
          </a:p>
          <a:p>
            <a:pPr indent="0" lvl="0" marL="0" rtl="0" algn="l">
              <a:spcBef>
                <a:spcPts val="0"/>
              </a:spcBef>
              <a:spcAft>
                <a:spcPts val="0"/>
              </a:spcAft>
              <a:buClr>
                <a:schemeClr val="dk1"/>
              </a:buClr>
              <a:buSzPts val="3200"/>
              <a:buNone/>
            </a:pPr>
            <a:r>
              <a:t/>
            </a:r>
            <a:endParaRPr sz="2500"/>
          </a:p>
        </p:txBody>
      </p:sp>
      <p:sp>
        <p:nvSpPr>
          <p:cNvPr id="224" name="Google Shape;224;p31"/>
          <p:cNvSpPr txBox="1"/>
          <p:nvPr>
            <p:ph idx="1" type="body"/>
          </p:nvPr>
        </p:nvSpPr>
        <p:spPr>
          <a:xfrm>
            <a:off x="6029825" y="2339638"/>
            <a:ext cx="6771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‘20</a:t>
            </a:r>
            <a:endParaRPr sz="1500"/>
          </a:p>
          <a:p>
            <a:pPr indent="0" lvl="0" marL="0" rtl="0" algn="l">
              <a:spcBef>
                <a:spcPts val="0"/>
              </a:spcBef>
              <a:spcAft>
                <a:spcPts val="0"/>
              </a:spcAft>
              <a:buClr>
                <a:schemeClr val="dk1"/>
              </a:buClr>
              <a:buSzPts val="3200"/>
              <a:buNone/>
            </a:pPr>
            <a:r>
              <a:t/>
            </a:r>
            <a:endParaRPr sz="2500"/>
          </a:p>
        </p:txBody>
      </p:sp>
      <p:sp>
        <p:nvSpPr>
          <p:cNvPr id="225" name="Google Shape;225;p31"/>
          <p:cNvSpPr txBox="1"/>
          <p:nvPr>
            <p:ph idx="1" type="body"/>
          </p:nvPr>
        </p:nvSpPr>
        <p:spPr>
          <a:xfrm>
            <a:off x="6358350" y="2388500"/>
            <a:ext cx="6714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‘21</a:t>
            </a:r>
            <a:endParaRPr sz="1500"/>
          </a:p>
          <a:p>
            <a:pPr indent="0" lvl="0" marL="0" rtl="0" algn="l">
              <a:spcBef>
                <a:spcPts val="0"/>
              </a:spcBef>
              <a:spcAft>
                <a:spcPts val="0"/>
              </a:spcAft>
              <a:buClr>
                <a:schemeClr val="dk1"/>
              </a:buClr>
              <a:buSzPts val="3200"/>
              <a:buNone/>
            </a:pPr>
            <a:r>
              <a:t/>
            </a:r>
            <a:endParaRPr sz="2500"/>
          </a:p>
        </p:txBody>
      </p:sp>
      <p:sp>
        <p:nvSpPr>
          <p:cNvPr id="226" name="Google Shape;226;p31"/>
          <p:cNvSpPr txBox="1"/>
          <p:nvPr>
            <p:ph idx="1" type="body"/>
          </p:nvPr>
        </p:nvSpPr>
        <p:spPr>
          <a:xfrm>
            <a:off x="5705925" y="2286150"/>
            <a:ext cx="581700" cy="40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n-US" sz="1500"/>
              <a:t>‘19</a:t>
            </a:r>
            <a:endParaRPr sz="1500"/>
          </a:p>
          <a:p>
            <a:pPr indent="0" lvl="0" marL="0" rtl="0" algn="l">
              <a:spcBef>
                <a:spcPts val="0"/>
              </a:spcBef>
              <a:spcAft>
                <a:spcPts val="0"/>
              </a:spcAft>
              <a:buClr>
                <a:schemeClr val="dk1"/>
              </a:buClr>
              <a:buSzPts val="3200"/>
              <a:buNone/>
            </a:pPr>
            <a:r>
              <a:t/>
            </a:r>
            <a:endParaRPr sz="2500"/>
          </a:p>
        </p:txBody>
      </p:sp>
      <p:sp>
        <p:nvSpPr>
          <p:cNvPr id="227" name="Google Shape;227;p31"/>
          <p:cNvSpPr txBox="1"/>
          <p:nvPr>
            <p:ph idx="1" type="body"/>
          </p:nvPr>
        </p:nvSpPr>
        <p:spPr>
          <a:xfrm>
            <a:off x="152400" y="2974875"/>
            <a:ext cx="2802900" cy="58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b="1" lang="en-US" sz="1900">
                <a:solidFill>
                  <a:srgbClr val="761E86"/>
                </a:solidFill>
              </a:rPr>
              <a:t>Successful grades</a:t>
            </a:r>
            <a:endParaRPr b="1" sz="1900">
              <a:solidFill>
                <a:srgbClr val="761E86"/>
              </a:solidFill>
            </a:endParaRPr>
          </a:p>
          <a:p>
            <a:pPr indent="0" lvl="0" marL="0" rtl="0" algn="l">
              <a:spcBef>
                <a:spcPts val="0"/>
              </a:spcBef>
              <a:spcAft>
                <a:spcPts val="0"/>
              </a:spcAft>
              <a:buClr>
                <a:schemeClr val="dk1"/>
              </a:buClr>
              <a:buSzPts val="3200"/>
              <a:buNone/>
            </a:pPr>
            <a:r>
              <a:t/>
            </a:r>
            <a:endParaRPr sz="1900"/>
          </a:p>
          <a:p>
            <a:pPr indent="0" lvl="0" marL="0" rtl="0" algn="l">
              <a:spcBef>
                <a:spcPts val="0"/>
              </a:spcBef>
              <a:spcAft>
                <a:spcPts val="0"/>
              </a:spcAft>
              <a:buClr>
                <a:schemeClr val="dk1"/>
              </a:buClr>
              <a:buSzPts val="3200"/>
              <a:buNone/>
            </a:pPr>
            <a:r>
              <a:t/>
            </a:r>
            <a:endParaRPr sz="2800"/>
          </a:p>
        </p:txBody>
      </p:sp>
      <p:sp>
        <p:nvSpPr>
          <p:cNvPr id="228" name="Google Shape;228;p31"/>
          <p:cNvSpPr txBox="1"/>
          <p:nvPr/>
        </p:nvSpPr>
        <p:spPr>
          <a:xfrm>
            <a:off x="152400" y="4107175"/>
            <a:ext cx="30000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rgbClr val="7F7F7F"/>
                </a:solidFill>
                <a:latin typeface="Calibri"/>
                <a:ea typeface="Calibri"/>
                <a:cs typeface="Calibri"/>
                <a:sym typeface="Calibri"/>
              </a:rPr>
              <a:t>Withdrawals</a:t>
            </a:r>
            <a:endParaRPr b="1" sz="1900">
              <a:solidFill>
                <a:srgbClr val="7F7F7F"/>
              </a:solidFill>
              <a:latin typeface="Calibri"/>
              <a:ea typeface="Calibri"/>
              <a:cs typeface="Calibri"/>
              <a:sym typeface="Calibri"/>
            </a:endParaRPr>
          </a:p>
          <a:p>
            <a:pPr indent="0" lvl="0" marL="0" rtl="0" algn="l">
              <a:spcBef>
                <a:spcPts val="0"/>
              </a:spcBef>
              <a:spcAft>
                <a:spcPts val="0"/>
              </a:spcAft>
              <a:buNone/>
            </a:pPr>
            <a:r>
              <a:t/>
            </a:r>
            <a:endParaRPr sz="1900">
              <a:solidFill>
                <a:schemeClr val="dk1"/>
              </a:solidFill>
              <a:latin typeface="Calibri"/>
              <a:ea typeface="Calibri"/>
              <a:cs typeface="Calibri"/>
              <a:sym typeface="Calibri"/>
            </a:endParaRPr>
          </a:p>
          <a:p>
            <a:pPr indent="0" lvl="0" marL="0" rtl="0" algn="l">
              <a:spcBef>
                <a:spcPts val="0"/>
              </a:spcBef>
              <a:spcAft>
                <a:spcPts val="0"/>
              </a:spcAft>
              <a:buNone/>
            </a:pPr>
            <a:r>
              <a:rPr b="1" lang="en-US" sz="1900">
                <a:solidFill>
                  <a:srgbClr val="38761D"/>
                </a:solidFill>
                <a:latin typeface="Calibri"/>
                <a:ea typeface="Calibri"/>
                <a:cs typeface="Calibri"/>
                <a:sym typeface="Calibri"/>
              </a:rPr>
              <a:t>Fails </a:t>
            </a:r>
            <a:endParaRPr b="1">
              <a:solidFill>
                <a:srgbClr val="38761D"/>
              </a:solidFill>
            </a:endParaRPr>
          </a:p>
        </p:txBody>
      </p:sp>
      <p:sp>
        <p:nvSpPr>
          <p:cNvPr id="229" name="Google Shape;229;p31"/>
          <p:cNvSpPr txBox="1"/>
          <p:nvPr/>
        </p:nvSpPr>
        <p:spPr>
          <a:xfrm>
            <a:off x="5349550" y="5467150"/>
            <a:ext cx="3337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Slides from Jan 2021 presentation: </a:t>
            </a:r>
            <a:r>
              <a:rPr lang="en-US" sz="2800" u="sng">
                <a:solidFill>
                  <a:schemeClr val="hlink"/>
                </a:solidFill>
                <a:latin typeface="Calibri"/>
                <a:ea typeface="Calibri"/>
                <a:cs typeface="Calibri"/>
                <a:sym typeface="Calibri"/>
                <a:hlinkClick r:id="rId4"/>
              </a:rPr>
              <a:t>HERE</a:t>
            </a:r>
            <a:endParaRPr/>
          </a:p>
        </p:txBody>
      </p:sp>
      <p:sp>
        <p:nvSpPr>
          <p:cNvPr id="230" name="Google Shape;230;p31"/>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2" title="Chart"/>
          <p:cNvPicPr preferRelativeResize="0"/>
          <p:nvPr/>
        </p:nvPicPr>
        <p:blipFill rotWithShape="1">
          <a:blip r:embed="rId3">
            <a:alphaModFix/>
          </a:blip>
          <a:srcRect b="3910" l="2264" r="4529" t="0"/>
          <a:stretch/>
        </p:blipFill>
        <p:spPr>
          <a:xfrm>
            <a:off x="3125475" y="1505100"/>
            <a:ext cx="5953200" cy="3847800"/>
          </a:xfrm>
          <a:prstGeom prst="roundRect">
            <a:avLst>
              <a:gd fmla="val 13168" name="adj"/>
            </a:avLst>
          </a:prstGeom>
          <a:noFill/>
          <a:ln>
            <a:noFill/>
          </a:ln>
        </p:spPr>
      </p:pic>
      <p:sp>
        <p:nvSpPr>
          <p:cNvPr id="236" name="Google Shape;236;p32"/>
          <p:cNvSpPr txBox="1"/>
          <p:nvPr>
            <p:ph type="title"/>
          </p:nvPr>
        </p:nvSpPr>
        <p:spPr>
          <a:xfrm>
            <a:off x="457200" y="0"/>
            <a:ext cx="8229600" cy="122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Background Research</a:t>
            </a:r>
            <a:endParaRPr/>
          </a:p>
          <a:p>
            <a:pPr indent="0" lvl="0" marL="0" rtl="0" algn="ctr">
              <a:spcBef>
                <a:spcPts val="0"/>
              </a:spcBef>
              <a:spcAft>
                <a:spcPts val="0"/>
              </a:spcAft>
              <a:buNone/>
            </a:pPr>
            <a:r>
              <a:rPr lang="en-US"/>
              <a:t>Race and Ethnicity </a:t>
            </a:r>
            <a:endParaRPr/>
          </a:p>
        </p:txBody>
      </p:sp>
      <p:sp>
        <p:nvSpPr>
          <p:cNvPr id="237" name="Google Shape;237;p32"/>
          <p:cNvSpPr txBox="1"/>
          <p:nvPr/>
        </p:nvSpPr>
        <p:spPr>
          <a:xfrm>
            <a:off x="8686800" y="6410975"/>
            <a:ext cx="4221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W</a:t>
            </a:r>
            <a:endParaRPr b="1">
              <a:solidFill>
                <a:srgbClr val="FFFFFF"/>
              </a:solidFill>
            </a:endParaRPr>
          </a:p>
        </p:txBody>
      </p:sp>
      <p:sp>
        <p:nvSpPr>
          <p:cNvPr id="238" name="Google Shape;238;p32"/>
          <p:cNvSpPr txBox="1"/>
          <p:nvPr>
            <p:ph idx="1" type="body"/>
          </p:nvPr>
        </p:nvSpPr>
        <p:spPr>
          <a:xfrm>
            <a:off x="104125" y="1376000"/>
            <a:ext cx="3009300" cy="438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b="1" lang="en-US" sz="2200"/>
              <a:t>In Spring 2020: </a:t>
            </a:r>
            <a:endParaRPr b="1" sz="2200"/>
          </a:p>
          <a:p>
            <a:pPr indent="0" lvl="0" marL="0" rtl="0" algn="l">
              <a:spcBef>
                <a:spcPts val="0"/>
              </a:spcBef>
              <a:spcAft>
                <a:spcPts val="0"/>
              </a:spcAft>
              <a:buClr>
                <a:schemeClr val="dk1"/>
              </a:buClr>
              <a:buSzPts val="3200"/>
              <a:buNone/>
            </a:pPr>
            <a:r>
              <a:rPr lang="en-US" sz="2200"/>
              <a:t>-Black students were just as likely to get an A as they were to fail/withdraw</a:t>
            </a:r>
            <a:endParaRPr sz="2200"/>
          </a:p>
          <a:p>
            <a:pPr indent="0" lvl="0" marL="0" rtl="0" algn="l">
              <a:spcBef>
                <a:spcPts val="0"/>
              </a:spcBef>
              <a:spcAft>
                <a:spcPts val="0"/>
              </a:spcAft>
              <a:buClr>
                <a:schemeClr val="dk1"/>
              </a:buClr>
              <a:buSzPts val="3200"/>
              <a:buNone/>
            </a:pPr>
            <a:r>
              <a:t/>
            </a:r>
            <a:endParaRPr sz="200"/>
          </a:p>
          <a:p>
            <a:pPr indent="0" lvl="0" marL="0" rtl="0" algn="l">
              <a:spcBef>
                <a:spcPts val="0"/>
              </a:spcBef>
              <a:spcAft>
                <a:spcPts val="0"/>
              </a:spcAft>
              <a:buClr>
                <a:schemeClr val="dk1"/>
              </a:buClr>
              <a:buSzPts val="3200"/>
              <a:buNone/>
            </a:pPr>
            <a:r>
              <a:rPr lang="en-US" sz="2200"/>
              <a:t>-White students 2.5x as likely to get an A than fail/withdraw</a:t>
            </a:r>
            <a:endParaRPr sz="2200"/>
          </a:p>
          <a:p>
            <a:pPr indent="0" lvl="0" marL="0" rtl="0" algn="l">
              <a:spcBef>
                <a:spcPts val="0"/>
              </a:spcBef>
              <a:spcAft>
                <a:spcPts val="0"/>
              </a:spcAft>
              <a:buClr>
                <a:schemeClr val="dk1"/>
              </a:buClr>
              <a:buSzPts val="3200"/>
              <a:buNone/>
            </a:pPr>
            <a:r>
              <a:t/>
            </a:r>
            <a:endParaRPr sz="200"/>
          </a:p>
          <a:p>
            <a:pPr indent="0" lvl="0" marL="0" rtl="0" algn="l">
              <a:spcBef>
                <a:spcPts val="0"/>
              </a:spcBef>
              <a:spcAft>
                <a:spcPts val="0"/>
              </a:spcAft>
              <a:buClr>
                <a:schemeClr val="dk1"/>
              </a:buClr>
              <a:buSzPts val="3200"/>
              <a:buNone/>
            </a:pPr>
            <a:r>
              <a:rPr lang="en-US" sz="2200"/>
              <a:t>-Hispanic/Latinx students 1.5x as likely to get an A than fail/withdraw</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33"/>
          <p:cNvSpPr txBox="1"/>
          <p:nvPr>
            <p:ph idx="1" type="body"/>
          </p:nvPr>
        </p:nvSpPr>
        <p:spPr>
          <a:xfrm>
            <a:off x="628650" y="530400"/>
            <a:ext cx="7886700" cy="501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b="1" sz="2900">
              <a:solidFill>
                <a:schemeClr val="lt1"/>
              </a:solidFill>
              <a:latin typeface="Open Sans"/>
              <a:ea typeface="Open Sans"/>
              <a:cs typeface="Open Sans"/>
              <a:sym typeface="Open Sans"/>
            </a:endParaRPr>
          </a:p>
          <a:p>
            <a:pPr indent="0" lvl="0" marL="228600" rtl="0" algn="l">
              <a:lnSpc>
                <a:spcPct val="100000"/>
              </a:lnSpc>
              <a:spcBef>
                <a:spcPts val="0"/>
              </a:spcBef>
              <a:spcAft>
                <a:spcPts val="0"/>
              </a:spcAft>
              <a:buNone/>
            </a:pPr>
            <a:r>
              <a:t/>
            </a:r>
            <a:endParaRPr sz="2900">
              <a:solidFill>
                <a:schemeClr val="lt1"/>
              </a:solidFill>
              <a:latin typeface="Open Sans"/>
              <a:ea typeface="Open Sans"/>
              <a:cs typeface="Open Sans"/>
              <a:sym typeface="Open Sans"/>
            </a:endParaRPr>
          </a:p>
          <a:p>
            <a:pPr indent="0" lvl="0" marL="228600" rtl="0" algn="ctr">
              <a:lnSpc>
                <a:spcPct val="100000"/>
              </a:lnSpc>
              <a:spcBef>
                <a:spcPts val="0"/>
              </a:spcBef>
              <a:spcAft>
                <a:spcPts val="0"/>
              </a:spcAft>
              <a:buNone/>
            </a:pPr>
            <a:r>
              <a:rPr lang="en-US" sz="2900">
                <a:solidFill>
                  <a:schemeClr val="lt1"/>
                </a:solidFill>
                <a:latin typeface="Open Sans"/>
                <a:ea typeface="Open Sans"/>
                <a:cs typeface="Open Sans"/>
                <a:sym typeface="Open Sans"/>
              </a:rPr>
              <a:t>Using Mentimeter:</a:t>
            </a:r>
            <a:endParaRPr sz="2900">
              <a:solidFill>
                <a:schemeClr val="lt1"/>
              </a:solidFill>
              <a:latin typeface="Open Sans"/>
              <a:ea typeface="Open Sans"/>
              <a:cs typeface="Open Sans"/>
              <a:sym typeface="Open Sans"/>
            </a:endParaRPr>
          </a:p>
          <a:p>
            <a:pPr indent="0" lvl="0" marL="228600" rtl="0" algn="ctr">
              <a:lnSpc>
                <a:spcPct val="100000"/>
              </a:lnSpc>
              <a:spcBef>
                <a:spcPts val="0"/>
              </a:spcBef>
              <a:spcAft>
                <a:spcPts val="0"/>
              </a:spcAft>
              <a:buNone/>
            </a:pPr>
            <a:br>
              <a:rPr lang="en-US" sz="2900">
                <a:solidFill>
                  <a:schemeClr val="lt1"/>
                </a:solidFill>
                <a:latin typeface="Open Sans"/>
                <a:ea typeface="Open Sans"/>
                <a:cs typeface="Open Sans"/>
                <a:sym typeface="Open Sans"/>
              </a:rPr>
            </a:br>
            <a:r>
              <a:rPr lang="en-US" sz="2900">
                <a:solidFill>
                  <a:schemeClr val="lt1"/>
                </a:solidFill>
                <a:latin typeface="Open Sans"/>
                <a:ea typeface="Open Sans"/>
                <a:cs typeface="Open Sans"/>
                <a:sym typeface="Open Sans"/>
              </a:rPr>
              <a:t>What are the typical characteristics of a successful student in the Maricopa Community Colleges?</a:t>
            </a:r>
            <a:endParaRPr sz="2900">
              <a:solidFill>
                <a:schemeClr val="lt1"/>
              </a:solidFill>
              <a:latin typeface="Open Sans"/>
              <a:ea typeface="Open Sans"/>
              <a:cs typeface="Open Sans"/>
              <a:sym typeface="Open Sans"/>
            </a:endParaRPr>
          </a:p>
          <a:p>
            <a:pPr indent="0" lvl="0" marL="228600" rtl="0" algn="ctr">
              <a:lnSpc>
                <a:spcPct val="100000"/>
              </a:lnSpc>
              <a:spcBef>
                <a:spcPts val="0"/>
              </a:spcBef>
              <a:spcAft>
                <a:spcPts val="0"/>
              </a:spcAft>
              <a:buNone/>
            </a:pPr>
            <a:r>
              <a:t/>
            </a:r>
            <a:endParaRPr sz="2900">
              <a:solidFill>
                <a:schemeClr val="lt1"/>
              </a:solidFill>
              <a:latin typeface="Open Sans"/>
              <a:ea typeface="Open Sans"/>
              <a:cs typeface="Open Sans"/>
              <a:sym typeface="Open Sans"/>
            </a:endParaRPr>
          </a:p>
          <a:p>
            <a:pPr indent="0" lvl="0" marL="228600" rtl="0" algn="ctr">
              <a:lnSpc>
                <a:spcPct val="100000"/>
              </a:lnSpc>
              <a:spcBef>
                <a:spcPts val="0"/>
              </a:spcBef>
              <a:spcAft>
                <a:spcPts val="0"/>
              </a:spcAft>
              <a:buNone/>
            </a:pPr>
            <a:r>
              <a:rPr b="1" lang="en-US" sz="2900">
                <a:solidFill>
                  <a:srgbClr val="FF0000"/>
                </a:solidFill>
                <a:highlight>
                  <a:schemeClr val="lt1"/>
                </a:highlight>
                <a:latin typeface="Arial"/>
                <a:ea typeface="Arial"/>
                <a:cs typeface="Arial"/>
                <a:sym typeface="Arial"/>
              </a:rPr>
              <a:t>Link ready day before</a:t>
            </a:r>
            <a:endParaRPr b="1" sz="2900">
              <a:solidFill>
                <a:srgbClr val="FF0000"/>
              </a:solidFill>
              <a:highlight>
                <a:schemeClr val="lt1"/>
              </a:highlight>
              <a:latin typeface="Arial"/>
              <a:ea typeface="Arial"/>
              <a:cs typeface="Arial"/>
              <a:sym typeface="Arial"/>
            </a:endParaRPr>
          </a:p>
          <a:p>
            <a:pPr indent="0" lvl="0" marL="228600" rtl="0" algn="ctr">
              <a:lnSpc>
                <a:spcPct val="100000"/>
              </a:lnSpc>
              <a:spcBef>
                <a:spcPts val="0"/>
              </a:spcBef>
              <a:spcAft>
                <a:spcPts val="0"/>
              </a:spcAft>
              <a:buNone/>
            </a:pPr>
            <a:r>
              <a:t/>
            </a:r>
            <a:endParaRPr sz="2900">
              <a:solidFill>
                <a:srgbClr val="000000"/>
              </a:solidFill>
              <a:latin typeface="Arial"/>
              <a:ea typeface="Arial"/>
              <a:cs typeface="Arial"/>
              <a:sym typeface="Arial"/>
            </a:endParaRPr>
          </a:p>
          <a:p>
            <a:pPr indent="0" lvl="0" marL="228600" rtl="0" algn="ctr">
              <a:lnSpc>
                <a:spcPct val="100000"/>
              </a:lnSpc>
              <a:spcBef>
                <a:spcPts val="0"/>
              </a:spcBef>
              <a:spcAft>
                <a:spcPts val="0"/>
              </a:spcAft>
              <a:buNone/>
            </a:pPr>
            <a:r>
              <a:rPr lang="en-US" sz="2700">
                <a:solidFill>
                  <a:schemeClr val="lt1"/>
                </a:solidFill>
                <a:latin typeface="Arial"/>
                <a:ea typeface="Arial"/>
                <a:cs typeface="Arial"/>
                <a:sym typeface="Arial"/>
              </a:rPr>
              <a:t>Go to www.menti.com and use the code </a:t>
            </a:r>
            <a:endParaRPr sz="290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4"/>
          <p:cNvSpPr txBox="1"/>
          <p:nvPr>
            <p:ph type="title"/>
          </p:nvPr>
        </p:nvSpPr>
        <p:spPr>
          <a:xfrm>
            <a:off x="457200" y="274650"/>
            <a:ext cx="8229600" cy="810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Students’ Voice:</a:t>
            </a:r>
            <a:endParaRPr/>
          </a:p>
          <a:p>
            <a:pPr indent="0" lvl="0" marL="0" rtl="0" algn="ctr">
              <a:spcBef>
                <a:spcPts val="0"/>
              </a:spcBef>
              <a:spcAft>
                <a:spcPts val="0"/>
              </a:spcAft>
              <a:buNone/>
            </a:pPr>
            <a:r>
              <a:rPr lang="en-US"/>
              <a:t>Successful Student Characteristics </a:t>
            </a:r>
            <a:endParaRPr/>
          </a:p>
        </p:txBody>
      </p:sp>
      <p:pic>
        <p:nvPicPr>
          <p:cNvPr id="249" name="Google Shape;249;p34"/>
          <p:cNvPicPr preferRelativeResize="0"/>
          <p:nvPr/>
        </p:nvPicPr>
        <p:blipFill rotWithShape="1">
          <a:blip r:embed="rId3">
            <a:alphaModFix/>
          </a:blip>
          <a:srcRect b="5615" l="0" r="0" t="0"/>
          <a:stretch/>
        </p:blipFill>
        <p:spPr>
          <a:xfrm>
            <a:off x="1669500" y="1631075"/>
            <a:ext cx="6096900" cy="40152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txBox="1"/>
          <p:nvPr>
            <p:ph type="title"/>
          </p:nvPr>
        </p:nvSpPr>
        <p:spPr>
          <a:xfrm>
            <a:off x="81750" y="0"/>
            <a:ext cx="8980500" cy="1342200"/>
          </a:xfrm>
          <a:prstGeom prst="rect">
            <a:avLst/>
          </a:prstGeom>
        </p:spPr>
        <p:txBody>
          <a:bodyPr anchorCtr="0" anchor="ctr" bIns="45700" lIns="91425" spcFirstLastPara="1" rIns="91425" wrap="square" tIns="45700">
            <a:noAutofit/>
          </a:bodyPr>
          <a:lstStyle/>
          <a:p>
            <a:pPr indent="-139700" lvl="0" marL="342900" rtl="0" algn="ctr">
              <a:spcBef>
                <a:spcPts val="0"/>
              </a:spcBef>
              <a:spcAft>
                <a:spcPts val="0"/>
              </a:spcAft>
              <a:buNone/>
            </a:pPr>
            <a:r>
              <a:rPr lang="en-US"/>
              <a:t>Focus groups in Spring 2021</a:t>
            </a:r>
            <a:endParaRPr/>
          </a:p>
        </p:txBody>
      </p:sp>
      <p:sp>
        <p:nvSpPr>
          <p:cNvPr id="255" name="Google Shape;255;p35"/>
          <p:cNvSpPr txBox="1"/>
          <p:nvPr>
            <p:ph idx="1" type="body"/>
          </p:nvPr>
        </p:nvSpPr>
        <p:spPr>
          <a:xfrm>
            <a:off x="417975" y="1095125"/>
            <a:ext cx="8401500" cy="4955100"/>
          </a:xfrm>
          <a:prstGeom prst="rect">
            <a:avLst/>
          </a:prstGeom>
        </p:spPr>
        <p:txBody>
          <a:bodyPr anchorCtr="0" anchor="t" bIns="45700" lIns="91425" spcFirstLastPara="1" rIns="91425" wrap="square" tIns="45700">
            <a:noAutofit/>
          </a:bodyPr>
          <a:lstStyle/>
          <a:p>
            <a:pPr indent="-336550" lvl="0" marL="457200" rtl="0" algn="l">
              <a:spcBef>
                <a:spcPts val="360"/>
              </a:spcBef>
              <a:spcAft>
                <a:spcPts val="0"/>
              </a:spcAft>
              <a:buSzPts val="1700"/>
              <a:buChar char="•"/>
            </a:pPr>
            <a:r>
              <a:rPr lang="en-US"/>
              <a:t>4 Focus Groups took place online by 3 SERT Researchers </a:t>
            </a:r>
            <a:endParaRPr/>
          </a:p>
          <a:p>
            <a:pPr indent="-342900" lvl="1" marL="914400" rtl="0" algn="l">
              <a:spcBef>
                <a:spcPts val="0"/>
              </a:spcBef>
              <a:spcAft>
                <a:spcPts val="0"/>
              </a:spcAft>
              <a:buSzPts val="1800"/>
              <a:buChar char="–"/>
            </a:pPr>
            <a:r>
              <a:rPr lang="en-US"/>
              <a:t>LatinX Group #1</a:t>
            </a:r>
            <a:endParaRPr/>
          </a:p>
          <a:p>
            <a:pPr indent="-342900" lvl="1" marL="914400" rtl="0" algn="l">
              <a:spcBef>
                <a:spcPts val="0"/>
              </a:spcBef>
              <a:spcAft>
                <a:spcPts val="0"/>
              </a:spcAft>
              <a:buSzPts val="1800"/>
              <a:buChar char="–"/>
            </a:pPr>
            <a:r>
              <a:rPr lang="en-US"/>
              <a:t>African American Group</a:t>
            </a:r>
            <a:endParaRPr/>
          </a:p>
          <a:p>
            <a:pPr indent="-342900" lvl="1" marL="914400" rtl="0" algn="l">
              <a:spcBef>
                <a:spcPts val="0"/>
              </a:spcBef>
              <a:spcAft>
                <a:spcPts val="0"/>
              </a:spcAft>
              <a:buSzPts val="1800"/>
              <a:buChar char="–"/>
            </a:pPr>
            <a:r>
              <a:rPr lang="en-US"/>
              <a:t>LatinX Group #2</a:t>
            </a:r>
            <a:endParaRPr/>
          </a:p>
          <a:p>
            <a:pPr indent="-342900" lvl="1" marL="914400" rtl="0" algn="l">
              <a:spcBef>
                <a:spcPts val="0"/>
              </a:spcBef>
              <a:spcAft>
                <a:spcPts val="0"/>
              </a:spcAft>
              <a:buSzPts val="1800"/>
              <a:buChar char="–"/>
            </a:pPr>
            <a:r>
              <a:rPr lang="en-US"/>
              <a:t>White Group  </a:t>
            </a:r>
            <a:endParaRPr/>
          </a:p>
          <a:p>
            <a:pPr indent="-406400" lvl="0" marL="457200" rtl="0" algn="l">
              <a:spcBef>
                <a:spcPts val="0"/>
              </a:spcBef>
              <a:spcAft>
                <a:spcPts val="0"/>
              </a:spcAft>
              <a:buSzPts val="2800"/>
              <a:buChar char="•"/>
            </a:pPr>
            <a:r>
              <a:rPr lang="en-US" sz="2800"/>
              <a:t>Semi-structured </a:t>
            </a:r>
            <a:endParaRPr sz="2800"/>
          </a:p>
          <a:p>
            <a:pPr indent="-406400" lvl="0" marL="457200" rtl="0" algn="l">
              <a:spcBef>
                <a:spcPts val="0"/>
              </a:spcBef>
              <a:spcAft>
                <a:spcPts val="0"/>
              </a:spcAft>
              <a:buSzPts val="2800"/>
              <a:buChar char="•"/>
            </a:pPr>
            <a:r>
              <a:rPr lang="en-US" sz="2800"/>
              <a:t>Verbal responses</a:t>
            </a:r>
            <a:endParaRPr sz="2800"/>
          </a:p>
          <a:p>
            <a:pPr indent="-406400" lvl="0" marL="457200" rtl="0" algn="l">
              <a:spcBef>
                <a:spcPts val="0"/>
              </a:spcBef>
              <a:spcAft>
                <a:spcPts val="0"/>
              </a:spcAft>
              <a:buSzPts val="2800"/>
              <a:buChar char="•"/>
            </a:pPr>
            <a:r>
              <a:rPr lang="en-US" sz="2800"/>
              <a:t>Chat responses</a:t>
            </a:r>
            <a:endParaRPr sz="2800"/>
          </a:p>
          <a:p>
            <a:pPr indent="-406400" lvl="0" marL="457200" rtl="0" algn="l">
              <a:spcBef>
                <a:spcPts val="0"/>
              </a:spcBef>
              <a:spcAft>
                <a:spcPts val="0"/>
              </a:spcAft>
              <a:buSzPts val="2800"/>
              <a:buChar char="•"/>
            </a:pPr>
            <a:r>
              <a:rPr lang="en-US" sz="2800"/>
              <a:t>Thematic coding </a:t>
            </a:r>
            <a:endParaRPr sz="2800"/>
          </a:p>
        </p:txBody>
      </p:sp>
      <p:pic>
        <p:nvPicPr>
          <p:cNvPr id="256" name="Google Shape;256;p35"/>
          <p:cNvPicPr preferRelativeResize="0"/>
          <p:nvPr/>
        </p:nvPicPr>
        <p:blipFill rotWithShape="1">
          <a:blip r:embed="rId3">
            <a:alphaModFix/>
          </a:blip>
          <a:srcRect b="0" l="0" r="4498" t="0"/>
          <a:stretch/>
        </p:blipFill>
        <p:spPr>
          <a:xfrm>
            <a:off x="5584800" y="2079825"/>
            <a:ext cx="2599949" cy="37271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type="title"/>
          </p:nvPr>
        </p:nvSpPr>
        <p:spPr>
          <a:xfrm>
            <a:off x="81750" y="0"/>
            <a:ext cx="8980500" cy="1342200"/>
          </a:xfrm>
          <a:prstGeom prst="rect">
            <a:avLst/>
          </a:prstGeom>
        </p:spPr>
        <p:txBody>
          <a:bodyPr anchorCtr="0" anchor="ctr" bIns="45700" lIns="91425" spcFirstLastPara="1" rIns="91425" wrap="square" tIns="45700">
            <a:noAutofit/>
          </a:bodyPr>
          <a:lstStyle/>
          <a:p>
            <a:pPr indent="-139700" lvl="0" marL="342900" rtl="0" algn="ctr">
              <a:spcBef>
                <a:spcPts val="0"/>
              </a:spcBef>
              <a:spcAft>
                <a:spcPts val="0"/>
              </a:spcAft>
              <a:buNone/>
            </a:pPr>
            <a:r>
              <a:rPr lang="en-US"/>
              <a:t>Focus groups in Fall 2021</a:t>
            </a:r>
            <a:endParaRPr/>
          </a:p>
        </p:txBody>
      </p:sp>
      <p:sp>
        <p:nvSpPr>
          <p:cNvPr id="262" name="Google Shape;262;p36"/>
          <p:cNvSpPr txBox="1"/>
          <p:nvPr>
            <p:ph idx="1" type="body"/>
          </p:nvPr>
        </p:nvSpPr>
        <p:spPr>
          <a:xfrm>
            <a:off x="204525" y="1095125"/>
            <a:ext cx="8614800" cy="5544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sz="2900"/>
              <a:t>6</a:t>
            </a:r>
            <a:r>
              <a:rPr lang="en-US" sz="2900"/>
              <a:t> Focus Groups took place online by 3 SERT Researchers </a:t>
            </a:r>
            <a:endParaRPr sz="2900"/>
          </a:p>
          <a:p>
            <a:pPr indent="-323850" lvl="1" marL="914400" rtl="0" algn="l">
              <a:spcBef>
                <a:spcPts val="0"/>
              </a:spcBef>
              <a:spcAft>
                <a:spcPts val="0"/>
              </a:spcAft>
              <a:buSzPts val="1500"/>
              <a:buAutoNum type="alphaLcPeriod"/>
            </a:pPr>
            <a:r>
              <a:rPr lang="en-US" sz="2500"/>
              <a:t>LatinX Group #1</a:t>
            </a:r>
            <a:endParaRPr sz="2500"/>
          </a:p>
          <a:p>
            <a:pPr indent="-323850" lvl="1" marL="914400" rtl="0" algn="l">
              <a:spcBef>
                <a:spcPts val="0"/>
              </a:spcBef>
              <a:spcAft>
                <a:spcPts val="0"/>
              </a:spcAft>
              <a:buSzPts val="1500"/>
              <a:buAutoNum type="alphaLcPeriod"/>
            </a:pPr>
            <a:r>
              <a:rPr lang="en-US" sz="2500"/>
              <a:t>African American Group</a:t>
            </a:r>
            <a:endParaRPr sz="2500"/>
          </a:p>
          <a:p>
            <a:pPr indent="-323850" lvl="1" marL="914400" rtl="0" algn="l">
              <a:spcBef>
                <a:spcPts val="0"/>
              </a:spcBef>
              <a:spcAft>
                <a:spcPts val="0"/>
              </a:spcAft>
              <a:buSzPts val="1500"/>
              <a:buAutoNum type="alphaLcPeriod"/>
            </a:pPr>
            <a:r>
              <a:rPr lang="en-US" sz="2500"/>
              <a:t>LatinX Group #2</a:t>
            </a:r>
            <a:endParaRPr sz="2500"/>
          </a:p>
          <a:p>
            <a:pPr indent="-323850" lvl="1" marL="914400" rtl="0" algn="l">
              <a:spcBef>
                <a:spcPts val="0"/>
              </a:spcBef>
              <a:spcAft>
                <a:spcPts val="0"/>
              </a:spcAft>
              <a:buSzPts val="1500"/>
              <a:buAutoNum type="alphaLcPeriod"/>
            </a:pPr>
            <a:r>
              <a:rPr lang="en-US" sz="2500"/>
              <a:t>White Group</a:t>
            </a:r>
            <a:endParaRPr sz="2500"/>
          </a:p>
          <a:p>
            <a:pPr indent="-323850" lvl="1" marL="914400" rtl="0" algn="l">
              <a:spcBef>
                <a:spcPts val="0"/>
              </a:spcBef>
              <a:spcAft>
                <a:spcPts val="0"/>
              </a:spcAft>
              <a:buSzPts val="1500"/>
              <a:buAutoNum type="alphaLcPeriod"/>
            </a:pPr>
            <a:r>
              <a:rPr lang="en-US" sz="2500"/>
              <a:t>2 or more races/Hawaiian </a:t>
            </a:r>
            <a:endParaRPr sz="2500"/>
          </a:p>
          <a:p>
            <a:pPr indent="-323850" lvl="1" marL="914400" rtl="0" algn="l">
              <a:spcBef>
                <a:spcPts val="0"/>
              </a:spcBef>
              <a:spcAft>
                <a:spcPts val="0"/>
              </a:spcAft>
              <a:buSzPts val="1500"/>
              <a:buAutoNum type="alphaLcPeriod"/>
            </a:pPr>
            <a:r>
              <a:rPr lang="en-US" sz="2500"/>
              <a:t>LatinX Group #3  </a:t>
            </a:r>
            <a:endParaRPr sz="2500"/>
          </a:p>
          <a:p>
            <a:pPr indent="0" lvl="0" marL="4572000" rtl="0" algn="l">
              <a:spcBef>
                <a:spcPts val="360"/>
              </a:spcBef>
              <a:spcAft>
                <a:spcPts val="0"/>
              </a:spcAft>
              <a:buNone/>
            </a:pPr>
            <a:r>
              <a:rPr lang="en-US" sz="2500"/>
              <a:t>Collection &amp; Analysis:</a:t>
            </a:r>
            <a:endParaRPr sz="2500"/>
          </a:p>
          <a:p>
            <a:pPr indent="-387350" lvl="8" marL="5029200" rtl="0" algn="l">
              <a:spcBef>
                <a:spcPts val="360"/>
              </a:spcBef>
              <a:spcAft>
                <a:spcPts val="0"/>
              </a:spcAft>
              <a:buSzPts val="2500"/>
              <a:buChar char="•"/>
            </a:pPr>
            <a:r>
              <a:rPr lang="en-US" sz="2500"/>
              <a:t>Semi-structured </a:t>
            </a:r>
            <a:endParaRPr sz="2500"/>
          </a:p>
          <a:p>
            <a:pPr indent="-387350" lvl="8" marL="5029200" rtl="0" algn="l">
              <a:spcBef>
                <a:spcPts val="0"/>
              </a:spcBef>
              <a:spcAft>
                <a:spcPts val="0"/>
              </a:spcAft>
              <a:buSzPts val="2500"/>
              <a:buChar char="•"/>
            </a:pPr>
            <a:r>
              <a:rPr lang="en-US" sz="2500"/>
              <a:t>Verbal responses</a:t>
            </a:r>
            <a:endParaRPr sz="2500"/>
          </a:p>
          <a:p>
            <a:pPr indent="-387350" lvl="8" marL="5029200" rtl="0" algn="l">
              <a:spcBef>
                <a:spcPts val="0"/>
              </a:spcBef>
              <a:spcAft>
                <a:spcPts val="0"/>
              </a:spcAft>
              <a:buSzPts val="2500"/>
              <a:buChar char="•"/>
            </a:pPr>
            <a:r>
              <a:rPr lang="en-US" sz="2500"/>
              <a:t>Chat responses</a:t>
            </a:r>
            <a:endParaRPr sz="2500"/>
          </a:p>
          <a:p>
            <a:pPr indent="-387350" lvl="8" marL="5029200" rtl="0" algn="l">
              <a:spcBef>
                <a:spcPts val="0"/>
              </a:spcBef>
              <a:spcAft>
                <a:spcPts val="0"/>
              </a:spcAft>
              <a:buSzPts val="2500"/>
              <a:buChar char="•"/>
            </a:pPr>
            <a:r>
              <a:rPr lang="en-US" sz="2500"/>
              <a:t>Thematic coding </a:t>
            </a:r>
            <a:endParaRPr sz="2500"/>
          </a:p>
        </p:txBody>
      </p:sp>
      <p:pic>
        <p:nvPicPr>
          <p:cNvPr id="263" name="Google Shape;263;p36"/>
          <p:cNvPicPr preferRelativeResize="0"/>
          <p:nvPr/>
        </p:nvPicPr>
        <p:blipFill>
          <a:blip r:embed="rId3">
            <a:alphaModFix/>
          </a:blip>
          <a:stretch>
            <a:fillRect/>
          </a:stretch>
        </p:blipFill>
        <p:spPr>
          <a:xfrm>
            <a:off x="4758325" y="1912875"/>
            <a:ext cx="3910700" cy="2346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GCC_PPT_template-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