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  <p:sldId id="257" r:id="rId3"/>
    <p:sldId id="281" r:id="rId4"/>
    <p:sldId id="259" r:id="rId5"/>
    <p:sldId id="260" r:id="rId6"/>
    <p:sldId id="261" r:id="rId7"/>
    <p:sldId id="268" r:id="rId8"/>
    <p:sldId id="267" r:id="rId9"/>
    <p:sldId id="263" r:id="rId10"/>
    <p:sldId id="262" r:id="rId11"/>
    <p:sldId id="270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128" y="-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3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8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3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84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5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6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18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55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4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8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1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2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SAAC: Critical Inquiry Assessment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8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Performance for 2014 </a:t>
            </a:r>
            <a:br>
              <a:rPr lang="en-US" dirty="0" smtClean="0"/>
            </a:br>
            <a:r>
              <a:rPr lang="en-US" dirty="0" smtClean="0"/>
              <a:t>Using 4 Point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360621"/>
              </p:ext>
            </p:extLst>
          </p:nvPr>
        </p:nvGraphicFramePr>
        <p:xfrm>
          <a:off x="522514" y="2422333"/>
          <a:ext cx="11168743" cy="4132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1839"/>
                <a:gridCol w="821023"/>
                <a:gridCol w="806868"/>
                <a:gridCol w="773838"/>
                <a:gridCol w="773838"/>
                <a:gridCol w="1061667"/>
                <a:gridCol w="1061667"/>
                <a:gridCol w="743167"/>
                <a:gridCol w="637001"/>
                <a:gridCol w="1167835"/>
              </a:tblGrid>
              <a:tr h="82552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2014 Results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Excelling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Proficient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Approaching Proficient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Below Proficient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Observation / Question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8255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Identifying Hypothesis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/ Explanation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4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Planning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4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Analysis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4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Conclusion / Solution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06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73669"/>
            <a:ext cx="9677400" cy="706964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DANGER!!!</a:t>
            </a:r>
            <a:r>
              <a:rPr lang="en-US" dirty="0" smtClean="0"/>
              <a:t>  Comparing New Freshmen to Sophomores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variability within assessments, classes, class levels, et al</a:t>
            </a:r>
          </a:p>
          <a:p>
            <a:endParaRPr lang="en-US" dirty="0" smtClean="0"/>
          </a:p>
          <a:p>
            <a:r>
              <a:rPr lang="en-US" dirty="0" smtClean="0"/>
              <a:t>There were multiple graders</a:t>
            </a:r>
          </a:p>
          <a:p>
            <a:endParaRPr lang="en-US" dirty="0" smtClean="0"/>
          </a:p>
          <a:p>
            <a:r>
              <a:rPr lang="en-US" dirty="0" smtClean="0"/>
              <a:t>The Rubric is abstract and open to interpretation, more so than other Gen Ed Ability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8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576546" cy="706964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DANGER!!!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/>
              <a:t>Comparing </a:t>
            </a:r>
            <a:r>
              <a:rPr lang="en-US" b="1" u="sng" dirty="0"/>
              <a:t>2011 to 2014 </a:t>
            </a:r>
            <a:r>
              <a:rPr lang="en-US" b="1" u="sng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7942"/>
            <a:ext cx="11772900" cy="34163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differences in </a:t>
            </a:r>
            <a:r>
              <a:rPr lang="en-US" b="1" dirty="0" smtClean="0">
                <a:solidFill>
                  <a:schemeClr val="tx1"/>
                </a:solidFill>
              </a:rPr>
              <a:t>samples </a:t>
            </a:r>
            <a:r>
              <a:rPr lang="en-US" b="1" dirty="0">
                <a:solidFill>
                  <a:schemeClr val="tx1"/>
                </a:solidFill>
              </a:rPr>
              <a:t>of 2011 and 2014 may compromise the validity of comparisons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scoring of the rubric changed from 2011 to 2014.  In spite of attempts to logically cluster the data, it may have affected the overall scores.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C00000"/>
                </a:solidFill>
              </a:rPr>
              <a:t>Course levels assessed</a:t>
            </a:r>
            <a:r>
              <a:rPr lang="en-US" sz="1800" b="1" dirty="0">
                <a:solidFill>
                  <a:schemeClr val="tx1"/>
                </a:solidFill>
              </a:rPr>
              <a:t>: no Dev Ed sections were assessed in 2011 but Dev Ed represented 9.2% of all assessments in 2014.  In 2011 100 Level courses represented over 3/4th of all assessments but slightly over 1/4th of all assessments in 2014.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C00000"/>
                </a:solidFill>
              </a:rPr>
              <a:t>Student Year Level</a:t>
            </a:r>
            <a:r>
              <a:rPr lang="en-US" sz="1800" b="1" dirty="0">
                <a:solidFill>
                  <a:schemeClr val="tx1"/>
                </a:solidFill>
              </a:rPr>
              <a:t>:  in 2011, new freshmen represented only 8.8% of all assessments but almost 1/3rd (32.6%) of all assessments in 2014.  Sophomores represented over half (52.4%) of all assessments in 2011 but only 37.0% in 2014.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C00000"/>
                </a:solidFill>
              </a:rPr>
              <a:t>Prefixes assessed</a:t>
            </a:r>
            <a:r>
              <a:rPr lang="en-US" sz="1800" b="1" dirty="0">
                <a:solidFill>
                  <a:schemeClr val="tx1"/>
                </a:solidFill>
              </a:rPr>
              <a:t>: in 2011, MAT represented 59.5% of all assessments but in 2014 it only represented 38.1%.  EDU was not assessed in 2011 but represented an additional 26.0% of all assessments in 2014.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C00000"/>
                </a:solidFill>
              </a:rPr>
              <a:t>Courses assessed</a:t>
            </a:r>
            <a:r>
              <a:rPr lang="en-US" sz="1800" b="1" dirty="0">
                <a:solidFill>
                  <a:schemeClr val="tx1"/>
                </a:solidFill>
              </a:rPr>
              <a:t>: in 2011, MAT151 represented 59.5% of all assessments while in 2014 no single course represented more than 15.4% of the total number of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7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969" y="963031"/>
            <a:ext cx="8825659" cy="706964"/>
          </a:xfrm>
        </p:spPr>
        <p:txBody>
          <a:bodyPr/>
          <a:lstStyle/>
          <a:p>
            <a:r>
              <a:rPr lang="en-US" b="1" u="sng" dirty="0"/>
              <a:t>Comparing 2011 to 2014 </a:t>
            </a:r>
            <a:r>
              <a:rPr lang="en-US" b="1" u="sng" dirty="0" smtClean="0"/>
              <a:t>Results </a:t>
            </a:r>
            <a:br>
              <a:rPr lang="en-US" b="1" u="sng" dirty="0" smtClean="0"/>
            </a:br>
            <a:r>
              <a:rPr lang="en-US" b="1" u="sng" dirty="0" smtClean="0"/>
              <a:t>Using 3 Point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602693"/>
              </p:ext>
            </p:extLst>
          </p:nvPr>
        </p:nvGraphicFramePr>
        <p:xfrm>
          <a:off x="391886" y="2597085"/>
          <a:ext cx="11234058" cy="3897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052"/>
                <a:gridCol w="844676"/>
                <a:gridCol w="1021279"/>
                <a:gridCol w="1021279"/>
                <a:gridCol w="1015802"/>
                <a:gridCol w="1015802"/>
                <a:gridCol w="995266"/>
                <a:gridCol w="1181451"/>
                <a:gridCol w="1181451"/>
              </a:tblGrid>
              <a:tr h="301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Proficient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Approaching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Proficient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Below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Proficient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6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Observation / Question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60.8%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26.0%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13.2%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86.8%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9.2%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2.83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Identifying Hypothesis / Explanation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81.5%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12.3%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6.2%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83.9%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Planning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37.9%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47.6%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14.5%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79.1%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16.1%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Analysis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34.8%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44.1%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21.1%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75.5%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2.69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Conclusion / Solution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67.4%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16.3%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16.3%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01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80.6%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74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in the classes assessed may have compromised the ability to credibly report longitudinal results. The next Critical Inquiry assessment may benefit from a more homogenous sample in 2017.</a:t>
            </a:r>
          </a:p>
          <a:p>
            <a:endParaRPr lang="en-US" dirty="0"/>
          </a:p>
          <a:p>
            <a:r>
              <a:rPr lang="en-US" dirty="0" smtClean="0"/>
              <a:t>What else may we have learned?????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75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Inquiry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948475" cy="4009571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Observation </a:t>
            </a:r>
            <a:r>
              <a:rPr lang="en-US" sz="1800" dirty="0"/>
              <a:t>/ Question, </a:t>
            </a:r>
            <a:endParaRPr lang="en-US" sz="1800" dirty="0" smtClean="0"/>
          </a:p>
          <a:p>
            <a:pPr lvl="1"/>
            <a:r>
              <a:rPr lang="en-US" sz="1800" dirty="0" smtClean="0"/>
              <a:t>Identifying </a:t>
            </a:r>
            <a:r>
              <a:rPr lang="en-US" sz="1800" dirty="0"/>
              <a:t>Hypothesis / Explanation, </a:t>
            </a:r>
            <a:endParaRPr lang="en-US" sz="1800" dirty="0" smtClean="0"/>
          </a:p>
          <a:p>
            <a:pPr lvl="1"/>
            <a:r>
              <a:rPr lang="en-US" sz="1800" dirty="0" smtClean="0"/>
              <a:t>Planning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/>
            <a:r>
              <a:rPr lang="en-US" sz="1800" dirty="0" smtClean="0"/>
              <a:t>Analysis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/>
            <a:r>
              <a:rPr lang="en-US" sz="1800" dirty="0" smtClean="0"/>
              <a:t>Conclusion </a:t>
            </a:r>
            <a:r>
              <a:rPr lang="en-US" sz="1800" dirty="0"/>
              <a:t>/ Solution. 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3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14 at 12.24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477" y="0"/>
            <a:ext cx="74676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7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40" y="2269672"/>
            <a:ext cx="11597660" cy="4278086"/>
          </a:xfrm>
        </p:spPr>
        <p:txBody>
          <a:bodyPr>
            <a:noAutofit/>
          </a:bodyPr>
          <a:lstStyle/>
          <a:p>
            <a:r>
              <a:rPr lang="en-US" dirty="0" smtClean="0"/>
              <a:t>In 2011:Instructors rated students for each of the five areas as </a:t>
            </a:r>
          </a:p>
          <a:p>
            <a:pPr lvl="1"/>
            <a:r>
              <a:rPr lang="en-US" sz="1800" dirty="0" smtClean="0"/>
              <a:t>Proficient (scored as a 3) </a:t>
            </a:r>
          </a:p>
          <a:p>
            <a:pPr lvl="1"/>
            <a:r>
              <a:rPr lang="en-US" sz="1800" dirty="0" smtClean="0"/>
              <a:t>Approaching Proficient (</a:t>
            </a:r>
            <a:r>
              <a:rPr lang="en-US" sz="1800" dirty="0"/>
              <a:t>scored as a </a:t>
            </a:r>
            <a:r>
              <a:rPr lang="en-US" sz="1800" dirty="0" smtClean="0"/>
              <a:t>2)</a:t>
            </a:r>
          </a:p>
          <a:p>
            <a:pPr lvl="1"/>
            <a:r>
              <a:rPr lang="en-US" sz="1800" dirty="0" smtClean="0"/>
              <a:t> Below Proficient (</a:t>
            </a:r>
            <a:r>
              <a:rPr lang="en-US" sz="1800" dirty="0"/>
              <a:t>scored as a </a:t>
            </a:r>
            <a:r>
              <a:rPr lang="en-US" sz="1800" dirty="0" smtClean="0"/>
              <a:t>1) in 2011</a:t>
            </a:r>
          </a:p>
          <a:p>
            <a:r>
              <a:rPr lang="en-US" dirty="0" smtClean="0"/>
              <a:t>In 2014: Instructors rated students for each of the five areas as</a:t>
            </a:r>
          </a:p>
          <a:p>
            <a:pPr lvl="1"/>
            <a:r>
              <a:rPr lang="en-US" sz="1800" dirty="0" smtClean="0"/>
              <a:t>Excelling (</a:t>
            </a:r>
            <a:r>
              <a:rPr lang="en-US" sz="1800" dirty="0"/>
              <a:t>scored as a </a:t>
            </a:r>
            <a:r>
              <a:rPr lang="en-US" sz="1800" dirty="0" smtClean="0"/>
              <a:t>4) </a:t>
            </a:r>
          </a:p>
          <a:p>
            <a:pPr lvl="1"/>
            <a:r>
              <a:rPr lang="en-US" sz="1800" dirty="0" smtClean="0"/>
              <a:t>Proficient (</a:t>
            </a:r>
            <a:r>
              <a:rPr lang="en-US" sz="1800" dirty="0"/>
              <a:t>scored as a </a:t>
            </a:r>
            <a:r>
              <a:rPr lang="en-US" sz="1800" dirty="0" smtClean="0"/>
              <a:t>3) </a:t>
            </a:r>
          </a:p>
          <a:p>
            <a:pPr lvl="1"/>
            <a:r>
              <a:rPr lang="en-US" sz="1800" dirty="0" smtClean="0"/>
              <a:t>Approaching Proficient (</a:t>
            </a:r>
            <a:r>
              <a:rPr lang="en-US" sz="1800" dirty="0"/>
              <a:t>scored as a </a:t>
            </a:r>
            <a:r>
              <a:rPr lang="en-US" sz="1800" dirty="0" smtClean="0"/>
              <a:t>2)</a:t>
            </a:r>
          </a:p>
          <a:p>
            <a:pPr lvl="1"/>
            <a:r>
              <a:rPr lang="en-US" sz="1800" dirty="0" smtClean="0"/>
              <a:t>Below Proficient (</a:t>
            </a:r>
            <a:r>
              <a:rPr lang="en-US" sz="1800" dirty="0"/>
              <a:t>scored as a </a:t>
            </a:r>
            <a:r>
              <a:rPr lang="en-US" sz="1800" dirty="0" smtClean="0"/>
              <a:t>1)</a:t>
            </a:r>
          </a:p>
          <a:p>
            <a:r>
              <a:rPr lang="en-US" dirty="0" smtClean="0"/>
              <a:t>To </a:t>
            </a:r>
            <a:r>
              <a:rPr lang="en-US" dirty="0"/>
              <a:t>compare 2011 and 2014 results, </a:t>
            </a:r>
            <a:r>
              <a:rPr lang="en-US" dirty="0" smtClean="0"/>
              <a:t>the 2014 </a:t>
            </a:r>
            <a:r>
              <a:rPr lang="en-US" dirty="0"/>
              <a:t>results scored </a:t>
            </a:r>
            <a:r>
              <a:rPr lang="en-US" dirty="0" smtClean="0"/>
              <a:t>as either Excelling or </a:t>
            </a:r>
            <a:r>
              <a:rPr lang="en-US" dirty="0"/>
              <a:t>Proficient </a:t>
            </a:r>
            <a:r>
              <a:rPr lang="en-US" dirty="0" smtClean="0"/>
              <a:t>were </a:t>
            </a:r>
            <a:r>
              <a:rPr lang="en-US" dirty="0"/>
              <a:t>merged and scored as </a:t>
            </a:r>
            <a:r>
              <a:rPr lang="en-US" dirty="0" smtClean="0"/>
              <a:t>Proficient so the two years’ results could be compared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Assessed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973351"/>
              </p:ext>
            </p:extLst>
          </p:nvPr>
        </p:nvGraphicFramePr>
        <p:xfrm>
          <a:off x="437243" y="2346960"/>
          <a:ext cx="10502901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6757"/>
                <a:gridCol w="914400"/>
                <a:gridCol w="881744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Faculty</a:t>
                      </a:r>
                      <a:r>
                        <a:rPr lang="en-US" sz="1800" baseline="0" dirty="0" smtClean="0"/>
                        <a:t> Participating</a:t>
                      </a:r>
                    </a:p>
                    <a:p>
                      <a:r>
                        <a:rPr lang="en-US" sz="1800" baseline="0" dirty="0" smtClean="0"/>
                        <a:t>(One participated both years)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Sections Assessed</a:t>
                      </a:r>
                    </a:p>
                    <a:p>
                      <a:r>
                        <a:rPr lang="en-US" sz="1800" dirty="0" smtClean="0"/>
                        <a:t>(CRE101</a:t>
                      </a:r>
                      <a:r>
                        <a:rPr lang="en-US" sz="1800" baseline="0" dirty="0" smtClean="0"/>
                        <a:t> and EDU22 had two sections assessed)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Prefixes Assessed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(CIS, MAT, SOC assessed both years)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Course Level Assessed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Dev 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100 Level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200 Level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77%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23%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17%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28%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Courses Assessed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(CIS120DF assessed both years)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4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Assessed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188976"/>
              </p:ext>
            </p:extLst>
          </p:nvPr>
        </p:nvGraphicFramePr>
        <p:xfrm>
          <a:off x="898071" y="2603500"/>
          <a:ext cx="10760531" cy="395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328"/>
                <a:gridCol w="936830"/>
                <a:gridCol w="903373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Student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New Freshman (&lt;= 7</a:t>
                      </a:r>
                      <a:r>
                        <a:rPr lang="en-US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cumulative hours earned by prior term)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Freshman / Sophomore (&gt;7 and &lt;30  cumulative hours earned by prior term)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Sophomore (30+ cumulative hours earned by prior term)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39%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52%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33%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30%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37%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Gender of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Female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Male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Data Not Available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60%</a:t>
                      </a:r>
                    </a:p>
                    <a:p>
                      <a:pPr algn="ctr"/>
                      <a:r>
                        <a:rPr lang="en-US" sz="1800" dirty="0" smtClean="0"/>
                        <a:t>36%</a:t>
                      </a:r>
                    </a:p>
                    <a:p>
                      <a:pPr algn="ctr"/>
                      <a:r>
                        <a:rPr lang="en-US" sz="1800" dirty="0" smtClean="0"/>
                        <a:t>4%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55%</a:t>
                      </a:r>
                    </a:p>
                    <a:p>
                      <a:pPr algn="ctr"/>
                      <a:r>
                        <a:rPr lang="en-US" sz="1800" dirty="0" smtClean="0"/>
                        <a:t>45%</a:t>
                      </a:r>
                    </a:p>
                    <a:p>
                      <a:pPr algn="ctr"/>
                      <a:r>
                        <a:rPr lang="en-US" sz="1800" dirty="0" smtClean="0"/>
                        <a:t>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02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2011: </a:t>
            </a:r>
          </a:p>
          <a:p>
            <a:pPr lvl="1"/>
            <a:r>
              <a:rPr lang="en-US" dirty="0" smtClean="0"/>
              <a:t>Prefixes: </a:t>
            </a:r>
            <a:r>
              <a:rPr lang="en-US" b="1" dirty="0" smtClean="0">
                <a:solidFill>
                  <a:srgbClr val="C00000"/>
                </a:solidFill>
              </a:rPr>
              <a:t>CIS</a:t>
            </a:r>
            <a:r>
              <a:rPr lang="en-US" dirty="0" smtClean="0"/>
              <a:t>, ECN, </a:t>
            </a:r>
            <a:r>
              <a:rPr lang="en-US" b="1" dirty="0" smtClean="0">
                <a:solidFill>
                  <a:srgbClr val="C00000"/>
                </a:solidFill>
              </a:rPr>
              <a:t>MAT</a:t>
            </a:r>
            <a:r>
              <a:rPr lang="en-US" dirty="0" smtClean="0"/>
              <a:t>, PSY, </a:t>
            </a:r>
            <a:r>
              <a:rPr lang="en-US" b="1" dirty="0">
                <a:solidFill>
                  <a:srgbClr val="C00000"/>
                </a:solidFill>
              </a:rPr>
              <a:t>SOC</a:t>
            </a:r>
          </a:p>
          <a:p>
            <a:pPr lvl="1"/>
            <a:r>
              <a:rPr lang="en-US" dirty="0" smtClean="0"/>
              <a:t>Classes: </a:t>
            </a:r>
            <a:r>
              <a:rPr lang="en-US" b="1" dirty="0">
                <a:solidFill>
                  <a:srgbClr val="C00000"/>
                </a:solidFill>
              </a:rPr>
              <a:t>CIS120DF</a:t>
            </a:r>
            <a:r>
              <a:rPr lang="en-US" dirty="0" smtClean="0"/>
              <a:t>, ECN211, ECN212, MAT151, PSY230, and SOC140</a:t>
            </a:r>
          </a:p>
          <a:p>
            <a:endParaRPr lang="en-US" dirty="0" smtClean="0"/>
          </a:p>
          <a:p>
            <a:r>
              <a:rPr lang="en-US" dirty="0" smtClean="0"/>
              <a:t>In 2014: </a:t>
            </a:r>
          </a:p>
          <a:p>
            <a:pPr lvl="1"/>
            <a:r>
              <a:rPr lang="en-US" dirty="0" smtClean="0"/>
              <a:t>Prefixes: </a:t>
            </a:r>
            <a:r>
              <a:rPr lang="en-US" b="1" dirty="0" smtClean="0"/>
              <a:t>CIS</a:t>
            </a:r>
            <a:r>
              <a:rPr lang="en-US" dirty="0" smtClean="0"/>
              <a:t>, CRE, EDU, </a:t>
            </a:r>
            <a:r>
              <a:rPr lang="en-US" b="1" dirty="0">
                <a:solidFill>
                  <a:srgbClr val="C00000"/>
                </a:solidFill>
              </a:rPr>
              <a:t>MAT</a:t>
            </a:r>
            <a:r>
              <a:rPr lang="en-US" dirty="0" smtClean="0"/>
              <a:t>, RDG, </a:t>
            </a:r>
            <a:r>
              <a:rPr lang="en-US" b="1" dirty="0">
                <a:solidFill>
                  <a:srgbClr val="C00000"/>
                </a:solidFill>
              </a:rPr>
              <a:t>SOC</a:t>
            </a:r>
          </a:p>
          <a:p>
            <a:pPr lvl="1"/>
            <a:r>
              <a:rPr lang="en-US" dirty="0" smtClean="0"/>
              <a:t>Classes: </a:t>
            </a:r>
            <a:r>
              <a:rPr lang="en-US" b="1" dirty="0">
                <a:solidFill>
                  <a:srgbClr val="C00000"/>
                </a:solidFill>
              </a:rPr>
              <a:t>CIS120DF</a:t>
            </a:r>
            <a:r>
              <a:rPr lang="en-US" dirty="0" smtClean="0"/>
              <a:t>, CRE101, EDU222, EDU230, MAT082, MAT221, MAT241, MAT276, RDG081, and SOC130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4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Performance for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strongest area </a:t>
            </a:r>
            <a:r>
              <a:rPr lang="en-US" dirty="0" smtClean="0"/>
              <a:t>= Observation </a:t>
            </a:r>
            <a:r>
              <a:rPr lang="en-US" dirty="0" smtClean="0"/>
              <a:t>/ Question: Student </a:t>
            </a:r>
            <a:r>
              <a:rPr lang="en-US" dirty="0"/>
              <a:t>can identify a relevant, testable question prompted by observation or scenario with no issues or </a:t>
            </a:r>
            <a:r>
              <a:rPr lang="en-US" dirty="0" smtClean="0"/>
              <a:t>errors</a:t>
            </a:r>
          </a:p>
          <a:p>
            <a:endParaRPr lang="en-US" dirty="0"/>
          </a:p>
          <a:p>
            <a:r>
              <a:rPr lang="en-US" dirty="0" smtClean="0"/>
              <a:t>The area with the greatest opportunity to improve </a:t>
            </a:r>
            <a:r>
              <a:rPr lang="en-US" dirty="0" smtClean="0"/>
              <a:t>= </a:t>
            </a:r>
            <a:r>
              <a:rPr lang="en-US" dirty="0" smtClean="0"/>
              <a:t>Analysis</a:t>
            </a:r>
            <a:r>
              <a:rPr lang="en-US" dirty="0" smtClean="0"/>
              <a:t>: </a:t>
            </a:r>
            <a:r>
              <a:rPr lang="en-US" dirty="0"/>
              <a:t>Student uses appropriate tools or methods to thoroughly examine the data with no issues or errors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Although there were minor differences between the averages for new freshmen and sophomores, NONE of these differences were statistically significant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3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Performance for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981132" cy="4123871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tatistically </a:t>
            </a:r>
            <a:r>
              <a:rPr lang="en-US" dirty="0"/>
              <a:t>significant observations of 2014:</a:t>
            </a:r>
          </a:p>
          <a:p>
            <a:pPr lvl="1"/>
            <a:r>
              <a:rPr lang="en-US" dirty="0" smtClean="0"/>
              <a:t>100 </a:t>
            </a:r>
            <a:r>
              <a:rPr lang="en-US" dirty="0"/>
              <a:t>Level Courses had a higher mean than Dev Ed Courses in terms of Observation/Question, Analysis, and </a:t>
            </a:r>
            <a:r>
              <a:rPr lang="en-US" dirty="0" smtClean="0"/>
              <a:t>Conclusion/Solution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100 </a:t>
            </a:r>
            <a:r>
              <a:rPr lang="en-US" dirty="0"/>
              <a:t>Level Courses had a higher mean than 200 Level Courses in terms of Observation/Question, Identifying Hypothesis/Explanation, Analysis, and </a:t>
            </a:r>
            <a:r>
              <a:rPr lang="en-US" dirty="0" smtClean="0"/>
              <a:t>Conclusion/Solution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200 </a:t>
            </a:r>
            <a:r>
              <a:rPr lang="en-US" dirty="0"/>
              <a:t>Level Courses had a higher mean than Dev Ed courses in terms of </a:t>
            </a:r>
            <a:r>
              <a:rPr lang="en-US" dirty="0" smtClean="0"/>
              <a:t>Analysis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MAT </a:t>
            </a:r>
            <a:r>
              <a:rPr lang="en-US" dirty="0"/>
              <a:t>prefix courses had a lower mean than non-MAT prefix </a:t>
            </a:r>
            <a:r>
              <a:rPr lang="en-US" dirty="0" smtClean="0"/>
              <a:t>courses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SOC </a:t>
            </a:r>
            <a:r>
              <a:rPr lang="en-US" dirty="0"/>
              <a:t>prefix courses had a higher mean than non-SOC prefix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8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1376</TotalTime>
  <Words>1006</Words>
  <Application>Microsoft Macintosh PowerPoint</Application>
  <PresentationFormat>Custom</PresentationFormat>
  <Paragraphs>273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 Boardroom</vt:lpstr>
      <vt:lpstr>SAAC: Critical Inquiry Assessment 2014</vt:lpstr>
      <vt:lpstr>Critical Inquiry Components </vt:lpstr>
      <vt:lpstr>PowerPoint Presentation</vt:lpstr>
      <vt:lpstr>Background</vt:lpstr>
      <vt:lpstr>Classes Assessed</vt:lpstr>
      <vt:lpstr>Participants Assessed</vt:lpstr>
      <vt:lpstr>Classes Assessed</vt:lpstr>
      <vt:lpstr>Overall Performance for 2014</vt:lpstr>
      <vt:lpstr>Overall Performance for 2014</vt:lpstr>
      <vt:lpstr>Overall Performance for 2014  Using 4 Point Scale</vt:lpstr>
      <vt:lpstr>DANGER!!!  Comparing New Freshmen to Sophomores</vt:lpstr>
      <vt:lpstr>DANGER!!! Comparing 2011 to 2014 Results</vt:lpstr>
      <vt:lpstr>Comparing 2011 to 2014 Results  Using 3 Point Scale</vt:lpstr>
      <vt:lpstr>Lessons Learned</vt:lpstr>
    </vt:vector>
  </TitlesOfParts>
  <Company>Estrella Mountain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SAAC:Critical Inquiry Assessment 2014</dc:title>
  <dc:creator>James Waugh</dc:creator>
  <cp:lastModifiedBy>Heather Muns</cp:lastModifiedBy>
  <cp:revision>26</cp:revision>
  <dcterms:created xsi:type="dcterms:W3CDTF">2015-03-23T19:12:21Z</dcterms:created>
  <dcterms:modified xsi:type="dcterms:W3CDTF">2015-04-14T19:42:27Z</dcterms:modified>
</cp:coreProperties>
</file>