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8" r:id="rId7"/>
    <p:sldId id="263" r:id="rId8"/>
    <p:sldId id="264" r:id="rId9"/>
    <p:sldId id="267" r:id="rId10"/>
    <p:sldId id="261" r:id="rId11"/>
    <p:sldId id="270" r:id="rId12"/>
    <p:sldId id="273" r:id="rId13"/>
    <p:sldId id="275" r:id="rId14"/>
    <p:sldId id="274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07" autoAdjust="0"/>
  </p:normalViewPr>
  <p:slideViewPr>
    <p:cSldViewPr snapToGrid="0">
      <p:cViewPr>
        <p:scale>
          <a:sx n="78" d="100"/>
          <a:sy n="78" d="100"/>
        </p:scale>
        <p:origin x="-19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910861373029602E-2"/>
          <c:y val="0.11371159487417015"/>
          <c:w val="0.93693242756988926"/>
          <c:h val="0.55220626833410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Data Managing Proficient</c:v>
                </c:pt>
                <c:pt idx="1">
                  <c:v>References Proficient</c:v>
                </c:pt>
                <c:pt idx="2">
                  <c:v>Assignment Content Proficient</c:v>
                </c:pt>
                <c:pt idx="3">
                  <c:v>Communications Proficient</c:v>
                </c:pt>
                <c:pt idx="4">
                  <c:v>Layout Proficient</c:v>
                </c:pt>
                <c:pt idx="5">
                  <c:v>Embedded Object Proficient</c:v>
                </c:pt>
                <c:pt idx="6">
                  <c:v>Conventions Proficient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0.98099999999999998</c:v>
                </c:pt>
                <c:pt idx="1">
                  <c:v>0.90100000000000002</c:v>
                </c:pt>
                <c:pt idx="2">
                  <c:v>0.98199999999999998</c:v>
                </c:pt>
                <c:pt idx="3">
                  <c:v>0.93100000000000005</c:v>
                </c:pt>
                <c:pt idx="4">
                  <c:v>0.97399999999999998</c:v>
                </c:pt>
                <c:pt idx="5">
                  <c:v>0.8580000000000001</c:v>
                </c:pt>
                <c:pt idx="6">
                  <c:v>0.95300000000000007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Data Managing Proficient</c:v>
                </c:pt>
                <c:pt idx="1">
                  <c:v>References Proficient</c:v>
                </c:pt>
                <c:pt idx="2">
                  <c:v>Assignment Content Proficient</c:v>
                </c:pt>
                <c:pt idx="3">
                  <c:v>Communications Proficient</c:v>
                </c:pt>
                <c:pt idx="4">
                  <c:v>Layout Proficient</c:v>
                </c:pt>
                <c:pt idx="5">
                  <c:v>Embedded Object Proficient</c:v>
                </c:pt>
                <c:pt idx="6">
                  <c:v>Conventions Proficient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1</c:v>
                </c:pt>
                <c:pt idx="1">
                  <c:v>0.77800000000000002</c:v>
                </c:pt>
                <c:pt idx="2">
                  <c:v>0.88800000000000012</c:v>
                </c:pt>
                <c:pt idx="3">
                  <c:v>0.99099999999999999</c:v>
                </c:pt>
                <c:pt idx="4">
                  <c:v>0.97799999999999998</c:v>
                </c:pt>
                <c:pt idx="5">
                  <c:v>0.74400000000000011</c:v>
                </c:pt>
                <c:pt idx="6">
                  <c:v>0.95700000000000007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6"/>
        <c:axId val="138093312"/>
        <c:axId val="138094848"/>
      </c:barChart>
      <c:catAx>
        <c:axId val="1380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094848"/>
        <c:crosses val="autoZero"/>
        <c:auto val="1"/>
        <c:lblAlgn val="ctr"/>
        <c:lblOffset val="100"/>
        <c:noMultiLvlLbl val="0"/>
      </c:catAx>
      <c:valAx>
        <c:axId val="1380948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3809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723" y="2099733"/>
            <a:ext cx="10133556" cy="2677648"/>
          </a:xfrm>
        </p:spPr>
        <p:txBody>
          <a:bodyPr/>
          <a:lstStyle/>
          <a:p>
            <a:pPr algn="ctr"/>
            <a:r>
              <a:rPr lang="en-US" dirty="0" smtClean="0"/>
              <a:t>How </a:t>
            </a:r>
            <a:r>
              <a:rPr lang="en-US" b="1" dirty="0" smtClean="0">
                <a:solidFill>
                  <a:srgbClr val="00B0F0"/>
                </a:solidFill>
              </a:rPr>
              <a:t>Technologically Literate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rgbClr val="00B0F0"/>
                </a:solidFill>
              </a:rPr>
              <a:t>EMCC Students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- 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03646" cy="42545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Cannot extrapolate the results </a:t>
            </a:r>
            <a:r>
              <a:rPr lang="en-US" b="1" dirty="0"/>
              <a:t>to represent the college </a:t>
            </a:r>
            <a:r>
              <a:rPr lang="en-US" b="1" dirty="0" smtClean="0"/>
              <a:t>population due to small sample size</a:t>
            </a:r>
            <a:endParaRPr lang="en-US" b="1" dirty="0"/>
          </a:p>
          <a:p>
            <a:r>
              <a:rPr lang="en-US" b="1" dirty="0" smtClean="0"/>
              <a:t>Differences in scoring methodologies between 2012 and 2015. </a:t>
            </a:r>
          </a:p>
          <a:p>
            <a:pPr lvl="1"/>
            <a:r>
              <a:rPr lang="en-US" b="1" dirty="0" smtClean="0"/>
              <a:t>Faculty did not identify specific </a:t>
            </a:r>
            <a:r>
              <a:rPr lang="en-US" b="1" dirty="0"/>
              <a:t>deliverable </a:t>
            </a:r>
            <a:r>
              <a:rPr lang="en-US" b="1" dirty="0" smtClean="0"/>
              <a:t>components missing in 2012 (just if the total number was sufficient).</a:t>
            </a:r>
          </a:p>
          <a:p>
            <a:pPr lvl="1"/>
            <a:r>
              <a:rPr lang="en-US" b="1" dirty="0" smtClean="0"/>
              <a:t>This was corrected in </a:t>
            </a:r>
            <a:r>
              <a:rPr lang="en-US" b="1" dirty="0"/>
              <a:t>2015 but may compromise the ability to accurately compare results between the two assessments</a:t>
            </a:r>
          </a:p>
          <a:p>
            <a:r>
              <a:rPr lang="en-US" b="1" dirty="0" smtClean="0"/>
              <a:t>Proportional </a:t>
            </a:r>
            <a:r>
              <a:rPr lang="en-US" b="1" dirty="0"/>
              <a:t>changes between new freshmen and sophomores </a:t>
            </a:r>
            <a:r>
              <a:rPr lang="en-US" b="1" dirty="0" smtClean="0"/>
              <a:t>further </a:t>
            </a:r>
            <a:r>
              <a:rPr lang="en-US" b="1" dirty="0"/>
              <a:t>compromises the ability to accurately compare results between the two </a:t>
            </a:r>
            <a:r>
              <a:rPr lang="en-US" b="1" dirty="0" smtClean="0"/>
              <a:t>years</a:t>
            </a:r>
            <a:endParaRPr lang="en-US" b="1" dirty="0"/>
          </a:p>
          <a:p>
            <a:r>
              <a:rPr lang="en-US" b="1" dirty="0" smtClean="0"/>
              <a:t>With </a:t>
            </a:r>
            <a:r>
              <a:rPr lang="en-US" b="1" dirty="0"/>
              <a:t>only one instructor responsible for almost half of all 2015 assessments, the final results cannot be extrapolated to be representative of the college at large</a:t>
            </a:r>
          </a:p>
          <a:p>
            <a:r>
              <a:rPr lang="en-US" b="1" dirty="0" smtClean="0"/>
              <a:t>Anecdotally three instructors (representing more than half the students sampled) </a:t>
            </a:r>
            <a:r>
              <a:rPr lang="en-US" b="1" dirty="0"/>
              <a:t>indicated </a:t>
            </a:r>
            <a:r>
              <a:rPr lang="en-US" b="1" dirty="0" smtClean="0"/>
              <a:t>their grading </a:t>
            </a:r>
            <a:r>
              <a:rPr lang="en-US" b="1" dirty="0"/>
              <a:t>rigor increased between 2012 and 2015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871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29" y="2417523"/>
            <a:ext cx="11323529" cy="4221272"/>
          </a:xfrm>
        </p:spPr>
        <p:txBody>
          <a:bodyPr>
            <a:normAutofit/>
          </a:bodyPr>
          <a:lstStyle/>
          <a:p>
            <a:r>
              <a:rPr lang="en-US" b="1" dirty="0" smtClean="0"/>
              <a:t>Developmental history of students using technology: is </a:t>
            </a:r>
            <a:r>
              <a:rPr lang="en-US" b="1" dirty="0" err="1" smtClean="0"/>
              <a:t>Ppt</a:t>
            </a:r>
            <a:r>
              <a:rPr lang="en-US" b="1" dirty="0" smtClean="0"/>
              <a:t> really appropriate assessment platform?</a:t>
            </a:r>
          </a:p>
          <a:p>
            <a:r>
              <a:rPr lang="en-US" b="1" dirty="0" smtClean="0"/>
              <a:t>Does </a:t>
            </a:r>
            <a:r>
              <a:rPr lang="en-US" b="1" dirty="0" err="1" smtClean="0"/>
              <a:t>Ppt</a:t>
            </a:r>
            <a:r>
              <a:rPr lang="en-US" b="1" dirty="0" smtClean="0"/>
              <a:t> reflect what is really needed for technological literacy? What about LMS? </a:t>
            </a:r>
          </a:p>
          <a:p>
            <a:r>
              <a:rPr lang="en-US" b="1" dirty="0" smtClean="0"/>
              <a:t>Workforce reality: </a:t>
            </a:r>
            <a:r>
              <a:rPr lang="en-US" b="1" dirty="0" err="1" smtClean="0"/>
              <a:t>Ppt</a:t>
            </a:r>
            <a:r>
              <a:rPr lang="en-US" b="1" dirty="0" smtClean="0"/>
              <a:t> is widespread</a:t>
            </a:r>
          </a:p>
          <a:p>
            <a:r>
              <a:rPr lang="en-US" b="1" dirty="0" smtClean="0"/>
              <a:t>Importance of establishing baseline assessment of Tech knowledge coming in, as well as going out</a:t>
            </a:r>
          </a:p>
          <a:p>
            <a:r>
              <a:rPr lang="en-US" b="1" dirty="0" smtClean="0"/>
              <a:t>Working on assumption that students have a basic level of tech understanding (e.g. Canvas)</a:t>
            </a:r>
          </a:p>
          <a:p>
            <a:r>
              <a:rPr lang="en-US" b="1" dirty="0" smtClean="0"/>
              <a:t>(eLearning advisory committee working on creating a course for students to become literate in Canvas)</a:t>
            </a:r>
          </a:p>
          <a:p>
            <a:r>
              <a:rPr lang="en-US" b="1" dirty="0" smtClean="0"/>
              <a:t>International technological standards can be used for future reference?</a:t>
            </a:r>
          </a:p>
          <a:p>
            <a:r>
              <a:rPr lang="en-US" b="1" dirty="0" smtClean="0"/>
              <a:t>Challenge of new generation with reading issues	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678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29" y="2417523"/>
            <a:ext cx="11323529" cy="422127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Our students are hitting ceiling – high enough standards? Gear assessment to higher industry standards</a:t>
            </a:r>
          </a:p>
          <a:p>
            <a:r>
              <a:rPr lang="en-US" b="1" dirty="0" smtClean="0"/>
              <a:t>Importance of transference of skills</a:t>
            </a:r>
          </a:p>
          <a:p>
            <a:r>
              <a:rPr lang="en-US" b="1" dirty="0" smtClean="0"/>
              <a:t>Fall 2017: SAAC needs to take a deep look at appropriate assessment, industry standards, international standards – incorporate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technology skills</a:t>
            </a:r>
          </a:p>
          <a:p>
            <a:r>
              <a:rPr lang="en-US" b="1" dirty="0" smtClean="0"/>
              <a:t>Can we take a look at where/when CIS105 is offered? What about involving them in the assessment</a:t>
            </a:r>
          </a:p>
          <a:p>
            <a:pPr lvl="1"/>
            <a:r>
              <a:rPr lang="en-US" b="1" dirty="0" smtClean="0"/>
              <a:t>Importance of faculty collaboration, use team leaders, cross curricular heterogeneity, etc.</a:t>
            </a:r>
          </a:p>
          <a:p>
            <a:pPr lvl="1"/>
            <a:r>
              <a:rPr lang="en-US" b="1" dirty="0" smtClean="0"/>
              <a:t>Future discussion of CIS105 involvement</a:t>
            </a:r>
          </a:p>
          <a:p>
            <a:r>
              <a:rPr lang="en-US" b="1" dirty="0" smtClean="0"/>
              <a:t>What about students taking a tech literacy survey? Eliminate variables and bias. Some type of standardized test, each class could participate</a:t>
            </a:r>
          </a:p>
          <a:p>
            <a:r>
              <a:rPr lang="en-US" b="1" dirty="0" smtClean="0"/>
              <a:t>Open source assessments?</a:t>
            </a:r>
          </a:p>
          <a:p>
            <a:r>
              <a:rPr lang="en-US" b="1" dirty="0" smtClean="0"/>
              <a:t>Continue discussion of certain curriculums/areas having primary responsibility of assessment in their acknowledged discipline</a:t>
            </a:r>
          </a:p>
        </p:txBody>
      </p:sp>
    </p:spTree>
    <p:extLst>
      <p:ext uri="{BB962C8B-B14F-4D97-AF65-F5344CB8AC3E}">
        <p14:creationId xmlns:p14="http://schemas.microsoft.com/office/powerpoint/2010/main" val="16937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29" y="2417523"/>
            <a:ext cx="11323529" cy="4221272"/>
          </a:xfrm>
        </p:spPr>
        <p:txBody>
          <a:bodyPr>
            <a:normAutofit/>
          </a:bodyPr>
          <a:lstStyle/>
          <a:p>
            <a:r>
              <a:rPr lang="en-US" b="1" dirty="0" smtClean="0"/>
              <a:t>Ideas for increasing faculty involvement?</a:t>
            </a:r>
          </a:p>
          <a:p>
            <a:pPr lvl="1"/>
            <a:r>
              <a:rPr lang="en-US" b="1" dirty="0" smtClean="0"/>
              <a:t>Letter from president</a:t>
            </a:r>
          </a:p>
          <a:p>
            <a:pPr lvl="1"/>
            <a:r>
              <a:rPr lang="en-US" b="1" dirty="0" smtClean="0"/>
              <a:t>More interaction, easier pathway to integration into what is already an overloaded curriculum</a:t>
            </a:r>
          </a:p>
          <a:p>
            <a:pPr lvl="1"/>
            <a:r>
              <a:rPr lang="en-US" b="1" dirty="0" smtClean="0"/>
              <a:t>Department specific ideas for each assessment</a:t>
            </a:r>
          </a:p>
          <a:p>
            <a:pPr lvl="1"/>
            <a:r>
              <a:rPr lang="en-US" b="1" dirty="0" smtClean="0"/>
              <a:t>Establish workshops for faculty to work on future assessments</a:t>
            </a:r>
          </a:p>
          <a:p>
            <a:pPr lvl="1"/>
            <a:r>
              <a:rPr lang="en-US" b="1" dirty="0" smtClean="0"/>
              <a:t>Possible to pare down assessments to be discipline-specific related</a:t>
            </a:r>
          </a:p>
          <a:p>
            <a:r>
              <a:rPr lang="en-US" b="1" dirty="0" smtClean="0"/>
              <a:t>For establishing criterion, ASU requirements may be used for developing gen </a:t>
            </a:r>
            <a:r>
              <a:rPr lang="en-US" b="1" dirty="0" err="1" smtClean="0"/>
              <a:t>ed</a:t>
            </a:r>
            <a:r>
              <a:rPr lang="en-US" b="1" dirty="0" smtClean="0"/>
              <a:t> assessments</a:t>
            </a:r>
          </a:p>
          <a:p>
            <a:pPr lvl="1"/>
            <a:r>
              <a:rPr lang="en-US" b="1" dirty="0" smtClean="0"/>
              <a:t>Search schedule for Classes&gt;sorted by Gen Ed designation; also district curriculum site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482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29" y="2417523"/>
            <a:ext cx="11323529" cy="4221272"/>
          </a:xfrm>
        </p:spPr>
        <p:txBody>
          <a:bodyPr>
            <a:normAutofit/>
          </a:bodyPr>
          <a:lstStyle/>
          <a:p>
            <a:r>
              <a:rPr lang="en-US" b="1" dirty="0" smtClean="0"/>
              <a:t>Our students are hitting ceiling – high enough standards? Gear assessment to higher industry standards</a:t>
            </a:r>
          </a:p>
          <a:p>
            <a:r>
              <a:rPr lang="en-US" b="1" dirty="0" smtClean="0"/>
              <a:t>Importance of transference of skills</a:t>
            </a:r>
          </a:p>
          <a:p>
            <a:r>
              <a:rPr lang="en-US" b="1" dirty="0" smtClean="0"/>
              <a:t>Fall 2017: SAAC needs to take a deep look at appropriate assessment, industry standards, international standards – incorporate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technology skills</a:t>
            </a:r>
          </a:p>
          <a:p>
            <a:r>
              <a:rPr lang="en-US" b="1" dirty="0" smtClean="0"/>
              <a:t>Can we take a look at where/when CIS105 is offered? What about involving them in the assessment</a:t>
            </a:r>
          </a:p>
          <a:p>
            <a:pPr lvl="1"/>
            <a:r>
              <a:rPr lang="en-US" b="1" dirty="0" smtClean="0"/>
              <a:t>Importance of faculty collaboration, use team leaders, cross curricular heterogeneity, etc.</a:t>
            </a:r>
          </a:p>
          <a:p>
            <a:pPr lvl="1"/>
            <a:r>
              <a:rPr lang="en-US" b="1" dirty="0" smtClean="0"/>
              <a:t>Future discussion of CIS105 involvement</a:t>
            </a:r>
          </a:p>
          <a:p>
            <a:r>
              <a:rPr lang="en-US" b="1" dirty="0" smtClean="0"/>
              <a:t>What about students taking a tech literacy survey? Eliminate variables and bias. Some type of standardized test, each class could participate</a:t>
            </a:r>
          </a:p>
          <a:p>
            <a:r>
              <a:rPr lang="en-US" b="1" dirty="0" smtClean="0"/>
              <a:t>Open source assessments?</a:t>
            </a:r>
          </a:p>
        </p:txBody>
      </p:sp>
    </p:spTree>
    <p:extLst>
      <p:ext uri="{BB962C8B-B14F-4D97-AF65-F5344CB8AC3E}">
        <p14:creationId xmlns:p14="http://schemas.microsoft.com/office/powerpoint/2010/main" val="42482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80" y="973668"/>
            <a:ext cx="9179388" cy="706964"/>
          </a:xfrm>
        </p:spPr>
        <p:txBody>
          <a:bodyPr/>
          <a:lstStyle/>
          <a:p>
            <a:pPr algn="ctr"/>
            <a:r>
              <a:rPr lang="en-US" b="1" dirty="0" smtClean="0"/>
              <a:t>Suggestions from SAAC and Leadership Council 11/26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2415653"/>
            <a:ext cx="11477767" cy="376678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Get feedback </a:t>
            </a:r>
            <a:r>
              <a:rPr lang="en-US" b="1" dirty="0"/>
              <a:t>from Classroom Conversations (12/2)</a:t>
            </a:r>
          </a:p>
          <a:p>
            <a:r>
              <a:rPr lang="en-US" b="1" dirty="0"/>
              <a:t>Need to get more faculty involved</a:t>
            </a:r>
          </a:p>
          <a:p>
            <a:r>
              <a:rPr lang="en-US" b="1" dirty="0"/>
              <a:t>Review the rigor of the assessment (is it too easy?)</a:t>
            </a:r>
          </a:p>
          <a:p>
            <a:r>
              <a:rPr lang="en-US" b="1" dirty="0"/>
              <a:t>Inform the faculty that </a:t>
            </a:r>
            <a:r>
              <a:rPr lang="en-US" b="1" dirty="0">
                <a:solidFill>
                  <a:srgbClr val="FF0000"/>
                </a:solidFill>
              </a:rPr>
              <a:t>references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embedded objects</a:t>
            </a:r>
            <a:r>
              <a:rPr lang="en-US" b="1" dirty="0"/>
              <a:t> were lowest areas of proficiency for two cycles in a row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Do we enable sloppy behavior?</a:t>
            </a:r>
            <a:endParaRPr lang="en-US" b="1" dirty="0"/>
          </a:p>
          <a:p>
            <a:r>
              <a:rPr lang="en-US" b="1" dirty="0"/>
              <a:t>Work with Instructional Computing faculty members for creating a tutorial video for how to embed objects into student work.</a:t>
            </a:r>
          </a:p>
          <a:p>
            <a:r>
              <a:rPr lang="en-US" b="1" dirty="0"/>
              <a:t>Work with Writing Center to integrate appropriate format for references across the curriculum</a:t>
            </a:r>
            <a:endParaRPr lang="en-US" dirty="0" smtClean="0"/>
          </a:p>
          <a:p>
            <a:pPr lvl="1"/>
            <a:r>
              <a:rPr lang="en-US" b="1" dirty="0" smtClean="0"/>
              <a:t>More of a interactive tutorial?</a:t>
            </a:r>
          </a:p>
          <a:p>
            <a:pPr lvl="1"/>
            <a:r>
              <a:rPr lang="en-US" b="1" dirty="0" smtClean="0"/>
              <a:t>Separate assignment for students before tech literacy assessment?</a:t>
            </a:r>
          </a:p>
          <a:p>
            <a:r>
              <a:rPr lang="en-US" b="1" dirty="0" smtClean="0"/>
              <a:t>Writing Center remind faculty every semester that reference tutorials are available</a:t>
            </a:r>
          </a:p>
          <a:p>
            <a:pPr lvl="1"/>
            <a:r>
              <a:rPr lang="en-US" b="1" dirty="0" smtClean="0"/>
              <a:t>Include </a:t>
            </a:r>
            <a:r>
              <a:rPr lang="en-US" b="1" dirty="0" err="1" smtClean="0"/>
              <a:t>Ppt</a:t>
            </a:r>
            <a:r>
              <a:rPr lang="en-US" b="1" dirty="0" smtClean="0"/>
              <a:t> citations guidelines – video specific to this</a:t>
            </a:r>
          </a:p>
          <a:p>
            <a:r>
              <a:rPr lang="en-US" b="1" dirty="0" smtClean="0"/>
              <a:t>Continue for SAAC co-chairs to visit divisional meetings to encourage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8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Technological </a:t>
            </a:r>
            <a:r>
              <a:rPr lang="en-US" b="1" dirty="0"/>
              <a:t>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 Comparison of 2012 and 2015 </a:t>
            </a:r>
            <a:r>
              <a:rPr lang="en-US" b="1" dirty="0" smtClean="0"/>
              <a:t>Assessments </a:t>
            </a:r>
          </a:p>
          <a:p>
            <a:r>
              <a:rPr lang="en-US" b="1" dirty="0" smtClean="0"/>
              <a:t>SAAC Report 11/25/15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Purpose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Fall 2011: Technological Literacy assessment rubric developed by SAAC</a:t>
            </a:r>
          </a:p>
          <a:p>
            <a:pPr lvl="1"/>
            <a:r>
              <a:rPr lang="en-US" b="1" dirty="0"/>
              <a:t>Designed to assess student technological literacy across the College</a:t>
            </a:r>
          </a:p>
          <a:p>
            <a:r>
              <a:rPr lang="en-US" b="1" dirty="0" smtClean="0"/>
              <a:t>Spring 2012: Technological Literacy </a:t>
            </a:r>
            <a:r>
              <a:rPr lang="en-US" b="1" dirty="0"/>
              <a:t>assessment </a:t>
            </a:r>
            <a:r>
              <a:rPr lang="en-US" b="1" dirty="0" smtClean="0"/>
              <a:t>implemented</a:t>
            </a:r>
          </a:p>
          <a:p>
            <a:r>
              <a:rPr lang="en-US" b="1" dirty="0" smtClean="0"/>
              <a:t>Spring 2015: Reassessed with same rubric</a:t>
            </a:r>
          </a:p>
        </p:txBody>
      </p:sp>
    </p:spTree>
    <p:extLst>
      <p:ext uri="{BB962C8B-B14F-4D97-AF65-F5344CB8AC3E}">
        <p14:creationId xmlns:p14="http://schemas.microsoft.com/office/powerpoint/2010/main" val="15922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Purpose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Seven </a:t>
            </a:r>
            <a:r>
              <a:rPr lang="en-US" b="1" dirty="0"/>
              <a:t>common “deliverable components” were assessed: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Data management</a:t>
            </a:r>
          </a:p>
          <a:p>
            <a:r>
              <a:rPr lang="en-US" b="1" dirty="0" smtClean="0"/>
              <a:t>References </a:t>
            </a:r>
          </a:p>
          <a:p>
            <a:r>
              <a:rPr lang="en-US" b="1" dirty="0" smtClean="0"/>
              <a:t>Assignment content </a:t>
            </a:r>
          </a:p>
          <a:p>
            <a:r>
              <a:rPr lang="en-US" b="1" dirty="0" smtClean="0"/>
              <a:t>Communication </a:t>
            </a:r>
          </a:p>
          <a:p>
            <a:r>
              <a:rPr lang="en-US" b="1" dirty="0" smtClean="0"/>
              <a:t>Layout </a:t>
            </a:r>
          </a:p>
          <a:p>
            <a:r>
              <a:rPr lang="en-US" b="1" dirty="0" smtClean="0"/>
              <a:t>Embedded objects</a:t>
            </a:r>
          </a:p>
          <a:p>
            <a:r>
              <a:rPr lang="en-US" b="1" dirty="0" smtClean="0"/>
              <a:t>Conventions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97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1037046" cy="41529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Data </a:t>
            </a:r>
            <a:r>
              <a:rPr lang="en-US" b="1" u="sng" dirty="0"/>
              <a:t>managing</a:t>
            </a:r>
            <a:r>
              <a:rPr lang="en-US" dirty="0"/>
              <a:t>: was the respondent’s name properly displayed, was the course identified, and was the file saved in the correct format?</a:t>
            </a:r>
          </a:p>
          <a:p>
            <a:r>
              <a:rPr lang="en-US" b="1" u="sng" dirty="0" smtClean="0"/>
              <a:t>References</a:t>
            </a:r>
            <a:r>
              <a:rPr lang="en-US" dirty="0"/>
              <a:t>: were the appropriate number of references used, were all references listed in APA or MLA style, and were the references embedded into the document?</a:t>
            </a:r>
          </a:p>
          <a:p>
            <a:r>
              <a:rPr lang="en-US" b="1" u="sng" dirty="0" smtClean="0"/>
              <a:t>Assignment </a:t>
            </a:r>
            <a:r>
              <a:rPr lang="en-US" b="1" u="sng" dirty="0"/>
              <a:t>content</a:t>
            </a:r>
            <a:r>
              <a:rPr lang="en-US" dirty="0"/>
              <a:t>: was there evidence of effective research, did the student achieve the purpose of the assignment, and was the correct audience targeted?</a:t>
            </a:r>
          </a:p>
          <a:p>
            <a:r>
              <a:rPr lang="en-US" b="1" u="sng" dirty="0" smtClean="0"/>
              <a:t>Communication</a:t>
            </a:r>
            <a:r>
              <a:rPr lang="en-US" dirty="0"/>
              <a:t>: was the assignment successfully transmitted, and does the student provide evidence supporting the retrievability of the file</a:t>
            </a:r>
          </a:p>
          <a:p>
            <a:r>
              <a:rPr lang="en-US" b="1" u="sng" dirty="0" smtClean="0"/>
              <a:t>Layout</a:t>
            </a:r>
            <a:r>
              <a:rPr lang="en-US" dirty="0"/>
              <a:t>: did headings/subheadings reflect a logical structure, was there a consistent visual theme, were appropriate font color and size used, and were animations appropriately used?</a:t>
            </a:r>
          </a:p>
          <a:p>
            <a:r>
              <a:rPr lang="en-US" b="1" u="sng" dirty="0" smtClean="0"/>
              <a:t>Embedded </a:t>
            </a:r>
            <a:r>
              <a:rPr lang="en-US" b="1" u="sng" dirty="0"/>
              <a:t>objects</a:t>
            </a:r>
            <a:r>
              <a:rPr lang="en-US" dirty="0"/>
              <a:t>: did the deliverable contain the following types of objects: pictures, video, audio files, animation, hyperlinks, and other (per instructor)?</a:t>
            </a:r>
          </a:p>
          <a:p>
            <a:r>
              <a:rPr lang="en-US" b="1" u="sng" dirty="0" smtClean="0"/>
              <a:t>Conventions</a:t>
            </a:r>
            <a:r>
              <a:rPr lang="en-US" dirty="0"/>
              <a:t>: phrases are of appropriate length for the medium, punctuation is appropriate, grammar usage is appropriate, and spelling is accurate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2012-2015 Participant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028719"/>
              </p:ext>
            </p:extLst>
          </p:nvPr>
        </p:nvGraphicFramePr>
        <p:xfrm>
          <a:off x="1155700" y="2603500"/>
          <a:ext cx="8824914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38"/>
                <a:gridCol w="2941638"/>
                <a:gridCol w="29416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Prefixes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Sections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Instructors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Students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Class Level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 Dev Ed, 22%</a:t>
                      </a:r>
                      <a:r>
                        <a:rPr lang="en-US" b="1" baseline="0" dirty="0" smtClean="0"/>
                        <a:t> 100 level, 78% 200 level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Dev Ed, 28% 100 level, 68%</a:t>
                      </a:r>
                      <a:r>
                        <a:rPr lang="en-US" b="1" baseline="0" dirty="0" smtClean="0"/>
                        <a:t> 200 level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Sophomores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19% Sophomores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47% sophomores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Freshmen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42% New Freshmen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20% New Freshmen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Lowest Areas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Embedded</a:t>
                      </a:r>
                      <a:r>
                        <a:rPr lang="en-US" b="1" baseline="0" dirty="0" smtClean="0"/>
                        <a:t> Objects, References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Embedded</a:t>
                      </a:r>
                      <a:r>
                        <a:rPr lang="en-US" b="1" baseline="0" dirty="0" smtClean="0"/>
                        <a:t> Objects, References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</a:t>
            </a:r>
            <a:r>
              <a:rPr lang="en-US" dirty="0"/>
              <a:t>Proficiency (scored at 3 or 4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08948321"/>
              </p:ext>
            </p:extLst>
          </p:nvPr>
        </p:nvGraphicFramePr>
        <p:xfrm>
          <a:off x="205104" y="2324100"/>
          <a:ext cx="11491595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Differences in the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16346" cy="4254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Aggregate </a:t>
            </a:r>
            <a:r>
              <a:rPr lang="en-US" b="1" dirty="0"/>
              <a:t>score of the Technology Literacy assessment was high in </a:t>
            </a:r>
            <a:r>
              <a:rPr lang="en-US" b="1" dirty="0" smtClean="0"/>
              <a:t>both years</a:t>
            </a:r>
          </a:p>
          <a:p>
            <a:r>
              <a:rPr lang="en-US" b="1" dirty="0" smtClean="0"/>
              <a:t>2012: 3.80 (on </a:t>
            </a:r>
            <a:r>
              <a:rPr lang="en-US" b="1" dirty="0"/>
              <a:t>a 4-point </a:t>
            </a:r>
            <a:r>
              <a:rPr lang="en-US" b="1" dirty="0" smtClean="0"/>
              <a:t>scale)*</a:t>
            </a:r>
          </a:p>
          <a:p>
            <a:r>
              <a:rPr lang="en-US" b="1" dirty="0" smtClean="0"/>
              <a:t>2015: 3.60 (on </a:t>
            </a:r>
            <a:r>
              <a:rPr lang="en-US" b="1" dirty="0"/>
              <a:t>a 4-point scale</a:t>
            </a:r>
            <a:r>
              <a:rPr lang="en-US" b="1" dirty="0" smtClean="0"/>
              <a:t>)*</a:t>
            </a:r>
          </a:p>
          <a:p>
            <a:pPr>
              <a:buNone/>
            </a:pPr>
            <a:r>
              <a:rPr lang="en-US" b="1" dirty="0" smtClean="0"/>
              <a:t>* statistically </a:t>
            </a:r>
            <a:r>
              <a:rPr lang="en-US" b="1" dirty="0"/>
              <a:t>significant </a:t>
            </a:r>
            <a:r>
              <a:rPr lang="en-US" b="1" dirty="0" smtClean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5278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NEW FRESHMEN to SOPHOMORES 2015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Mean scores for Sophomores were only statistically significantly different  than Freshmen in Data Management.</a:t>
            </a:r>
          </a:p>
          <a:p>
            <a:r>
              <a:rPr lang="en-US" b="1" dirty="0" smtClean="0"/>
              <a:t>Freshmen: 3.83 (on a 4-point scale)*</a:t>
            </a:r>
          </a:p>
          <a:p>
            <a:r>
              <a:rPr lang="en-US" b="1" dirty="0" smtClean="0"/>
              <a:t>Sophomores: 3.98 (on a 4-point scale)*</a:t>
            </a:r>
          </a:p>
          <a:p>
            <a:pPr>
              <a:buNone/>
            </a:pPr>
            <a:r>
              <a:rPr lang="en-US" b="1" dirty="0" smtClean="0"/>
              <a:t>* statistically significant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4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250</TotalTime>
  <Words>1116</Words>
  <Application>Microsoft Office PowerPoint</Application>
  <PresentationFormat>Custom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Ion Boardroom</vt:lpstr>
      <vt:lpstr>How Technologically Literate are EMCC Students?</vt:lpstr>
      <vt:lpstr>Technological Literacy</vt:lpstr>
      <vt:lpstr>Purpose and Methodology</vt:lpstr>
      <vt:lpstr>Purpose and Methodology</vt:lpstr>
      <vt:lpstr>What was Assessed?</vt:lpstr>
      <vt:lpstr>2012-2015 Participant Information</vt:lpstr>
      <vt:lpstr>Overall Proficiency (scored at 3 or 4)</vt:lpstr>
      <vt:lpstr>Overall Differences in the Means</vt:lpstr>
      <vt:lpstr>COMPARING NEW FRESHMEN to SOPHOMORES 2015 RESULTS</vt:lpstr>
      <vt:lpstr>Analysis - Limitations </vt:lpstr>
      <vt:lpstr>Questions and Suggestions</vt:lpstr>
      <vt:lpstr>Questions and Suggestions</vt:lpstr>
      <vt:lpstr>Questions and Suggestions</vt:lpstr>
      <vt:lpstr>Questions and Suggestions</vt:lpstr>
      <vt:lpstr>Suggestions from SAAC and Leadership Council 11/26 Meeting</vt:lpstr>
    </vt:vector>
  </TitlesOfParts>
  <Company>Estrella Mountain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Literacy</dc:title>
  <dc:creator>James H Waugh III</dc:creator>
  <cp:lastModifiedBy>Staff</cp:lastModifiedBy>
  <cp:revision>37</cp:revision>
  <dcterms:created xsi:type="dcterms:W3CDTF">2015-11-16T14:46:37Z</dcterms:created>
  <dcterms:modified xsi:type="dcterms:W3CDTF">2015-12-09T17:46:25Z</dcterms:modified>
</cp:coreProperties>
</file>