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dis Elliott" initials="LE" lastIdx="2" clrIdx="0">
    <p:extLst>
      <p:ext uri="{19B8F6BF-5375-455C-9EA6-DF929625EA0E}">
        <p15:presenceInfo xmlns:p15="http://schemas.microsoft.com/office/powerpoint/2012/main" userId="S-1-5-21-725345543-1060284298-854245398-108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48:21.424" idx="1">
    <p:pos x="10" y="10"/>
    <p:text>In the agency packet we listed 3 types of SL.  I am good with either 2 or 3 just wanted to stay consistant.  Here were the 3, let me know what you like better:  There are 3 different ways students can engage in Service Learning at EMCC.
1.)	Individual/Club Placements: Students/Clubs are placed at any of EMCC’s approved agencies.  The student/club and agency will determine the goals of the service learning experience, number of hours and duration of the experience.
2.)	Class Projects: Faculty (or a group of student from a specific class) may choose a project for their class at an agency that fits the course focus. 
3.)	One-Day Events: A one-day experience for students and faculty.  This can be held on campus to benefit a specific agency/group of agencies or at the agency site.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7T12:50:53.636" idx="2">
    <p:pos x="10" y="10"/>
    <p:text>Changed the name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B855A0-E29A-432C-89D6-D65DCD116BEF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EB9C09F-5819-409B-9028-ED34ABB3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2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Basics of Service Learning </a:t>
            </a:r>
            <a:br>
              <a:rPr lang="en-US" dirty="0" smtClean="0"/>
            </a:br>
            <a:r>
              <a:rPr lang="en-US" dirty="0" smtClean="0"/>
              <a:t>CTL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Rachel Holmes, M.Ed.</a:t>
            </a:r>
          </a:p>
          <a:p>
            <a:r>
              <a:rPr lang="en-US" dirty="0" smtClean="0"/>
              <a:t>Faculty Service Learning Coordinator</a:t>
            </a:r>
          </a:p>
          <a:p>
            <a:r>
              <a:rPr lang="en-US" dirty="0" smtClean="0"/>
              <a:t>EMCC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4: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allows the students to learn, volunteer, and work on a project that can and should facilitate reflective and analytical thinking.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1" y="3335628"/>
            <a:ext cx="8615578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566670"/>
            <a:ext cx="9259910" cy="5173730"/>
          </a:xfrm>
        </p:spPr>
      </p:pic>
    </p:spTree>
    <p:extLst>
      <p:ext uri="{BB962C8B-B14F-4D97-AF65-F5344CB8AC3E}">
        <p14:creationId xmlns:p14="http://schemas.microsoft.com/office/powerpoint/2010/main" val="39617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of 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Faculty-Directed Service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either assigns a specific project OR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provides a list of projects to choose from</a:t>
            </a:r>
          </a:p>
          <a:p>
            <a:pPr marL="514350" indent="-514350">
              <a:buAutoNum type="arabicPeriod"/>
            </a:pPr>
            <a:r>
              <a:rPr lang="en-US" dirty="0" smtClean="0"/>
              <a:t>Instructor oversees the student and project to ensure students are making progress and meeting academic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13" y="4528175"/>
            <a:ext cx="3537397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Avenues for Service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Student-Directed Service Learning</a:t>
            </a:r>
          </a:p>
          <a:p>
            <a:r>
              <a:rPr lang="en-US" dirty="0" smtClean="0"/>
              <a:t>The students do the research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identify a community need</a:t>
            </a:r>
          </a:p>
          <a:p>
            <a:r>
              <a:rPr lang="en-US" dirty="0" smtClean="0"/>
              <a:t>Students develop their own project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complete with goal/outcome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statement, timeline, proposal</a:t>
            </a:r>
          </a:p>
          <a:p>
            <a:r>
              <a:rPr lang="en-US" dirty="0" smtClean="0"/>
              <a:t>The instructor monitor’s student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progress but perhaps not quite as hands-on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600536"/>
            <a:ext cx="2864834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SL (Can be either Faculty-Directed or Student-Directed)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.)	Individual/Club Placements: Students/Clubs are placed at any of EMCC’s approved agencies.  The student/club and agency will determine the goals of the service learning experience, number of hours and duration of the experience.</a:t>
            </a:r>
          </a:p>
          <a:p>
            <a:r>
              <a:rPr lang="en-US" dirty="0"/>
              <a:t>2.)	Class Projects: Faculty (or a group of student from a specific class) may choose a project for their class at an agency that fits the course focus. </a:t>
            </a:r>
          </a:p>
          <a:p>
            <a:r>
              <a:rPr lang="en-US" dirty="0"/>
              <a:t>3.)	One-Day Events: A one-day experience for students and faculty.  This can be held on campus to benefit a specific agency/group of agencies or at the agency site.</a:t>
            </a:r>
          </a:p>
        </p:txBody>
      </p:sp>
    </p:spTree>
    <p:extLst>
      <p:ext uri="{BB962C8B-B14F-4D97-AF65-F5344CB8AC3E}">
        <p14:creationId xmlns:p14="http://schemas.microsoft.com/office/powerpoint/2010/main" val="285784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Identify the course competencies for students and discuss course outcomes</a:t>
            </a:r>
          </a:p>
          <a:p>
            <a:r>
              <a:rPr lang="en-US" dirty="0" smtClean="0"/>
              <a:t>Allow 1 in-class workday </a:t>
            </a:r>
          </a:p>
          <a:p>
            <a:r>
              <a:rPr lang="en-US" dirty="0" smtClean="0"/>
              <a:t>Post Instructions on Canvas with due date</a:t>
            </a:r>
          </a:p>
          <a:p>
            <a:r>
              <a:rPr lang="en-US" dirty="0" smtClean="0"/>
              <a:t>Assign groups, partners, or whole-class</a:t>
            </a:r>
          </a:p>
          <a:p>
            <a:r>
              <a:rPr lang="en-US" dirty="0" smtClean="0"/>
              <a:t>Students:   </a:t>
            </a:r>
          </a:p>
          <a:p>
            <a:pPr lvl="1"/>
            <a:r>
              <a:rPr lang="en-US" dirty="0" smtClean="0"/>
              <a:t>Contract</a:t>
            </a:r>
          </a:p>
          <a:p>
            <a:pPr lvl="1"/>
            <a:r>
              <a:rPr lang="en-US" dirty="0" smtClean="0"/>
              <a:t>Proposal with timeline </a:t>
            </a:r>
          </a:p>
          <a:p>
            <a:r>
              <a:rPr lang="en-US" dirty="0" smtClean="0"/>
              <a:t>Periodic reminders to students via in-class or Canvas Announcement</a:t>
            </a:r>
          </a:p>
          <a:p>
            <a:r>
              <a:rPr lang="en-US" dirty="0" smtClean="0"/>
              <a:t>Allow one day at the end of the project timeframe for student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Holmes’ class</a:t>
            </a:r>
          </a:p>
          <a:p>
            <a:pPr lvl="1"/>
            <a:r>
              <a:rPr lang="en-US" dirty="0" smtClean="0"/>
              <a:t>Worth 1 </a:t>
            </a:r>
            <a:r>
              <a:rPr lang="en-US" dirty="0" err="1" smtClean="0"/>
              <a:t>pt</a:t>
            </a:r>
            <a:r>
              <a:rPr lang="en-US" dirty="0" smtClean="0"/>
              <a:t>!  </a:t>
            </a:r>
          </a:p>
          <a:p>
            <a:pPr lvl="1"/>
            <a:r>
              <a:rPr lang="en-US" dirty="0" smtClean="0"/>
              <a:t>My speech/guilt trip</a:t>
            </a:r>
          </a:p>
          <a:p>
            <a:pPr lvl="1"/>
            <a:r>
              <a:rPr lang="en-US" dirty="0" smtClean="0"/>
              <a:t>Student-directed</a:t>
            </a:r>
          </a:p>
          <a:p>
            <a:pPr lvl="1"/>
            <a:r>
              <a:rPr lang="en-US" dirty="0" smtClean="0"/>
              <a:t>SL Handbook provided for ideas</a:t>
            </a:r>
          </a:p>
          <a:p>
            <a:pPr lvl="1"/>
            <a:r>
              <a:rPr lang="en-US" dirty="0" smtClean="0"/>
              <a:t>Instructor participates in the projects when asked/invited</a:t>
            </a:r>
          </a:p>
          <a:p>
            <a:pPr lvl="1"/>
            <a:r>
              <a:rPr lang="en-US" dirty="0" smtClean="0"/>
              <a:t>Students ALWAYS walk away from the class as more enlightened, compassionate individuals!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 Way!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your passion!</a:t>
            </a:r>
          </a:p>
          <a:p>
            <a:r>
              <a:rPr lang="en-US" dirty="0" smtClean="0"/>
              <a:t>Determine how YOU would like to organize the SL projects</a:t>
            </a:r>
          </a:p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Don’t be afraid to try! (and learn from your mistakes)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19" y="-22225"/>
            <a:ext cx="4762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1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Possible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small groups</a:t>
            </a:r>
          </a:p>
          <a:p>
            <a:endParaRPr lang="en-US" dirty="0"/>
          </a:p>
          <a:p>
            <a:r>
              <a:rPr lang="en-US" dirty="0" smtClean="0"/>
              <a:t>Be prepared to share aloud</a:t>
            </a:r>
          </a:p>
          <a:p>
            <a:endParaRPr lang="en-US" dirty="0"/>
          </a:p>
          <a:p>
            <a:r>
              <a:rPr lang="en-US" dirty="0" smtClean="0"/>
              <a:t>Think  SERVICE, ACADEMIC RIGOR,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based on what we’ve discussed today, where do you go from here?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of Service Learning</a:t>
            </a:r>
          </a:p>
          <a:p>
            <a:r>
              <a:rPr lang="en-US" dirty="0" smtClean="0"/>
              <a:t>Getting Started: Faculty Directed vs. Student Directed Service Learning</a:t>
            </a:r>
          </a:p>
          <a:p>
            <a:r>
              <a:rPr lang="en-US" dirty="0" smtClean="0"/>
              <a:t>Easy steps for implementation</a:t>
            </a:r>
          </a:p>
          <a:p>
            <a:r>
              <a:rPr lang="en-US" dirty="0" smtClean="0"/>
              <a:t>Brainstorming SL Projects</a:t>
            </a:r>
          </a:p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2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Additional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Center for Service </a:t>
            </a:r>
            <a:r>
              <a:rPr lang="en-US" dirty="0" smtClean="0"/>
              <a:t>Learning and Civic Engagement </a:t>
            </a:r>
          </a:p>
          <a:p>
            <a:pPr marL="0" indent="0">
              <a:buNone/>
            </a:pPr>
            <a:r>
              <a:rPr lang="en-US" dirty="0" smtClean="0"/>
              <a:t>	Located in the Career and Transfer Center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Faculty SL Coordinator- Rachel Holmes x58407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Rachel.Holmes@estrellamountain.edu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MAR108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 Coordinator- Landis </a:t>
            </a:r>
            <a:r>
              <a:rPr lang="en-US" dirty="0"/>
              <a:t>Elliott </a:t>
            </a:r>
            <a:r>
              <a:rPr lang="en-US" dirty="0" smtClean="0"/>
              <a:t>623.935.8220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Landis.Elliott@estrellamountain.edu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learn to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post-it, share out, review at the end of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21" y="3205363"/>
            <a:ext cx="2571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Service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Service Learning</a:t>
            </a:r>
          </a:p>
          <a:p>
            <a:pPr lvl="1"/>
            <a:r>
              <a:rPr lang="en-US" sz="2000" dirty="0" smtClean="0"/>
              <a:t>The combination of community service and classroom instruction, with a focus on critical, reflective thinking as well as personal and civic responsibility</a:t>
            </a:r>
          </a:p>
          <a:p>
            <a:pPr lvl="1"/>
            <a:r>
              <a:rPr lang="en-US" sz="2000" dirty="0" smtClean="0"/>
              <a:t>May be community service, one or more volunteer events, donations</a:t>
            </a:r>
          </a:p>
          <a:p>
            <a:pPr marL="57150" indent="0">
              <a:buNone/>
            </a:pPr>
            <a:r>
              <a:rPr lang="en-US" sz="3000" b="1" dirty="0" smtClean="0"/>
              <a:t>Civic Engagement</a:t>
            </a:r>
          </a:p>
          <a:p>
            <a:pPr lvl="2"/>
            <a:r>
              <a:rPr lang="en-US" sz="1800" dirty="0" smtClean="0"/>
              <a:t>Active participation in the public life of a community in an informed, committed, and constructive manner with a focus on the common good</a:t>
            </a:r>
          </a:p>
          <a:p>
            <a:pPr lvl="2"/>
            <a:r>
              <a:rPr lang="en-US" sz="1800" dirty="0" smtClean="0"/>
              <a:t>Civic engagement provides students an opportunity to serve the community (the larger community or the college community) by working towards a long-term solution and/or awareness of an issue facing society</a:t>
            </a:r>
          </a:p>
          <a:p>
            <a:pPr lvl="2"/>
            <a:r>
              <a:rPr lang="en-US" sz="1800" dirty="0" smtClean="0"/>
              <a:t>Working towards positive social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973668"/>
            <a:ext cx="6915955" cy="5046132"/>
          </a:xfrm>
        </p:spPr>
      </p:pic>
    </p:spTree>
    <p:extLst>
      <p:ext uri="{BB962C8B-B14F-4D97-AF65-F5344CB8AC3E}">
        <p14:creationId xmlns:p14="http://schemas.microsoft.com/office/powerpoint/2010/main" val="158353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Connecting Service with Learning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Reflection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Reciprocity</a:t>
            </a:r>
          </a:p>
          <a:p>
            <a:pPr marL="514350" indent="-514350">
              <a:buAutoNum type="arabicPeriod"/>
            </a:pPr>
            <a:r>
              <a:rPr lang="en-US" dirty="0" smtClean="0"/>
              <a:t>Critical Thinking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Responsibility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Experiential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727960"/>
            <a:ext cx="5228822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1: Connecting Service with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SL project must include meaningful service and is directly tied to the course curriculum </a:t>
            </a:r>
          </a:p>
          <a:p>
            <a:pPr lvl="2"/>
            <a:r>
              <a:rPr lang="en-US" dirty="0" smtClean="0"/>
              <a:t>This service may be in the community or solely on the college campus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Impacts all stakeholders positively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Requires a final assessment/reflection </a:t>
            </a:r>
          </a:p>
          <a:p>
            <a:pPr lvl="1"/>
            <a:r>
              <a:rPr lang="en-US" dirty="0" smtClean="0"/>
              <a:t>Dual focus– the service and knowledge gained from that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5151549"/>
            <a:ext cx="3279820" cy="13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2: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eflection by the student is ongoing throughout the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2" y="3412902"/>
            <a:ext cx="2867628" cy="31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3: 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Learning makes it possible for the student to both give and to receive!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t/p/s</a:t>
            </a:r>
          </a:p>
          <a:p>
            <a:pPr marL="0" indent="0">
              <a:buNone/>
            </a:pPr>
            <a:r>
              <a:rPr lang="en-US" dirty="0" smtClean="0"/>
              <a:t>Imagine that your student is volunteering in the local domestic violence shelter or the local food bank.  What would he/she ‘receive’ from this experience?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94" y="4093985"/>
            <a:ext cx="2184221" cy="2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</TotalTime>
  <Words>585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The Basics of Service Learning  CTL Presentation</vt:lpstr>
      <vt:lpstr>Preview of Today’s Session</vt:lpstr>
      <vt:lpstr>What do you want to learn to today?</vt:lpstr>
      <vt:lpstr>What is Service Learning?</vt:lpstr>
      <vt:lpstr>PowerPoint Presentation</vt:lpstr>
      <vt:lpstr>Key Components</vt:lpstr>
      <vt:lpstr>Key Component 1: Connecting Service with Learning</vt:lpstr>
      <vt:lpstr>Key Component 2: Reflection</vt:lpstr>
      <vt:lpstr>Key Component 3:  Reciprocity</vt:lpstr>
      <vt:lpstr>Component 4: Critical Thinking</vt:lpstr>
      <vt:lpstr>PowerPoint Presentation</vt:lpstr>
      <vt:lpstr>Two Avenues of SL</vt:lpstr>
      <vt:lpstr>Two Avenues for Service Learning</vt:lpstr>
      <vt:lpstr>Three Types of SL (Can be either Faculty-Directed or Student-Directed)</vt:lpstr>
      <vt:lpstr>Practical Steps </vt:lpstr>
      <vt:lpstr>Example</vt:lpstr>
      <vt:lpstr>Do It Your Way!</vt:lpstr>
      <vt:lpstr>Brainstorming Possible Projects</vt:lpstr>
      <vt:lpstr>Next steps….</vt:lpstr>
      <vt:lpstr>For Additional Assistance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of Service Learning  CTL Presentation</dc:title>
  <dc:creator>Rachel Holmes</dc:creator>
  <cp:lastModifiedBy>Landis Elliott</cp:lastModifiedBy>
  <cp:revision>15</cp:revision>
  <dcterms:created xsi:type="dcterms:W3CDTF">2015-07-16T03:00:58Z</dcterms:created>
  <dcterms:modified xsi:type="dcterms:W3CDTF">2015-08-12T18:27:03Z</dcterms:modified>
</cp:coreProperties>
</file>