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2" r:id="rId1"/>
  </p:sldMasterIdLst>
  <p:sldIdLst>
    <p:sldId id="256" r:id="rId2"/>
    <p:sldId id="307" r:id="rId3"/>
    <p:sldId id="284" r:id="rId4"/>
    <p:sldId id="294" r:id="rId5"/>
    <p:sldId id="302" r:id="rId6"/>
    <p:sldId id="292" r:id="rId7"/>
    <p:sldId id="310" r:id="rId8"/>
    <p:sldId id="293" r:id="rId9"/>
    <p:sldId id="282" r:id="rId10"/>
    <p:sldId id="286" r:id="rId11"/>
    <p:sldId id="309" r:id="rId12"/>
    <p:sldId id="295" r:id="rId13"/>
    <p:sldId id="303" r:id="rId14"/>
    <p:sldId id="304" r:id="rId15"/>
    <p:sldId id="305" r:id="rId16"/>
    <p:sldId id="297" r:id="rId17"/>
    <p:sldId id="296" r:id="rId18"/>
    <p:sldId id="298" r:id="rId19"/>
    <p:sldId id="299" r:id="rId20"/>
    <p:sldId id="306" r:id="rId21"/>
    <p:sldId id="312" r:id="rId22"/>
    <p:sldId id="300" r:id="rId23"/>
    <p:sldId id="311" r:id="rId24"/>
    <p:sldId id="313" r:id="rId25"/>
    <p:sldId id="314" r:id="rId26"/>
    <p:sldId id="301" r:id="rId27"/>
    <p:sldId id="291" r:id="rId28"/>
    <p:sldId id="308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dis Elliott" initials="LE" lastIdx="16" clrIdx="0">
    <p:extLst/>
  </p:cmAuthor>
  <p:cmAuthor id="2" name="Rachel Holmes" initials="RH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-91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778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097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4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69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13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99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78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635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92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9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8/27/2015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25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8/27/2015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rellamountain.edu/students/service-learning/" TargetMode="External"/><Relationship Id="rId2" Type="http://schemas.openxmlformats.org/officeDocument/2006/relationships/hyperlink" Target="http://www.estrellamountain.edu/students/service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Holmes@estrellamountain.edu" TargetMode="External"/><Relationship Id="rId2" Type="http://schemas.openxmlformats.org/officeDocument/2006/relationships/hyperlink" Target="mailto:Landis.Elliott@estrellamountain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Service Learning and Civic Engagement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Rachel Holmes and Landis Elliott</a:t>
            </a:r>
          </a:p>
          <a:p>
            <a:r>
              <a:rPr lang="en-US" dirty="0" smtClean="0"/>
              <a:t>OFFICE OF SERVICE LEARNING AND CIVIC ENGAGEMENT, EMCC</a:t>
            </a:r>
          </a:p>
        </p:txBody>
      </p:sp>
    </p:spTree>
    <p:extLst>
      <p:ext uri="{BB962C8B-B14F-4D97-AF65-F5344CB8AC3E}">
        <p14:creationId xmlns:p14="http://schemas.microsoft.com/office/powerpoint/2010/main" val="1386720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Stimulates </a:t>
            </a:r>
            <a:r>
              <a:rPr lang="en-US" dirty="0"/>
              <a:t>intellectual and leadership development</a:t>
            </a:r>
          </a:p>
          <a:p>
            <a:pPr lvl="0"/>
            <a:r>
              <a:rPr lang="en-US" dirty="0"/>
              <a:t>Fosters a sense of civic responsibility</a:t>
            </a:r>
          </a:p>
          <a:p>
            <a:pPr lvl="0"/>
            <a:r>
              <a:rPr lang="en-US" dirty="0"/>
              <a:t>Helps prepare students for their future careers</a:t>
            </a:r>
          </a:p>
          <a:p>
            <a:pPr lvl="0"/>
            <a:r>
              <a:rPr lang="en-US" dirty="0"/>
              <a:t>Allows students to serve as involved citizens in their communities</a:t>
            </a:r>
          </a:p>
          <a:p>
            <a:pPr lvl="0"/>
            <a:r>
              <a:rPr lang="en-US" dirty="0"/>
              <a:t>Facilitates the development of a lifelong commitment to service</a:t>
            </a:r>
          </a:p>
          <a:p>
            <a:pPr lvl="0"/>
            <a:r>
              <a:rPr lang="en-US" dirty="0"/>
              <a:t>Heightens awareness of community needs</a:t>
            </a:r>
          </a:p>
          <a:p>
            <a:pPr lvl="0"/>
            <a:r>
              <a:rPr lang="en-US" dirty="0"/>
              <a:t>Develops critical thinking, communication, and problem-solving skills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65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Service Learning/Civic Engagement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2" y="1737360"/>
            <a:ext cx="5177228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31" y="2785862"/>
            <a:ext cx="609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6338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Past </a:t>
            </a:r>
            <a:r>
              <a:rPr lang="en-US" dirty="0"/>
              <a:t>P</a:t>
            </a:r>
            <a:r>
              <a:rPr lang="en-US" dirty="0" smtClean="0"/>
              <a:t>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Down Syndrome Walk</a:t>
            </a:r>
          </a:p>
          <a:p>
            <a:r>
              <a:rPr lang="en-US" dirty="0" smtClean="0"/>
              <a:t>Dance Festival for Special Needs Awareness</a:t>
            </a:r>
          </a:p>
          <a:p>
            <a:r>
              <a:rPr lang="en-US" dirty="0" smtClean="0"/>
              <a:t>New Life Center Literacy Program</a:t>
            </a:r>
          </a:p>
          <a:p>
            <a:r>
              <a:rPr lang="en-US" dirty="0" smtClean="0"/>
              <a:t>Maricopa Medical Center</a:t>
            </a:r>
          </a:p>
          <a:p>
            <a:r>
              <a:rPr lang="en-US" dirty="0" smtClean="0"/>
              <a:t>iChristmas</a:t>
            </a:r>
          </a:p>
          <a:p>
            <a:r>
              <a:rPr lang="en-US" dirty="0" smtClean="0"/>
              <a:t>Food Drives</a:t>
            </a:r>
          </a:p>
          <a:p>
            <a:r>
              <a:rPr lang="en-US" dirty="0" smtClean="0"/>
              <a:t>Clothing and Hygiene Project Drives</a:t>
            </a:r>
          </a:p>
          <a:p>
            <a:r>
              <a:rPr lang="en-US" dirty="0" smtClean="0"/>
              <a:t>Reader’s Theatre Performances</a:t>
            </a:r>
          </a:p>
          <a:p>
            <a:r>
              <a:rPr lang="en-US" dirty="0" smtClean="0"/>
              <a:t>Tutoring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225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2" y="0"/>
            <a:ext cx="5363633" cy="343865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95" y="67056"/>
            <a:ext cx="5015345" cy="4101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95" y="3232683"/>
            <a:ext cx="5413420" cy="3573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3155324"/>
            <a:ext cx="5237408" cy="3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98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150923"/>
            <a:ext cx="6511490" cy="24892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5" y="2207487"/>
            <a:ext cx="5250287" cy="4539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7" y="-20002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9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4" y="286603"/>
            <a:ext cx="3017043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70" y="28660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4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required of students?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1. Complete the proposal</a:t>
            </a:r>
          </a:p>
          <a:p>
            <a:pPr lvl="2"/>
            <a:r>
              <a:rPr lang="en-US" dirty="0" smtClean="0"/>
              <a:t>Select a course competency</a:t>
            </a:r>
          </a:p>
          <a:p>
            <a:pPr lvl="2"/>
            <a:r>
              <a:rPr lang="en-US" dirty="0" smtClean="0"/>
              <a:t>Determine the service to be performed</a:t>
            </a:r>
          </a:p>
          <a:p>
            <a:pPr lvl="2"/>
            <a:r>
              <a:rPr lang="en-US" dirty="0" smtClean="0"/>
              <a:t>Select a community partnership/organization</a:t>
            </a:r>
          </a:p>
          <a:p>
            <a:pPr lvl="2"/>
            <a:r>
              <a:rPr lang="en-US" dirty="0" smtClean="0"/>
              <a:t>Write a measurable goal:</a:t>
            </a:r>
          </a:p>
          <a:p>
            <a:pPr lvl="2"/>
            <a:r>
              <a:rPr lang="en-US" dirty="0" smtClean="0"/>
              <a:t>Create a timeline</a:t>
            </a:r>
          </a:p>
          <a:p>
            <a:pPr lvl="2"/>
            <a:r>
              <a:rPr lang="en-US" dirty="0" smtClean="0"/>
              <a:t>Determine how the project ties to the coursework and provide a written justification</a:t>
            </a:r>
          </a:p>
          <a:p>
            <a:r>
              <a:rPr lang="en-US" dirty="0" smtClean="0"/>
              <a:t>2. Submit their request to Center of SL/CE via the website for data collection purposes, and to ensure that the partnership agreement is in place</a:t>
            </a:r>
          </a:p>
          <a:p>
            <a:r>
              <a:rPr lang="en-US" dirty="0" smtClean="0"/>
              <a:t>3. Facilitate the project (seeking assistance from professor and/or Center of SL/CE)</a:t>
            </a:r>
          </a:p>
          <a:p>
            <a:r>
              <a:rPr lang="en-US" dirty="0" smtClean="0"/>
              <a:t>4. Final Reflection Assignment</a:t>
            </a:r>
          </a:p>
          <a:p>
            <a:pPr lvl="2"/>
            <a:r>
              <a:rPr lang="en-US" dirty="0" smtClean="0"/>
              <a:t>Can be a written reflection, whole-class discussion, PP presentation to the class, video presentation, speech, etc.</a:t>
            </a:r>
          </a:p>
          <a:p>
            <a:pPr lvl="2"/>
            <a:endParaRPr lang="en-US" dirty="0"/>
          </a:p>
          <a:p>
            <a:r>
              <a:rPr lang="en-US" dirty="0" smtClean="0"/>
              <a:t>5. Complete Student Survey through the Center of SL/CE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32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Implement SL/CE?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1. Determine if the instructor will or if students will create the project. (and will it be SL, CE, a one-time event, or an ongoing project)</a:t>
            </a:r>
          </a:p>
          <a:p>
            <a:r>
              <a:rPr lang="en-US" dirty="0" smtClean="0"/>
              <a:t>2.  Determine if it will be Individual/Club Placement, Class Project, or One-Day Event</a:t>
            </a:r>
          </a:p>
          <a:p>
            <a:r>
              <a:rPr lang="en-US" dirty="0" smtClean="0"/>
              <a:t>3. Provide students with the instructions/parameters of the assignment on Canvas and in-class complete with all requirements/rubric/etc.</a:t>
            </a:r>
          </a:p>
          <a:p>
            <a:pPr lvl="2"/>
            <a:r>
              <a:rPr lang="en-US" dirty="0" smtClean="0"/>
              <a:t>Office of SL and CE will provide the student handouts (time log, supervisor evaluation, liability release)</a:t>
            </a:r>
          </a:p>
          <a:p>
            <a:r>
              <a:rPr lang="en-US" dirty="0" smtClean="0"/>
              <a:t>4. If possible, provide one in-class workday for students to write up the proposal </a:t>
            </a:r>
          </a:p>
          <a:p>
            <a:r>
              <a:rPr lang="en-US" dirty="0" smtClean="0"/>
              <a:t>5. Check in with students periodically either in-class or on Canvas to ensure progress</a:t>
            </a:r>
          </a:p>
          <a:p>
            <a:r>
              <a:rPr lang="en-US" dirty="0" smtClean="0"/>
              <a:t>6. Create an assignment in Canvas where students submit the proposal and another assignment for the final reflection submission.</a:t>
            </a:r>
          </a:p>
          <a:p>
            <a:r>
              <a:rPr lang="en-US" dirty="0" smtClean="0"/>
              <a:t>7. Include a SL/CE statement in your syllabi.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63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Projects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Consider each of the following and whether it falls under SL or whether it falls under CE</a:t>
            </a:r>
          </a:p>
          <a:p>
            <a:r>
              <a:rPr lang="en-US" dirty="0" err="1" smtClean="0"/>
              <a:t>Humannequins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One Billion Rising</a:t>
            </a:r>
            <a:endParaRPr lang="en-US" dirty="0" smtClean="0"/>
          </a:p>
          <a:p>
            <a:r>
              <a:rPr lang="en-US" dirty="0" smtClean="0"/>
              <a:t>EMCC Health Fair</a:t>
            </a:r>
          </a:p>
          <a:p>
            <a:r>
              <a:rPr lang="en-US" dirty="0" smtClean="0"/>
              <a:t>Community Garden</a:t>
            </a:r>
          </a:p>
          <a:p>
            <a:r>
              <a:rPr lang="en-US" dirty="0" smtClean="0"/>
              <a:t>Create and produce informational videos for non-profit organizations</a:t>
            </a:r>
          </a:p>
          <a:p>
            <a:r>
              <a:rPr lang="en-US" dirty="0" smtClean="0"/>
              <a:t>Teach Senior Citizens basic computer skills</a:t>
            </a:r>
          </a:p>
          <a:p>
            <a:r>
              <a:rPr lang="en-US" dirty="0" smtClean="0"/>
              <a:t>Create an after-school dance class for teens</a:t>
            </a:r>
          </a:p>
          <a:p>
            <a:r>
              <a:rPr lang="en-US" dirty="0" smtClean="0"/>
              <a:t>Volunteering at the local food bank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03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the requirement in your syllabus and on Canvas—be specific</a:t>
            </a:r>
          </a:p>
          <a:p>
            <a:endParaRPr lang="en-US" dirty="0"/>
          </a:p>
          <a:p>
            <a:r>
              <a:rPr lang="en-US" dirty="0" smtClean="0"/>
              <a:t>Start small 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may want to select one whole-class project to begin with</a:t>
            </a:r>
          </a:p>
          <a:p>
            <a:endParaRPr lang="en-US" dirty="0"/>
          </a:p>
          <a:p>
            <a:r>
              <a:rPr lang="en-US" dirty="0" smtClean="0"/>
              <a:t>Ask for help</a:t>
            </a:r>
          </a:p>
          <a:p>
            <a:pPr lvl="1"/>
            <a:r>
              <a:rPr lang="en-US" dirty="0" smtClean="0"/>
              <a:t>Landis Elliott, can assist with the required documents, can suggest possible organizations in need of assistance, etc.</a:t>
            </a:r>
          </a:p>
          <a:p>
            <a:pPr lvl="1"/>
            <a:r>
              <a:rPr lang="en-US" dirty="0" smtClean="0"/>
              <a:t>Rachel Holmes, can assist with facilitation of projects, Canvas help (setting up the assignments, requirements for students,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6369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7" y="2425813"/>
            <a:ext cx="8487178" cy="38073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86" y="723005"/>
            <a:ext cx="7960981" cy="22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37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3"/>
            <a:ext cx="6941712" cy="5272822"/>
          </a:xfrm>
        </p:spPr>
      </p:pic>
    </p:spTree>
    <p:extLst>
      <p:ext uri="{BB962C8B-B14F-4D97-AF65-F5344CB8AC3E}">
        <p14:creationId xmlns:p14="http://schemas.microsoft.com/office/powerpoint/2010/main" val="290465645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Paperwork is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1.)  Service Learning Proposal</a:t>
            </a:r>
          </a:p>
          <a:p>
            <a:r>
              <a:rPr lang="en-US" dirty="0" smtClean="0"/>
              <a:t>2.) Student/Agency Agreement</a:t>
            </a:r>
          </a:p>
          <a:p>
            <a:r>
              <a:rPr lang="en-US" dirty="0" smtClean="0"/>
              <a:t>3.) Service Learning Contact Log</a:t>
            </a:r>
          </a:p>
          <a:p>
            <a:endParaRPr lang="en-US" dirty="0"/>
          </a:p>
          <a:p>
            <a:r>
              <a:rPr lang="en-US" dirty="0" smtClean="0"/>
              <a:t>Check out our NEW website:  </a:t>
            </a:r>
          </a:p>
          <a:p>
            <a:r>
              <a:rPr lang="en-US" u="sng" dirty="0">
                <a:hlinkClick r:id="rId2"/>
              </a:rPr>
              <a:t>http://</a:t>
            </a:r>
            <a:r>
              <a:rPr lang="en-US" u="sng" dirty="0" smtClean="0">
                <a:hlinkClick r:id="rId2"/>
              </a:rPr>
              <a:t>www.estrellamountain.edu/students/service-learning</a:t>
            </a:r>
            <a:r>
              <a:rPr lang="en-US" u="sng" dirty="0" smtClean="0"/>
              <a:t> 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5438" t="9063" r="56311" b="2656"/>
          <a:stretch/>
        </p:blipFill>
        <p:spPr>
          <a:xfrm rot="470404">
            <a:off x="7959336" y="1236504"/>
            <a:ext cx="4443148" cy="41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7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8647">
            <a:off x="5229577" y="1743069"/>
            <a:ext cx="5444754" cy="4711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Learning Proposal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Who</a:t>
            </a:r>
            <a:r>
              <a:rPr lang="en-US" dirty="0" smtClean="0"/>
              <a:t>: Students</a:t>
            </a:r>
          </a:p>
          <a:p>
            <a:r>
              <a:rPr lang="en-US" b="1" dirty="0" smtClean="0"/>
              <a:t>What</a:t>
            </a:r>
            <a:r>
              <a:rPr lang="en-US" dirty="0" smtClean="0"/>
              <a:t>: An overview of the SL</a:t>
            </a:r>
          </a:p>
          <a:p>
            <a:pPr marL="201168" lvl="1" indent="0">
              <a:buNone/>
            </a:pPr>
            <a:r>
              <a:rPr lang="en-US" dirty="0" smtClean="0"/>
              <a:t>Project</a:t>
            </a:r>
          </a:p>
          <a:p>
            <a:pPr marL="0">
              <a:buNone/>
            </a:pPr>
            <a:r>
              <a:rPr lang="en-US" dirty="0" smtClean="0"/>
              <a:t>  </a:t>
            </a:r>
            <a:r>
              <a:rPr lang="en-US" b="1" dirty="0" smtClean="0"/>
              <a:t>Where</a:t>
            </a:r>
            <a:r>
              <a:rPr lang="en-US" dirty="0" smtClean="0"/>
              <a:t> (do I turn it in):</a:t>
            </a:r>
            <a:endParaRPr lang="en-US" dirty="0"/>
          </a:p>
          <a:p>
            <a:pPr lvl="1"/>
            <a:r>
              <a:rPr lang="en-US" dirty="0" err="1" smtClean="0"/>
              <a:t>Webform</a:t>
            </a:r>
            <a:r>
              <a:rPr lang="en-US" dirty="0" smtClean="0"/>
              <a:t>- Honors, Clubs/Orgs, E2/3, </a:t>
            </a:r>
          </a:p>
          <a:p>
            <a:pPr marL="201168" lvl="1" indent="0">
              <a:buNone/>
            </a:pPr>
            <a:r>
              <a:rPr lang="en-US" dirty="0" smtClean="0"/>
              <a:t>Independent projects</a:t>
            </a:r>
          </a:p>
          <a:p>
            <a:pPr lvl="1"/>
            <a:r>
              <a:rPr lang="en-US" dirty="0" smtClean="0"/>
              <a:t>Class- Upload to CANVAS</a:t>
            </a:r>
            <a:endParaRPr lang="en-US" dirty="0"/>
          </a:p>
          <a:p>
            <a:pPr marL="201168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6754" r="225" b="29351"/>
          <a:stretch/>
        </p:blipFill>
        <p:spPr>
          <a:xfrm rot="220477">
            <a:off x="5295350" y="1902675"/>
            <a:ext cx="5299364" cy="43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17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101600"/>
            <a:ext cx="5664200" cy="647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Student/Agency </a:t>
            </a:r>
            <a:br>
              <a:rPr lang="en-US" dirty="0" smtClean="0"/>
            </a:br>
            <a:r>
              <a:rPr lang="en-US" dirty="0" smtClean="0"/>
              <a:t>Agreement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" b="7797"/>
          <a:stretch/>
        </p:blipFill>
        <p:spPr>
          <a:xfrm>
            <a:off x="6261100" y="282423"/>
            <a:ext cx="5334000" cy="6153371"/>
          </a:xfrm>
        </p:spPr>
      </p:pic>
      <p:sp>
        <p:nvSpPr>
          <p:cNvPr id="7" name="TextBox 6"/>
          <p:cNvSpPr txBox="1"/>
          <p:nvPr/>
        </p:nvSpPr>
        <p:spPr>
          <a:xfrm>
            <a:off x="838200" y="1922363"/>
            <a:ext cx="5168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Students/Agency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contract between the Agency and student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(do I turn it 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SL/CE Office or Email- Independent projects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9718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Upload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CANVAS- Class, Honors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60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88114">
            <a:off x="4318147" y="1050167"/>
            <a:ext cx="7167895" cy="5466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Learning </a:t>
            </a:r>
            <a:br>
              <a:rPr lang="en-US" dirty="0" smtClean="0"/>
            </a:br>
            <a:r>
              <a:rPr lang="en-US" dirty="0" smtClean="0"/>
              <a:t>Contact 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80" y="1906818"/>
            <a:ext cx="10058400" cy="4023360"/>
          </a:xfrm>
        </p:spPr>
        <p:txBody>
          <a:bodyPr/>
          <a:lstStyle/>
          <a:p>
            <a:r>
              <a:rPr lang="en-US" b="1" dirty="0"/>
              <a:t>Who</a:t>
            </a:r>
            <a:r>
              <a:rPr lang="en-US" dirty="0"/>
              <a:t>: </a:t>
            </a:r>
            <a:r>
              <a:rPr lang="en-US" dirty="0" smtClean="0"/>
              <a:t>Students/Agency</a:t>
            </a:r>
            <a:endParaRPr lang="en-US" dirty="0"/>
          </a:p>
          <a:p>
            <a:r>
              <a:rPr lang="en-US" b="1" dirty="0"/>
              <a:t>What</a:t>
            </a:r>
            <a:r>
              <a:rPr lang="en-US" dirty="0"/>
              <a:t>: </a:t>
            </a:r>
            <a:r>
              <a:rPr lang="en-US" dirty="0" smtClean="0"/>
              <a:t>Verification of Time</a:t>
            </a:r>
            <a:endParaRPr lang="en-US" dirty="0"/>
          </a:p>
          <a:p>
            <a:pPr marL="0">
              <a:buNone/>
            </a:pPr>
            <a:r>
              <a:rPr lang="en-US" dirty="0"/>
              <a:t> </a:t>
            </a:r>
            <a:r>
              <a:rPr lang="en-US" b="1" dirty="0" smtClean="0"/>
              <a:t>Where</a:t>
            </a:r>
            <a:r>
              <a:rPr lang="en-US" dirty="0" smtClean="0"/>
              <a:t> </a:t>
            </a:r>
            <a:r>
              <a:rPr lang="en-US" dirty="0"/>
              <a:t>(do I turn it </a:t>
            </a:r>
            <a:r>
              <a:rPr lang="en-US" dirty="0" smtClean="0"/>
              <a:t>in):</a:t>
            </a:r>
            <a:endParaRPr lang="en-US" dirty="0"/>
          </a:p>
          <a:p>
            <a:pPr lvl="1"/>
            <a:r>
              <a:rPr lang="en-US" dirty="0"/>
              <a:t>SL/CE Office or </a:t>
            </a:r>
            <a:r>
              <a:rPr lang="en-US" dirty="0" smtClean="0"/>
              <a:t>Email- </a:t>
            </a:r>
            <a:endParaRPr lang="en-US" dirty="0"/>
          </a:p>
          <a:p>
            <a:pPr marL="201168" lvl="1" indent="0">
              <a:buNone/>
            </a:pPr>
            <a:r>
              <a:rPr lang="en-US" dirty="0"/>
              <a:t>Independent </a:t>
            </a:r>
            <a:r>
              <a:rPr lang="en-US" dirty="0" smtClean="0"/>
              <a:t>projects</a:t>
            </a:r>
          </a:p>
          <a:p>
            <a:pPr marL="201168" lvl="1" indent="0">
              <a:buNone/>
            </a:pPr>
            <a:endParaRPr lang="en-US" dirty="0"/>
          </a:p>
          <a:p>
            <a:pPr lvl="1"/>
            <a:r>
              <a:rPr lang="en-US" dirty="0" smtClean="0"/>
              <a:t>Upload </a:t>
            </a:r>
            <a:r>
              <a:rPr lang="en-US" dirty="0"/>
              <a:t>to </a:t>
            </a:r>
            <a:r>
              <a:rPr lang="en-US" dirty="0" smtClean="0"/>
              <a:t>CANVAS- Class, Honors</a:t>
            </a:r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710">
            <a:off x="4546794" y="1177119"/>
            <a:ext cx="6710603" cy="5185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45" y="94645"/>
            <a:ext cx="4125258" cy="3187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03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Risk/</a:t>
            </a:r>
            <a:br>
              <a:rPr lang="en-US" dirty="0" smtClean="0"/>
            </a:br>
            <a:r>
              <a:rPr lang="en-US" dirty="0" smtClean="0"/>
              <a:t>Talent Release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r="6029"/>
          <a:stretch/>
        </p:blipFill>
        <p:spPr>
          <a:xfrm rot="21164163">
            <a:off x="5572598" y="330295"/>
            <a:ext cx="4016163" cy="5916833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8091"/>
          <a:stretch/>
        </p:blipFill>
        <p:spPr>
          <a:xfrm rot="516845">
            <a:off x="8195842" y="753423"/>
            <a:ext cx="3501733" cy="5405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09600" y="2163636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Liability and use of pictures, quotes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(do I turn it 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SL/CE Office or Email-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Honors,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Independent projects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Upload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CANVAS- Class, Honors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83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Corners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take another look at two of the questions:</a:t>
            </a:r>
          </a:p>
          <a:p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concerns do you have about implementation of SL/CE projects into your curriculum?</a:t>
            </a:r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do you hope to learn today</a:t>
            </a:r>
            <a:r>
              <a:rPr lang="en-US" dirty="0" smtClean="0"/>
              <a:t>?  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__________________________________________</a:t>
            </a:r>
          </a:p>
          <a:p>
            <a:pPr marL="0" indent="0">
              <a:buNone/>
            </a:pPr>
            <a:r>
              <a:rPr lang="en-US" dirty="0" smtClean="0"/>
              <a:t>On a post-it please provide us feedback on any continuing concerns you may have with your contact information so that we may assist you.</a:t>
            </a:r>
          </a:p>
          <a:p>
            <a:pPr marL="0" indent="0">
              <a:buNone/>
            </a:pPr>
            <a:r>
              <a:rPr lang="en-US" dirty="0" smtClean="0"/>
              <a:t>What is one take-away from today’s session, and did you learn what you had hoped to today?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51" y="145022"/>
            <a:ext cx="3381375" cy="21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8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Ticket-out-the-door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one new fact that you learned today that you found useful?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is one way that you can integrate service learning into your own classroom (or individually), and what would be your first step?</a:t>
            </a:r>
          </a:p>
          <a:p>
            <a:endParaRPr lang="en-US" dirty="0"/>
          </a:p>
          <a:p>
            <a:r>
              <a:rPr lang="en-US" dirty="0" smtClean="0"/>
              <a:t>Questions or comments?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1422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Landis Elliott</a:t>
            </a:r>
          </a:p>
          <a:p>
            <a:r>
              <a:rPr lang="en-US" dirty="0" smtClean="0">
                <a:hlinkClick r:id="rId2"/>
              </a:rPr>
              <a:t>Landis.Elliott@estrellamountain.edu</a:t>
            </a:r>
            <a:endParaRPr lang="en-US" dirty="0" smtClean="0"/>
          </a:p>
          <a:p>
            <a:r>
              <a:rPr lang="en-US" dirty="0" smtClean="0"/>
              <a:t>(623)935-8220</a:t>
            </a:r>
          </a:p>
          <a:p>
            <a:endParaRPr lang="en-US" dirty="0"/>
          </a:p>
          <a:p>
            <a:r>
              <a:rPr lang="en-US" dirty="0" smtClean="0"/>
              <a:t>Rachel Holmes</a:t>
            </a:r>
          </a:p>
          <a:p>
            <a:r>
              <a:rPr lang="en-US" dirty="0" smtClean="0">
                <a:hlinkClick r:id="rId3"/>
              </a:rPr>
              <a:t>Rachel.Holmes@estrellamountain.edu</a:t>
            </a:r>
            <a:endParaRPr lang="en-US" dirty="0" smtClean="0"/>
          </a:p>
          <a:p>
            <a:r>
              <a:rPr lang="en-US" dirty="0" smtClean="0"/>
              <a:t>(623)935-8407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1566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ervice </a:t>
            </a:r>
            <a:r>
              <a:rPr lang="en-US" dirty="0"/>
              <a:t>L</a:t>
            </a:r>
            <a:r>
              <a:rPr lang="en-US" dirty="0" smtClean="0"/>
              <a:t>earning and Civic </a:t>
            </a:r>
            <a:r>
              <a:rPr lang="en-US" dirty="0"/>
              <a:t>E</a:t>
            </a:r>
            <a:r>
              <a:rPr lang="en-US" dirty="0" smtClean="0"/>
              <a:t>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 Corners Activity</a:t>
            </a:r>
          </a:p>
          <a:p>
            <a:r>
              <a:rPr lang="en-US" dirty="0" smtClean="0"/>
              <a:t>Please take a post-it and write a response for 2 of the 4 corners and place them on the respective posters you have chosen</a:t>
            </a:r>
          </a:p>
          <a:p>
            <a:endParaRPr lang="en-US" dirty="0"/>
          </a:p>
          <a:p>
            <a:r>
              <a:rPr lang="en-US" dirty="0" smtClean="0"/>
              <a:t>1. What is Service Learning, and what is Civic Engagement?</a:t>
            </a:r>
          </a:p>
          <a:p>
            <a:r>
              <a:rPr lang="en-US" dirty="0" smtClean="0"/>
              <a:t>2. How are Service Learning and Civic Engagement projects beneficial?</a:t>
            </a:r>
          </a:p>
          <a:p>
            <a:r>
              <a:rPr lang="en-US" dirty="0" smtClean="0"/>
              <a:t>3. What concerns do you have about implementation of SL/CE projects into your curriculum?</a:t>
            </a:r>
          </a:p>
          <a:p>
            <a:r>
              <a:rPr lang="en-US" dirty="0" smtClean="0"/>
              <a:t>4. What do you hope to learn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86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Service Learning</a:t>
            </a:r>
            <a:endParaRPr lang="en-US" b="1" dirty="0"/>
          </a:p>
          <a:p>
            <a:pPr lvl="1"/>
            <a:r>
              <a:rPr lang="en-US" dirty="0" smtClean="0"/>
              <a:t>The combination of community service and classroom instruction, with a focus on critical, reflective thinking as well as personal and civic responsibility</a:t>
            </a:r>
          </a:p>
          <a:p>
            <a:pPr lvl="1"/>
            <a:r>
              <a:rPr lang="en-US" dirty="0" smtClean="0"/>
              <a:t>May be community service, one or more volunteer events, donations</a:t>
            </a:r>
          </a:p>
          <a:p>
            <a:pPr marL="128016" lvl="1" indent="0">
              <a:buNone/>
            </a:pPr>
            <a:endParaRPr lang="en-US" dirty="0" smtClean="0"/>
          </a:p>
          <a:p>
            <a:pPr marL="128016" lvl="1" indent="0">
              <a:buNone/>
            </a:pPr>
            <a:r>
              <a:rPr lang="en-US" sz="2000" b="1" dirty="0" smtClean="0"/>
              <a:t>Civic Engagement</a:t>
            </a:r>
          </a:p>
          <a:p>
            <a:pPr lvl="2"/>
            <a:r>
              <a:rPr lang="en-US" sz="1800" dirty="0" smtClean="0"/>
              <a:t>Active participation in the public life of a community in an informed, committed, and constructive manner with a focus on the common good</a:t>
            </a:r>
          </a:p>
          <a:p>
            <a:pPr lvl="2"/>
            <a:r>
              <a:rPr lang="en-US" sz="1800" dirty="0" smtClean="0"/>
              <a:t>Civic engagement provides students an opportunity to serve the community (the larger community or the college community) by working towards a long-term solution and/or awareness of an issue facing society</a:t>
            </a:r>
          </a:p>
          <a:p>
            <a:pPr lvl="2"/>
            <a:r>
              <a:rPr lang="en-US" sz="1800" dirty="0" smtClean="0"/>
              <a:t>Working towards positive social change</a:t>
            </a:r>
          </a:p>
          <a:p>
            <a:pPr marL="128016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54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439" y="958184"/>
            <a:ext cx="4022725" cy="301704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71" y="2697564"/>
            <a:ext cx="5194479" cy="356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2" y="112047"/>
            <a:ext cx="5915696" cy="3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348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Service </a:t>
            </a:r>
            <a:r>
              <a:rPr lang="en-US" dirty="0"/>
              <a:t>L</a:t>
            </a:r>
            <a:r>
              <a:rPr lang="en-US" dirty="0" smtClean="0"/>
              <a:t>earning </a:t>
            </a:r>
            <a:r>
              <a:rPr lang="en-US" dirty="0"/>
              <a:t>A</a:t>
            </a:r>
            <a:r>
              <a:rPr lang="en-US" dirty="0" smtClean="0"/>
              <a:t>lign to EMCC </a:t>
            </a:r>
            <a:r>
              <a:rPr lang="en-US" dirty="0"/>
              <a:t>V</a:t>
            </a:r>
            <a:r>
              <a:rPr lang="en-US" dirty="0" smtClean="0"/>
              <a:t>ision, Mission, and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Vision</a:t>
            </a:r>
          </a:p>
          <a:p>
            <a:pPr marL="0" indent="0">
              <a:buNone/>
            </a:pPr>
            <a:r>
              <a:rPr lang="en-US" dirty="0"/>
              <a:t>We provide exceptional and creative learning experiences that prepare all learners to achieve their dreams and transform their lives.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Mission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Estrella Mountain is an innovative higher learning organization responding to the diverse needs of West Valley </a:t>
            </a:r>
            <a:r>
              <a:rPr lang="en-US" dirty="0" smtClean="0"/>
              <a:t>communities</a:t>
            </a:r>
          </a:p>
          <a:p>
            <a:r>
              <a:rPr lang="en-US" b="1" dirty="0" smtClean="0"/>
              <a:t>Workforce </a:t>
            </a:r>
            <a:r>
              <a:rPr lang="en-US" b="1" dirty="0"/>
              <a:t>Development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Responding to the community's dynamic workforce needs by establishing partnerships and creating relevant programs of study, training and services.</a:t>
            </a:r>
          </a:p>
          <a:p>
            <a:r>
              <a:rPr lang="en-US" b="1" dirty="0"/>
              <a:t>Community Education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Providing learning experiences that enhance the knowledge, skills and abilities of life-long learners.</a:t>
            </a:r>
          </a:p>
          <a:p>
            <a:r>
              <a:rPr lang="en-US" b="1" dirty="0"/>
              <a:t>Civic Responsibility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Creating opportunities and partnerships that provide a framework for learners to act responsibly in society.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98500" y="2551837"/>
            <a:ext cx="96934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57200"/>
            <a:ext cx="10363200" cy="17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98500" y="3183893"/>
            <a:ext cx="9693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04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4156364" y="3099460"/>
            <a:ext cx="3503220" cy="1563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Center for Service </a:t>
            </a:r>
            <a:r>
              <a:rPr lang="en-US" dirty="0"/>
              <a:t>L</a:t>
            </a:r>
            <a:r>
              <a:rPr lang="en-US" dirty="0" smtClean="0"/>
              <a:t>earning and Civic </a:t>
            </a:r>
            <a:r>
              <a:rPr lang="en-US" dirty="0"/>
              <a:t>E</a:t>
            </a:r>
            <a:r>
              <a:rPr lang="en-US" dirty="0" smtClean="0"/>
              <a:t>ngagement at EMCC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88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500" b="1" dirty="0" smtClean="0"/>
              <a:t>2015-2016 Goals:</a:t>
            </a:r>
          </a:p>
          <a:p>
            <a:pPr marL="0" indent="0">
              <a:buNone/>
            </a:pPr>
            <a:r>
              <a:rPr lang="en-US" sz="1700" dirty="0" smtClean="0"/>
              <a:t>- Increase SL/CE campus wide- begin with at least 25 instructors willing to implement</a:t>
            </a:r>
          </a:p>
          <a:p>
            <a:pPr marL="0" indent="0">
              <a:buNone/>
            </a:pPr>
            <a:r>
              <a:rPr lang="en-US" sz="1700" dirty="0" smtClean="0"/>
              <a:t>- Recognize the efforts of all students, faculty, staff, and community partners through a year-end recognition celebration in the Spring</a:t>
            </a:r>
          </a:p>
          <a:p>
            <a:pPr fontAlgn="t"/>
            <a:endParaRPr lang="en-US" sz="2500" b="1" dirty="0" smtClean="0"/>
          </a:p>
          <a:p>
            <a:pPr fontAlgn="t"/>
            <a:endParaRPr lang="en-US" sz="2500" b="1" dirty="0"/>
          </a:p>
          <a:p>
            <a:pPr marL="0" indent="0">
              <a:buNone/>
            </a:pPr>
            <a:endParaRPr lang="en-US" sz="2500" b="1" dirty="0"/>
          </a:p>
          <a:p>
            <a:pPr marL="0" indent="0">
              <a:buNone/>
            </a:pPr>
            <a:r>
              <a:rPr lang="en-US" sz="2500" b="1" dirty="0" smtClean="0"/>
              <a:t>Coordinators:</a:t>
            </a:r>
          </a:p>
          <a:p>
            <a:pPr marL="0" indent="0">
              <a:buNone/>
            </a:pPr>
            <a:r>
              <a:rPr lang="en-US" sz="2500" b="1" dirty="0"/>
              <a:t>	</a:t>
            </a:r>
            <a:r>
              <a:rPr lang="en-US" sz="2500" dirty="0" smtClean="0"/>
              <a:t>Landis Elliott, Manager of Internships and Coordinator of Center for SL/CE </a:t>
            </a:r>
            <a:r>
              <a:rPr lang="en-US" sz="2500" dirty="0"/>
              <a:t>	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/>
              <a:t>	</a:t>
            </a:r>
            <a:r>
              <a:rPr lang="en-US" sz="2500" dirty="0" smtClean="0"/>
              <a:t>Rachel Holmes, Faculty Coordinator of Center for SL/CE 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1097280" y="3449314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 smtClean="0"/>
              <a:t>F- 2014 6,189 hours </a:t>
            </a:r>
            <a:r>
              <a:rPr lang="en-US" b="1" dirty="0"/>
              <a:t>            </a:t>
            </a:r>
            <a:endParaRPr lang="en-US" b="1" dirty="0" smtClean="0"/>
          </a:p>
          <a:p>
            <a:pPr fontAlgn="t"/>
            <a:r>
              <a:rPr lang="en-US" b="1" dirty="0" smtClean="0"/>
              <a:t>S- 2015 </a:t>
            </a:r>
            <a:r>
              <a:rPr lang="en-US" b="1" dirty="0"/>
              <a:t>8,444 </a:t>
            </a:r>
            <a:r>
              <a:rPr lang="en-US" b="1" dirty="0" smtClean="0"/>
              <a:t>hours</a:t>
            </a:r>
            <a:r>
              <a:rPr lang="en-US" b="1" dirty="0"/>
              <a:t>   </a:t>
            </a:r>
            <a:endParaRPr lang="en-US" b="1" dirty="0" smtClean="0"/>
          </a:p>
          <a:p>
            <a:pPr fontAlgn="t"/>
            <a:r>
              <a:rPr lang="en-US" b="1" dirty="0" smtClean="0"/>
              <a:t>21 </a:t>
            </a:r>
            <a:r>
              <a:rPr lang="en-US" b="1" dirty="0"/>
              <a:t>instructors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0222" y="3416891"/>
            <a:ext cx="3146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/>
            <a:r>
              <a:rPr lang="en-US" b="1" dirty="0" smtClean="0"/>
              <a:t>F- 2015  </a:t>
            </a:r>
            <a:r>
              <a:rPr lang="en-US" b="1" dirty="0" smtClean="0">
                <a:solidFill>
                  <a:srgbClr val="FF0000"/>
                </a:solidFill>
              </a:rPr>
              <a:t>7,426</a:t>
            </a:r>
            <a:r>
              <a:rPr lang="en-US" b="1" dirty="0" smtClean="0"/>
              <a:t>    hours </a:t>
            </a:r>
            <a:r>
              <a:rPr lang="en-US" b="1" dirty="0"/>
              <a:t>            </a:t>
            </a:r>
            <a:endParaRPr lang="en-US" b="1" dirty="0" smtClean="0"/>
          </a:p>
          <a:p>
            <a:pPr marL="0" lvl="8"/>
            <a:r>
              <a:rPr lang="en-US" b="1" dirty="0" smtClean="0"/>
              <a:t>S- 2016  </a:t>
            </a:r>
            <a:r>
              <a:rPr lang="en-US" b="1" dirty="0" smtClean="0">
                <a:solidFill>
                  <a:srgbClr val="FF0000"/>
                </a:solidFill>
              </a:rPr>
              <a:t>10,132</a:t>
            </a:r>
            <a:r>
              <a:rPr lang="en-US" b="1" dirty="0"/>
              <a:t>  </a:t>
            </a:r>
            <a:r>
              <a:rPr lang="en-US" b="1" dirty="0" smtClean="0"/>
              <a:t>hours</a:t>
            </a:r>
            <a:r>
              <a:rPr lang="en-US" b="1" dirty="0"/>
              <a:t>               </a:t>
            </a:r>
            <a:endParaRPr lang="en-US" b="1" dirty="0" smtClean="0"/>
          </a:p>
          <a:p>
            <a:pPr marL="0" lvl="8"/>
            <a:r>
              <a:rPr lang="en-US" b="1" dirty="0" smtClean="0">
                <a:solidFill>
                  <a:srgbClr val="FF0000"/>
                </a:solidFill>
              </a:rPr>
              <a:t>25</a:t>
            </a:r>
            <a:r>
              <a:rPr lang="en-US" b="1" dirty="0" smtClean="0"/>
              <a:t> </a:t>
            </a:r>
            <a:r>
              <a:rPr lang="en-US" b="1" dirty="0"/>
              <a:t>instructors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9495" y="3416891"/>
            <a:ext cx="2648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b="1" u="sng" dirty="0">
                <a:solidFill>
                  <a:schemeClr val="bg1"/>
                </a:solidFill>
              </a:rPr>
              <a:t>GOAL FOR THIS ACADEMIC </a:t>
            </a:r>
            <a:r>
              <a:rPr lang="en-US" b="1" u="sng" dirty="0" smtClean="0">
                <a:solidFill>
                  <a:schemeClr val="bg1"/>
                </a:solidFill>
              </a:rPr>
              <a:t>YEAR</a:t>
            </a:r>
          </a:p>
          <a:p>
            <a:pPr algn="ctr" fontAlgn="t"/>
            <a:r>
              <a:rPr lang="en-US" b="1" u="sng" dirty="0" smtClean="0">
                <a:solidFill>
                  <a:schemeClr val="bg1"/>
                </a:solidFill>
              </a:rPr>
              <a:t>20</a:t>
            </a:r>
            <a:r>
              <a:rPr lang="en-US" b="1" u="sng" dirty="0">
                <a:solidFill>
                  <a:schemeClr val="bg1"/>
                </a:solidFill>
              </a:rPr>
              <a:t>% INCREASE</a:t>
            </a:r>
          </a:p>
        </p:txBody>
      </p:sp>
    </p:spTree>
    <p:extLst>
      <p:ext uri="{BB962C8B-B14F-4D97-AF65-F5344CB8AC3E}">
        <p14:creationId xmlns:p14="http://schemas.microsoft.com/office/powerpoint/2010/main" val="2045319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Service </a:t>
            </a:r>
            <a:r>
              <a:rPr lang="en-US" dirty="0"/>
              <a:t>L</a:t>
            </a:r>
            <a:r>
              <a:rPr lang="en-US" dirty="0" smtClean="0"/>
              <a:t>earning and Civic </a:t>
            </a:r>
            <a:r>
              <a:rPr lang="en-US" dirty="0"/>
              <a:t>E</a:t>
            </a:r>
            <a:r>
              <a:rPr lang="en-US" dirty="0" smtClean="0"/>
              <a:t>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your assigned table, you will work with your peers to determine the benefits/role of one of the following:</a:t>
            </a:r>
          </a:p>
          <a:p>
            <a:endParaRPr lang="en-US" dirty="0" smtClean="0"/>
          </a:p>
          <a:p>
            <a:r>
              <a:rPr lang="en-US" dirty="0" smtClean="0"/>
              <a:t>Students</a:t>
            </a:r>
          </a:p>
          <a:p>
            <a:r>
              <a:rPr lang="en-US" dirty="0" smtClean="0"/>
              <a:t>The college as a whole</a:t>
            </a:r>
          </a:p>
          <a:p>
            <a:r>
              <a:rPr lang="en-US" dirty="0" smtClean="0"/>
              <a:t>Community Partners</a:t>
            </a:r>
          </a:p>
          <a:p>
            <a:r>
              <a:rPr lang="en-US" dirty="0" smtClean="0"/>
              <a:t>Community members receiving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2971799"/>
            <a:ext cx="3286259" cy="20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1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Service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Strengthen interpersonal skills</a:t>
            </a:r>
          </a:p>
          <a:p>
            <a:pPr lvl="0"/>
            <a:r>
              <a:rPr lang="en-US" dirty="0"/>
              <a:t>Builds community partnerships</a:t>
            </a:r>
          </a:p>
          <a:p>
            <a:pPr lvl="0"/>
            <a:r>
              <a:rPr lang="en-US" dirty="0"/>
              <a:t>Makes learning more useful and relevant</a:t>
            </a:r>
          </a:p>
          <a:p>
            <a:pPr lvl="0"/>
            <a:r>
              <a:rPr lang="en-US" dirty="0"/>
              <a:t>Promotes active learning</a:t>
            </a:r>
          </a:p>
          <a:p>
            <a:pPr lvl="0"/>
            <a:r>
              <a:rPr lang="en-US" dirty="0"/>
              <a:t>Provides real-life application of what students are learning in the classroom.</a:t>
            </a:r>
          </a:p>
          <a:p>
            <a:pPr lvl="0"/>
            <a:r>
              <a:rPr lang="en-US" dirty="0"/>
              <a:t>Provides an opportunity for students to learn about and give back to the community</a:t>
            </a:r>
          </a:p>
          <a:p>
            <a:pPr lvl="0"/>
            <a:r>
              <a:rPr lang="en-US" dirty="0"/>
              <a:t>Enhances sensitivity to diversity</a:t>
            </a:r>
          </a:p>
          <a:p>
            <a:pPr lvl="0"/>
            <a:r>
              <a:rPr lang="en-US" dirty="0"/>
              <a:t>Promotes personal and social growth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78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342</TotalTime>
  <Words>1220</Words>
  <Application>Microsoft Office PowerPoint</Application>
  <PresentationFormat>Custom</PresentationFormat>
  <Paragraphs>189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Retrospect</vt:lpstr>
      <vt:lpstr>Service Learning and Civic Engagement</vt:lpstr>
      <vt:lpstr>PowerPoint Presentation</vt:lpstr>
      <vt:lpstr>Service Learning and Civic Engagement</vt:lpstr>
      <vt:lpstr>Definitions</vt:lpstr>
      <vt:lpstr>PowerPoint Presentation</vt:lpstr>
      <vt:lpstr>How does Service Learning Align to EMCC Vision, Mission, and Values</vt:lpstr>
      <vt:lpstr>The Center for Service Learning and Civic Engagement at EMCC</vt:lpstr>
      <vt:lpstr>Benefits of Service Learning and Civic Engagement</vt:lpstr>
      <vt:lpstr>Benefits of Service Learning</vt:lpstr>
      <vt:lpstr>Benefits Continued</vt:lpstr>
      <vt:lpstr>Overview of Service Learning/Civic Engagement</vt:lpstr>
      <vt:lpstr>Examples of Past Projects</vt:lpstr>
      <vt:lpstr>PowerPoint Presentation</vt:lpstr>
      <vt:lpstr>PowerPoint Presentation</vt:lpstr>
      <vt:lpstr>PowerPoint Presentation</vt:lpstr>
      <vt:lpstr>What is required of students?</vt:lpstr>
      <vt:lpstr>How do I Implement SL/CE?</vt:lpstr>
      <vt:lpstr>Sample Projects </vt:lpstr>
      <vt:lpstr>Tips for Success</vt:lpstr>
      <vt:lpstr>PowerPoint Presentation</vt:lpstr>
      <vt:lpstr>What Paperwork is Required</vt:lpstr>
      <vt:lpstr>Service Learning Proposal</vt:lpstr>
      <vt:lpstr>Student/Agency  Agreement</vt:lpstr>
      <vt:lpstr>Service Learning  Contact Log</vt:lpstr>
      <vt:lpstr>Risk/ Talent Release</vt:lpstr>
      <vt:lpstr>4 Corners Review</vt:lpstr>
      <vt:lpstr>Ticket-out-the-door</vt:lpstr>
      <vt:lpstr>For More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Holmes</dc:creator>
  <cp:lastModifiedBy>Administrator</cp:lastModifiedBy>
  <cp:revision>40</cp:revision>
  <cp:lastPrinted>2015-08-17T22:17:17Z</cp:lastPrinted>
  <dcterms:created xsi:type="dcterms:W3CDTF">2014-07-11T02:42:41Z</dcterms:created>
  <dcterms:modified xsi:type="dcterms:W3CDTF">2015-08-27T19:17:30Z</dcterms:modified>
</cp:coreProperties>
</file>