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7" r:id="rId3"/>
    <p:sldId id="257" r:id="rId4"/>
    <p:sldId id="266" r:id="rId5"/>
    <p:sldId id="265" r:id="rId6"/>
    <p:sldId id="284" r:id="rId7"/>
    <p:sldId id="285" r:id="rId8"/>
    <p:sldId id="286" r:id="rId9"/>
    <p:sldId id="258" r:id="rId10"/>
    <p:sldId id="261" r:id="rId11"/>
    <p:sldId id="262" r:id="rId12"/>
    <p:sldId id="263" r:id="rId13"/>
    <p:sldId id="275" r:id="rId14"/>
    <p:sldId id="259" r:id="rId15"/>
    <p:sldId id="288" r:id="rId16"/>
    <p:sldId id="292" r:id="rId17"/>
    <p:sldId id="289" r:id="rId18"/>
    <p:sldId id="293" r:id="rId19"/>
    <p:sldId id="294" r:id="rId20"/>
    <p:sldId id="295"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1455" autoAdjust="0"/>
  </p:normalViewPr>
  <p:slideViewPr>
    <p:cSldViewPr snapToGrid="0">
      <p:cViewPr varScale="1">
        <p:scale>
          <a:sx n="82" d="100"/>
          <a:sy n="82" d="100"/>
        </p:scale>
        <p:origin x="-93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9.jpg"/></Relationships>
</file>

<file path=ppt/diagrams/_rels/data2.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image" Target="../media/image37.png"/></Relationships>
</file>

<file path=ppt/diagrams/_rels/data3.xml.rels><?xml version="1.0" encoding="UTF-8" standalone="yes"?>
<Relationships xmlns="http://schemas.openxmlformats.org/package/2006/relationships"><Relationship Id="rId11" Type="http://schemas.openxmlformats.org/officeDocument/2006/relationships/image" Target="../media/image58.png"/><Relationship Id="rId12" Type="http://schemas.openxmlformats.org/officeDocument/2006/relationships/image" Target="../media/image64.svg"/><Relationship Id="rId13" Type="http://schemas.openxmlformats.org/officeDocument/2006/relationships/image" Target="../media/image59.png"/><Relationship Id="rId14" Type="http://schemas.openxmlformats.org/officeDocument/2006/relationships/image" Target="../media/image66.svg"/><Relationship Id="rId15" Type="http://schemas.openxmlformats.org/officeDocument/2006/relationships/image" Target="../media/image60.png"/><Relationship Id="rId16" Type="http://schemas.openxmlformats.org/officeDocument/2006/relationships/image" Target="../media/image68.svg"/><Relationship Id="rId1" Type="http://schemas.openxmlformats.org/officeDocument/2006/relationships/image" Target="../media/image53.png"/><Relationship Id="rId2" Type="http://schemas.openxmlformats.org/officeDocument/2006/relationships/image" Target="../media/image54.svg"/><Relationship Id="rId3" Type="http://schemas.openxmlformats.org/officeDocument/2006/relationships/image" Target="../media/image54.png"/><Relationship Id="rId4" Type="http://schemas.openxmlformats.org/officeDocument/2006/relationships/image" Target="../media/image56.svg"/><Relationship Id="rId5" Type="http://schemas.openxmlformats.org/officeDocument/2006/relationships/image" Target="../media/image55.png"/><Relationship Id="rId6" Type="http://schemas.openxmlformats.org/officeDocument/2006/relationships/image" Target="../media/image58.svg"/><Relationship Id="rId7" Type="http://schemas.openxmlformats.org/officeDocument/2006/relationships/image" Target="../media/image56.png"/><Relationship Id="rId8" Type="http://schemas.openxmlformats.org/officeDocument/2006/relationships/image" Target="../media/image60.svg"/><Relationship Id="rId9" Type="http://schemas.openxmlformats.org/officeDocument/2006/relationships/image" Target="../media/image57.png"/><Relationship Id="rId10"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B12FD-DB40-42A8-BB44-CC8212E45186}" type="doc">
      <dgm:prSet loTypeId="urn:microsoft.com/office/officeart/2005/8/layout/vList3" loCatId="picture" qsTypeId="urn:microsoft.com/office/officeart/2005/8/quickstyle/3d2" qsCatId="3D" csTypeId="urn:microsoft.com/office/officeart/2005/8/colors/colorful4" csCatId="colorful" phldr="1"/>
      <dgm:spPr/>
    </dgm:pt>
    <dgm:pt modelId="{B1B02E48-0B74-42C5-8BF0-796E684B29A8}">
      <dgm:prSet phldrT="[Text]" custT="1"/>
      <dgm:spPr/>
      <dgm:t>
        <a:bodyPr/>
        <a:lstStyle/>
        <a:p>
          <a:r>
            <a:rPr lang="en-US" sz="2800" dirty="0"/>
            <a:t>Knowledge</a:t>
          </a:r>
          <a:endParaRPr lang="en-US" sz="1400" dirty="0"/>
        </a:p>
      </dgm:t>
    </dgm:pt>
    <dgm:pt modelId="{EA407FD4-57C7-4C48-B2C4-60A285FA99BD}" type="parTrans" cxnId="{BD7874A0-6DB6-46B2-8DB0-303472C3073D}">
      <dgm:prSet/>
      <dgm:spPr/>
      <dgm:t>
        <a:bodyPr/>
        <a:lstStyle/>
        <a:p>
          <a:endParaRPr lang="en-US"/>
        </a:p>
      </dgm:t>
    </dgm:pt>
    <dgm:pt modelId="{98A054F2-12F0-4719-8310-9E253BDC74E6}" type="sibTrans" cxnId="{BD7874A0-6DB6-46B2-8DB0-303472C3073D}">
      <dgm:prSet/>
      <dgm:spPr/>
      <dgm:t>
        <a:bodyPr/>
        <a:lstStyle/>
        <a:p>
          <a:endParaRPr lang="en-US"/>
        </a:p>
      </dgm:t>
    </dgm:pt>
    <dgm:pt modelId="{116330E4-505D-4547-A68B-E23524AF6A8C}">
      <dgm:prSet phldrT="[Text]" custT="1"/>
      <dgm:spPr/>
      <dgm:t>
        <a:bodyPr/>
        <a:lstStyle/>
        <a:p>
          <a:r>
            <a:rPr lang="en-US" sz="2800" dirty="0"/>
            <a:t>Critical Thinking</a:t>
          </a:r>
        </a:p>
      </dgm:t>
    </dgm:pt>
    <dgm:pt modelId="{8480A15D-3EAE-429C-9D0A-76DB35F9E5F6}" type="parTrans" cxnId="{563066CD-296B-4704-A6AC-5A5D6AB80B6D}">
      <dgm:prSet/>
      <dgm:spPr/>
      <dgm:t>
        <a:bodyPr/>
        <a:lstStyle/>
        <a:p>
          <a:endParaRPr lang="en-US"/>
        </a:p>
      </dgm:t>
    </dgm:pt>
    <dgm:pt modelId="{0D0FEFE3-7EF0-430A-A0E1-4BF84459AA50}" type="sibTrans" cxnId="{563066CD-296B-4704-A6AC-5A5D6AB80B6D}">
      <dgm:prSet/>
      <dgm:spPr/>
      <dgm:t>
        <a:bodyPr/>
        <a:lstStyle/>
        <a:p>
          <a:endParaRPr lang="en-US"/>
        </a:p>
      </dgm:t>
    </dgm:pt>
    <dgm:pt modelId="{F3B8FD2A-88DD-48DE-9151-54E45C7DBC18}">
      <dgm:prSet phldrT="[Text]" custT="1"/>
      <dgm:spPr/>
      <dgm:t>
        <a:bodyPr/>
        <a:lstStyle/>
        <a:p>
          <a:r>
            <a:rPr lang="en-US" sz="2800" dirty="0"/>
            <a:t>Communication</a:t>
          </a:r>
        </a:p>
      </dgm:t>
    </dgm:pt>
    <dgm:pt modelId="{B31EF971-32A1-4ED5-ABBF-10A4576DE218}" type="parTrans" cxnId="{023760DC-623E-4D43-BCFB-B88584EEAC57}">
      <dgm:prSet/>
      <dgm:spPr/>
      <dgm:t>
        <a:bodyPr/>
        <a:lstStyle/>
        <a:p>
          <a:endParaRPr lang="en-US"/>
        </a:p>
      </dgm:t>
    </dgm:pt>
    <dgm:pt modelId="{7F732FDF-88DA-4B98-B090-C85AF92400C8}" type="sibTrans" cxnId="{023760DC-623E-4D43-BCFB-B88584EEAC57}">
      <dgm:prSet/>
      <dgm:spPr/>
      <dgm:t>
        <a:bodyPr/>
        <a:lstStyle/>
        <a:p>
          <a:endParaRPr lang="en-US"/>
        </a:p>
      </dgm:t>
    </dgm:pt>
    <dgm:pt modelId="{52BC1A74-B3E0-44B1-9A8E-2614AFD6E7B7}">
      <dgm:prSet custT="1"/>
      <dgm:spPr/>
      <dgm:t>
        <a:bodyPr/>
        <a:lstStyle/>
        <a:p>
          <a:r>
            <a:rPr lang="en-US" sz="2800" dirty="0"/>
            <a:t>Diversity</a:t>
          </a:r>
          <a:endParaRPr lang="en-US" sz="2100" dirty="0"/>
        </a:p>
      </dgm:t>
    </dgm:pt>
    <dgm:pt modelId="{E1E630B6-EFA9-46FB-A875-411977139F29}" type="parTrans" cxnId="{B86A9BF1-CF38-4B20-BA5A-B44FE8B2717D}">
      <dgm:prSet/>
      <dgm:spPr/>
      <dgm:t>
        <a:bodyPr/>
        <a:lstStyle/>
        <a:p>
          <a:endParaRPr lang="en-US"/>
        </a:p>
      </dgm:t>
    </dgm:pt>
    <dgm:pt modelId="{33B9A514-F088-463D-A9A6-C1E688E35FF8}" type="sibTrans" cxnId="{B86A9BF1-CF38-4B20-BA5A-B44FE8B2717D}">
      <dgm:prSet/>
      <dgm:spPr/>
      <dgm:t>
        <a:bodyPr/>
        <a:lstStyle/>
        <a:p>
          <a:endParaRPr lang="en-US"/>
        </a:p>
      </dgm:t>
    </dgm:pt>
    <dgm:pt modelId="{D067ECCF-2BBA-4A61-A84C-4EFE0D2D1601}">
      <dgm:prSet custT="1"/>
      <dgm:spPr/>
      <dgm:t>
        <a:bodyPr/>
        <a:lstStyle/>
        <a:p>
          <a:r>
            <a:rPr lang="en-US" sz="2800" dirty="0"/>
            <a:t>Integrity</a:t>
          </a:r>
          <a:endParaRPr lang="en-US" sz="700" dirty="0"/>
        </a:p>
      </dgm:t>
    </dgm:pt>
    <dgm:pt modelId="{B87A47BF-749B-4306-B6BC-4A902C816D86}" type="parTrans" cxnId="{532DE107-3EE3-4900-A889-CB58CC93F1D3}">
      <dgm:prSet/>
      <dgm:spPr/>
      <dgm:t>
        <a:bodyPr/>
        <a:lstStyle/>
        <a:p>
          <a:endParaRPr lang="en-US"/>
        </a:p>
      </dgm:t>
    </dgm:pt>
    <dgm:pt modelId="{2C48C6A1-C679-4619-85E7-E21EA4294238}" type="sibTrans" cxnId="{532DE107-3EE3-4900-A889-CB58CC93F1D3}">
      <dgm:prSet/>
      <dgm:spPr/>
      <dgm:t>
        <a:bodyPr/>
        <a:lstStyle/>
        <a:p>
          <a:endParaRPr lang="en-US"/>
        </a:p>
      </dgm:t>
    </dgm:pt>
    <dgm:pt modelId="{5CB2BD45-0AF9-4384-B2DA-BB665979AD3D}" type="pres">
      <dgm:prSet presAssocID="{221B12FD-DB40-42A8-BB44-CC8212E45186}" presName="linearFlow" presStyleCnt="0">
        <dgm:presLayoutVars>
          <dgm:dir/>
          <dgm:resizeHandles val="exact"/>
        </dgm:presLayoutVars>
      </dgm:prSet>
      <dgm:spPr/>
    </dgm:pt>
    <dgm:pt modelId="{F7158DC6-82F5-4A62-B811-C13AB5352C63}" type="pres">
      <dgm:prSet presAssocID="{B1B02E48-0B74-42C5-8BF0-796E684B29A8}" presName="composite" presStyleCnt="0"/>
      <dgm:spPr/>
    </dgm:pt>
    <dgm:pt modelId="{B10C21FA-022F-4BF4-A850-CD75525137A4}" type="pres">
      <dgm:prSet presAssocID="{B1B02E48-0B74-42C5-8BF0-796E684B29A8}" presName="imgShp" presStyleLbl="fgImgPlace1" presStyleIdx="0" presStyleCnt="5" custScaleX="95670" custScaleY="82176" custLinFactX="77129" custLinFactNeighborX="100000" custLinFactNeighborY="36746"/>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BFAFB362-F7B3-42E9-9900-D8535E837F38}" type="pres">
      <dgm:prSet presAssocID="{B1B02E48-0B74-42C5-8BF0-796E684B29A8}" presName="txShp" presStyleLbl="node1" presStyleIdx="0" presStyleCnt="5" custFlipVert="1" custScaleX="68192" custScaleY="71430" custLinFactNeighborX="10712" custLinFactNeighborY="32763">
        <dgm:presLayoutVars>
          <dgm:bulletEnabled val="1"/>
        </dgm:presLayoutVars>
      </dgm:prSet>
      <dgm:spPr/>
      <dgm:t>
        <a:bodyPr/>
        <a:lstStyle/>
        <a:p>
          <a:endParaRPr lang="en-US"/>
        </a:p>
      </dgm:t>
    </dgm:pt>
    <dgm:pt modelId="{035AE0AB-66DA-4A72-A440-37BC46E1220B}" type="pres">
      <dgm:prSet presAssocID="{98A054F2-12F0-4719-8310-9E253BDC74E6}" presName="spacing" presStyleCnt="0"/>
      <dgm:spPr/>
    </dgm:pt>
    <dgm:pt modelId="{A692615A-593B-4B77-938F-3C89DDD9AE8A}" type="pres">
      <dgm:prSet presAssocID="{116330E4-505D-4547-A68B-E23524AF6A8C}" presName="composite" presStyleCnt="0"/>
      <dgm:spPr/>
    </dgm:pt>
    <dgm:pt modelId="{9E6EC6D2-D7C3-4E3D-B77B-A4D60977AF25}" type="pres">
      <dgm:prSet presAssocID="{116330E4-505D-4547-A68B-E23524AF6A8C}" presName="imgShp" presStyleLbl="fgImgPlace1" presStyleIdx="1" presStyleCnt="5" custScaleX="99206" custScaleY="79754" custLinFactX="67392" custLinFactNeighborX="100000" custLinFactNeighborY="10965"/>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CAE122C0-28F6-4AE5-9000-15911CEED93B}" type="pres">
      <dgm:prSet presAssocID="{116330E4-505D-4547-A68B-E23524AF6A8C}" presName="txShp" presStyleLbl="node1" presStyleIdx="1" presStyleCnt="5" custFlipVert="1" custScaleX="64506" custScaleY="71430" custLinFactNeighborX="10712" custLinFactNeighborY="10261">
        <dgm:presLayoutVars>
          <dgm:bulletEnabled val="1"/>
        </dgm:presLayoutVars>
      </dgm:prSet>
      <dgm:spPr/>
      <dgm:t>
        <a:bodyPr/>
        <a:lstStyle/>
        <a:p>
          <a:endParaRPr lang="en-US"/>
        </a:p>
      </dgm:t>
    </dgm:pt>
    <dgm:pt modelId="{52A114AE-09C6-41A4-9067-55B4F626D5B8}" type="pres">
      <dgm:prSet presAssocID="{0D0FEFE3-7EF0-430A-A0E1-4BF84459AA50}" presName="spacing" presStyleCnt="0"/>
      <dgm:spPr/>
    </dgm:pt>
    <dgm:pt modelId="{51E38664-9673-4E43-8218-83DFAAF554E2}" type="pres">
      <dgm:prSet presAssocID="{F3B8FD2A-88DD-48DE-9151-54E45C7DBC18}" presName="composite" presStyleCnt="0"/>
      <dgm:spPr/>
    </dgm:pt>
    <dgm:pt modelId="{6E89575A-BEDA-4694-B212-DA4F05C95767}" type="pres">
      <dgm:prSet presAssocID="{F3B8FD2A-88DD-48DE-9151-54E45C7DBC18}" presName="imgShp" presStyleLbl="fgImgPlace1" presStyleIdx="2" presStyleCnt="5" custAng="10800000" custFlipVert="1" custScaleX="106845" custScaleY="88144" custLinFactX="71340" custLinFactNeighborX="100000" custLinFactNeighborY="-13554"/>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6486E2B1-3586-449D-9BE1-BB8D8B40B48C}" type="pres">
      <dgm:prSet presAssocID="{F3B8FD2A-88DD-48DE-9151-54E45C7DBC18}" presName="txShp" presStyleLbl="node1" presStyleIdx="2" presStyleCnt="5" custFlipVert="1" custScaleX="71797" custScaleY="71430" custLinFactNeighborX="8411" custLinFactNeighborY="-13962">
        <dgm:presLayoutVars>
          <dgm:bulletEnabled val="1"/>
        </dgm:presLayoutVars>
      </dgm:prSet>
      <dgm:spPr/>
      <dgm:t>
        <a:bodyPr/>
        <a:lstStyle/>
        <a:p>
          <a:endParaRPr lang="en-US"/>
        </a:p>
      </dgm:t>
    </dgm:pt>
    <dgm:pt modelId="{33450B6B-9CC3-4C15-89CB-5BF05FC50CFE}" type="pres">
      <dgm:prSet presAssocID="{7F732FDF-88DA-4B98-B090-C85AF92400C8}" presName="spacing" presStyleCnt="0"/>
      <dgm:spPr/>
    </dgm:pt>
    <dgm:pt modelId="{D990F183-B72B-4897-B24D-A8D6DE1F58FA}" type="pres">
      <dgm:prSet presAssocID="{52BC1A74-B3E0-44B1-9A8E-2614AFD6E7B7}" presName="composite" presStyleCnt="0"/>
      <dgm:spPr/>
    </dgm:pt>
    <dgm:pt modelId="{5CABDCB9-E19F-4F01-8FAB-C68BE9F47172}" type="pres">
      <dgm:prSet presAssocID="{52BC1A74-B3E0-44B1-9A8E-2614AFD6E7B7}" presName="imgShp" presStyleLbl="fgImgPlace1" presStyleIdx="3" presStyleCnt="5" custAng="11012463" custFlipVert="1" custScaleX="105706" custScaleY="83497" custLinFactX="70763" custLinFactNeighborX="100000" custLinFactNeighborY="-36227"/>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C208F9E2-E652-4430-B0C5-C4D9D33E6601}" type="pres">
      <dgm:prSet presAssocID="{52BC1A74-B3E0-44B1-9A8E-2614AFD6E7B7}" presName="txShp" presStyleLbl="node1" presStyleIdx="3" presStyleCnt="5" custFlipVert="1" custScaleX="68192" custScaleY="71430" custLinFactNeighborX="8411" custLinFactNeighborY="-34744">
        <dgm:presLayoutVars>
          <dgm:bulletEnabled val="1"/>
        </dgm:presLayoutVars>
      </dgm:prSet>
      <dgm:spPr/>
      <dgm:t>
        <a:bodyPr/>
        <a:lstStyle/>
        <a:p>
          <a:endParaRPr lang="en-US"/>
        </a:p>
      </dgm:t>
    </dgm:pt>
    <dgm:pt modelId="{286EE3E0-B8B8-4300-B194-AD58A032C29C}" type="pres">
      <dgm:prSet presAssocID="{33B9A514-F088-463D-A9A6-C1E688E35FF8}" presName="spacing" presStyleCnt="0"/>
      <dgm:spPr/>
    </dgm:pt>
    <dgm:pt modelId="{07A720FC-EE60-4F5A-98E9-251E7D804DE2}" type="pres">
      <dgm:prSet presAssocID="{D067ECCF-2BBA-4A61-A84C-4EFE0D2D1601}" presName="composite" presStyleCnt="0"/>
      <dgm:spPr/>
    </dgm:pt>
    <dgm:pt modelId="{723B5E3E-218F-455A-AC38-90667E3026C1}" type="pres">
      <dgm:prSet presAssocID="{D067ECCF-2BBA-4A61-A84C-4EFE0D2D1601}" presName="imgShp" presStyleLbl="fgImgPlace1" presStyleIdx="4" presStyleCnt="5" custAng="10800000" custFlipVert="1" custScaleX="115161" custScaleY="88621" custLinFactX="61738" custLinFactNeighborX="100000" custLinFactNeighborY="-59342"/>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CED0729C-110C-49BD-A99D-E1E0B96EDF45}" type="pres">
      <dgm:prSet presAssocID="{D067ECCF-2BBA-4A61-A84C-4EFE0D2D1601}" presName="txShp" presStyleLbl="node1" presStyleIdx="4" presStyleCnt="5" custFlipVert="1" custScaleX="63153" custScaleY="71430" custLinFactNeighborX="9670" custLinFactNeighborY="-57247">
        <dgm:presLayoutVars>
          <dgm:bulletEnabled val="1"/>
        </dgm:presLayoutVars>
      </dgm:prSet>
      <dgm:spPr/>
      <dgm:t>
        <a:bodyPr/>
        <a:lstStyle/>
        <a:p>
          <a:endParaRPr lang="en-US"/>
        </a:p>
      </dgm:t>
    </dgm:pt>
  </dgm:ptLst>
  <dgm:cxnLst>
    <dgm:cxn modelId="{B86A9BF1-CF38-4B20-BA5A-B44FE8B2717D}" srcId="{221B12FD-DB40-42A8-BB44-CC8212E45186}" destId="{52BC1A74-B3E0-44B1-9A8E-2614AFD6E7B7}" srcOrd="3" destOrd="0" parTransId="{E1E630B6-EFA9-46FB-A875-411977139F29}" sibTransId="{33B9A514-F088-463D-A9A6-C1E688E35FF8}"/>
    <dgm:cxn modelId="{B3EA8248-3CCE-4E19-BA74-DE82DB615349}" type="presOf" srcId="{B1B02E48-0B74-42C5-8BF0-796E684B29A8}" destId="{BFAFB362-F7B3-42E9-9900-D8535E837F38}" srcOrd="0" destOrd="0" presId="urn:microsoft.com/office/officeart/2005/8/layout/vList3"/>
    <dgm:cxn modelId="{BD7874A0-6DB6-46B2-8DB0-303472C3073D}" srcId="{221B12FD-DB40-42A8-BB44-CC8212E45186}" destId="{B1B02E48-0B74-42C5-8BF0-796E684B29A8}" srcOrd="0" destOrd="0" parTransId="{EA407FD4-57C7-4C48-B2C4-60A285FA99BD}" sibTransId="{98A054F2-12F0-4719-8310-9E253BDC74E6}"/>
    <dgm:cxn modelId="{D975C6D8-41B3-455F-A233-ECAE0BDD2FE7}" type="presOf" srcId="{116330E4-505D-4547-A68B-E23524AF6A8C}" destId="{CAE122C0-28F6-4AE5-9000-15911CEED93B}" srcOrd="0" destOrd="0" presId="urn:microsoft.com/office/officeart/2005/8/layout/vList3"/>
    <dgm:cxn modelId="{F4F6AF2A-4CAD-41F5-AB04-ABC99B859DF9}" type="presOf" srcId="{F3B8FD2A-88DD-48DE-9151-54E45C7DBC18}" destId="{6486E2B1-3586-449D-9BE1-BB8D8B40B48C}" srcOrd="0" destOrd="0" presId="urn:microsoft.com/office/officeart/2005/8/layout/vList3"/>
    <dgm:cxn modelId="{023760DC-623E-4D43-BCFB-B88584EEAC57}" srcId="{221B12FD-DB40-42A8-BB44-CC8212E45186}" destId="{F3B8FD2A-88DD-48DE-9151-54E45C7DBC18}" srcOrd="2" destOrd="0" parTransId="{B31EF971-32A1-4ED5-ABBF-10A4576DE218}" sibTransId="{7F732FDF-88DA-4B98-B090-C85AF92400C8}"/>
    <dgm:cxn modelId="{532DE107-3EE3-4900-A889-CB58CC93F1D3}" srcId="{221B12FD-DB40-42A8-BB44-CC8212E45186}" destId="{D067ECCF-2BBA-4A61-A84C-4EFE0D2D1601}" srcOrd="4" destOrd="0" parTransId="{B87A47BF-749B-4306-B6BC-4A902C816D86}" sibTransId="{2C48C6A1-C679-4619-85E7-E21EA4294238}"/>
    <dgm:cxn modelId="{563066CD-296B-4704-A6AC-5A5D6AB80B6D}" srcId="{221B12FD-DB40-42A8-BB44-CC8212E45186}" destId="{116330E4-505D-4547-A68B-E23524AF6A8C}" srcOrd="1" destOrd="0" parTransId="{8480A15D-3EAE-429C-9D0A-76DB35F9E5F6}" sibTransId="{0D0FEFE3-7EF0-430A-A0E1-4BF84459AA50}"/>
    <dgm:cxn modelId="{23A25D8C-001F-4457-BF73-8BFD4BBF16BE}" type="presOf" srcId="{D067ECCF-2BBA-4A61-A84C-4EFE0D2D1601}" destId="{CED0729C-110C-49BD-A99D-E1E0B96EDF45}" srcOrd="0" destOrd="0" presId="urn:microsoft.com/office/officeart/2005/8/layout/vList3"/>
    <dgm:cxn modelId="{4A13FCEE-1DAC-4532-9536-682F0DF5EA9F}" type="presOf" srcId="{52BC1A74-B3E0-44B1-9A8E-2614AFD6E7B7}" destId="{C208F9E2-E652-4430-B0C5-C4D9D33E6601}" srcOrd="0" destOrd="0" presId="urn:microsoft.com/office/officeart/2005/8/layout/vList3"/>
    <dgm:cxn modelId="{F796C5B1-380B-4B96-ADBC-A7170CA961EE}" type="presOf" srcId="{221B12FD-DB40-42A8-BB44-CC8212E45186}" destId="{5CB2BD45-0AF9-4384-B2DA-BB665979AD3D}" srcOrd="0" destOrd="0" presId="urn:microsoft.com/office/officeart/2005/8/layout/vList3"/>
    <dgm:cxn modelId="{E8DE7D1E-92EA-439F-8550-2E1BA2EACE1F}" type="presParOf" srcId="{5CB2BD45-0AF9-4384-B2DA-BB665979AD3D}" destId="{F7158DC6-82F5-4A62-B811-C13AB5352C63}" srcOrd="0" destOrd="0" presId="urn:microsoft.com/office/officeart/2005/8/layout/vList3"/>
    <dgm:cxn modelId="{6A60430F-7316-4595-8047-15EDADC6617B}" type="presParOf" srcId="{F7158DC6-82F5-4A62-B811-C13AB5352C63}" destId="{B10C21FA-022F-4BF4-A850-CD75525137A4}" srcOrd="0" destOrd="0" presId="urn:microsoft.com/office/officeart/2005/8/layout/vList3"/>
    <dgm:cxn modelId="{FD5AA24D-2FD2-4995-911B-683722A49247}" type="presParOf" srcId="{F7158DC6-82F5-4A62-B811-C13AB5352C63}" destId="{BFAFB362-F7B3-42E9-9900-D8535E837F38}" srcOrd="1" destOrd="0" presId="urn:microsoft.com/office/officeart/2005/8/layout/vList3"/>
    <dgm:cxn modelId="{8E78BBE5-5CD8-4DB6-B405-F752D07DA91F}" type="presParOf" srcId="{5CB2BD45-0AF9-4384-B2DA-BB665979AD3D}" destId="{035AE0AB-66DA-4A72-A440-37BC46E1220B}" srcOrd="1" destOrd="0" presId="urn:microsoft.com/office/officeart/2005/8/layout/vList3"/>
    <dgm:cxn modelId="{43615B7B-7175-4DA5-9F9E-7961FAE6CA1D}" type="presParOf" srcId="{5CB2BD45-0AF9-4384-B2DA-BB665979AD3D}" destId="{A692615A-593B-4B77-938F-3C89DDD9AE8A}" srcOrd="2" destOrd="0" presId="urn:microsoft.com/office/officeart/2005/8/layout/vList3"/>
    <dgm:cxn modelId="{2F7A4710-8D57-4A0A-8E86-A3B11566E6BD}" type="presParOf" srcId="{A692615A-593B-4B77-938F-3C89DDD9AE8A}" destId="{9E6EC6D2-D7C3-4E3D-B77B-A4D60977AF25}" srcOrd="0" destOrd="0" presId="urn:microsoft.com/office/officeart/2005/8/layout/vList3"/>
    <dgm:cxn modelId="{228D8CFE-05D3-4F8C-A93B-0C412C5009B6}" type="presParOf" srcId="{A692615A-593B-4B77-938F-3C89DDD9AE8A}" destId="{CAE122C0-28F6-4AE5-9000-15911CEED93B}" srcOrd="1" destOrd="0" presId="urn:microsoft.com/office/officeart/2005/8/layout/vList3"/>
    <dgm:cxn modelId="{00FD2B18-EBC9-4AB5-BFDC-F8D08EBD316E}" type="presParOf" srcId="{5CB2BD45-0AF9-4384-B2DA-BB665979AD3D}" destId="{52A114AE-09C6-41A4-9067-55B4F626D5B8}" srcOrd="3" destOrd="0" presId="urn:microsoft.com/office/officeart/2005/8/layout/vList3"/>
    <dgm:cxn modelId="{D22054B2-290A-4D28-B5C1-1796EE42247B}" type="presParOf" srcId="{5CB2BD45-0AF9-4384-B2DA-BB665979AD3D}" destId="{51E38664-9673-4E43-8218-83DFAAF554E2}" srcOrd="4" destOrd="0" presId="urn:microsoft.com/office/officeart/2005/8/layout/vList3"/>
    <dgm:cxn modelId="{498CB779-088B-4845-8235-208100AF3AB1}" type="presParOf" srcId="{51E38664-9673-4E43-8218-83DFAAF554E2}" destId="{6E89575A-BEDA-4694-B212-DA4F05C95767}" srcOrd="0" destOrd="0" presId="urn:microsoft.com/office/officeart/2005/8/layout/vList3"/>
    <dgm:cxn modelId="{5B55B0DD-3541-4579-AFCC-98327197FE44}" type="presParOf" srcId="{51E38664-9673-4E43-8218-83DFAAF554E2}" destId="{6486E2B1-3586-449D-9BE1-BB8D8B40B48C}" srcOrd="1" destOrd="0" presId="urn:microsoft.com/office/officeart/2005/8/layout/vList3"/>
    <dgm:cxn modelId="{3EEC7F40-9A14-4743-88FB-1FDD7F1A106B}" type="presParOf" srcId="{5CB2BD45-0AF9-4384-B2DA-BB665979AD3D}" destId="{33450B6B-9CC3-4C15-89CB-5BF05FC50CFE}" srcOrd="5" destOrd="0" presId="urn:microsoft.com/office/officeart/2005/8/layout/vList3"/>
    <dgm:cxn modelId="{FF196D0C-F0AC-4C2C-A23B-237E946BE9C5}" type="presParOf" srcId="{5CB2BD45-0AF9-4384-B2DA-BB665979AD3D}" destId="{D990F183-B72B-4897-B24D-A8D6DE1F58FA}" srcOrd="6" destOrd="0" presId="urn:microsoft.com/office/officeart/2005/8/layout/vList3"/>
    <dgm:cxn modelId="{57654C5E-653F-472C-A127-B3EA183842F9}" type="presParOf" srcId="{D990F183-B72B-4897-B24D-A8D6DE1F58FA}" destId="{5CABDCB9-E19F-4F01-8FAB-C68BE9F47172}" srcOrd="0" destOrd="0" presId="urn:microsoft.com/office/officeart/2005/8/layout/vList3"/>
    <dgm:cxn modelId="{74E4B412-665B-4E87-9F03-BB1585F90BE3}" type="presParOf" srcId="{D990F183-B72B-4897-B24D-A8D6DE1F58FA}" destId="{C208F9E2-E652-4430-B0C5-C4D9D33E6601}" srcOrd="1" destOrd="0" presId="urn:microsoft.com/office/officeart/2005/8/layout/vList3"/>
    <dgm:cxn modelId="{CD33EA94-6E94-4340-81E7-4017A827F322}" type="presParOf" srcId="{5CB2BD45-0AF9-4384-B2DA-BB665979AD3D}" destId="{286EE3E0-B8B8-4300-B194-AD58A032C29C}" srcOrd="7" destOrd="0" presId="urn:microsoft.com/office/officeart/2005/8/layout/vList3"/>
    <dgm:cxn modelId="{1BFCF18F-F986-45BF-A459-1F16EF08733A}" type="presParOf" srcId="{5CB2BD45-0AF9-4384-B2DA-BB665979AD3D}" destId="{07A720FC-EE60-4F5A-98E9-251E7D804DE2}" srcOrd="8" destOrd="0" presId="urn:microsoft.com/office/officeart/2005/8/layout/vList3"/>
    <dgm:cxn modelId="{0B4ACADF-6E3D-4A46-A29B-CBA8876AD545}" type="presParOf" srcId="{07A720FC-EE60-4F5A-98E9-251E7D804DE2}" destId="{723B5E3E-218F-455A-AC38-90667E3026C1}" srcOrd="0" destOrd="0" presId="urn:microsoft.com/office/officeart/2005/8/layout/vList3"/>
    <dgm:cxn modelId="{74B51BC0-C332-4807-B0E6-48F93591E111}" type="presParOf" srcId="{07A720FC-EE60-4F5A-98E9-251E7D804DE2}" destId="{CED0729C-110C-49BD-A99D-E1E0B96EDF4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5BD96-FE64-4827-BB41-AF9503403320}" type="doc">
      <dgm:prSet loTypeId="urn:microsoft.com/office/officeart/2005/8/layout/pList2" loCatId="list" qsTypeId="urn:microsoft.com/office/officeart/2005/8/quickstyle/simple1" qsCatId="simple" csTypeId="urn:microsoft.com/office/officeart/2005/8/colors/accent1_2" csCatId="accent1" phldr="1"/>
      <dgm:spPr/>
    </dgm:pt>
    <dgm:pt modelId="{3E0FCC62-9AF6-4638-BE7E-F0DE5939457C}">
      <dgm:prSet phldrT="[Text]"/>
      <dgm:spPr/>
      <dgm:t>
        <a:bodyPr/>
        <a:lstStyle/>
        <a:p>
          <a:r>
            <a:rPr lang="en-US" dirty="0"/>
            <a:t>Program Outcome #1</a:t>
          </a:r>
        </a:p>
      </dgm:t>
    </dgm:pt>
    <dgm:pt modelId="{3A11628E-BEC4-47C7-9382-C4FD8F017E0B}" type="parTrans" cxnId="{FE0ABB6E-4674-425E-B6A1-68BC1EA6A88B}">
      <dgm:prSet/>
      <dgm:spPr/>
      <dgm:t>
        <a:bodyPr/>
        <a:lstStyle/>
        <a:p>
          <a:endParaRPr lang="en-US"/>
        </a:p>
      </dgm:t>
    </dgm:pt>
    <dgm:pt modelId="{11518E4C-11A0-4D78-81E5-45C63CBE8D58}" type="sibTrans" cxnId="{FE0ABB6E-4674-425E-B6A1-68BC1EA6A88B}">
      <dgm:prSet/>
      <dgm:spPr/>
      <dgm:t>
        <a:bodyPr/>
        <a:lstStyle/>
        <a:p>
          <a:endParaRPr lang="en-US"/>
        </a:p>
      </dgm:t>
    </dgm:pt>
    <dgm:pt modelId="{CF5D743B-0779-4466-A193-678B7C1AEC64}">
      <dgm:prSet phldrT="[Text]"/>
      <dgm:spPr/>
      <dgm:t>
        <a:bodyPr/>
        <a:lstStyle/>
        <a:p>
          <a:r>
            <a:rPr lang="en-US" dirty="0"/>
            <a:t>Program Outcome #2</a:t>
          </a:r>
        </a:p>
      </dgm:t>
    </dgm:pt>
    <dgm:pt modelId="{864AF5AD-6044-4774-BC00-EC003EDEDA23}" type="parTrans" cxnId="{E1AA24F1-5E62-4EEA-8847-EAD06FA9F128}">
      <dgm:prSet/>
      <dgm:spPr/>
      <dgm:t>
        <a:bodyPr/>
        <a:lstStyle/>
        <a:p>
          <a:endParaRPr lang="en-US"/>
        </a:p>
      </dgm:t>
    </dgm:pt>
    <dgm:pt modelId="{BBEEAB28-FD04-47B7-989D-D4A96DCBB2B9}" type="sibTrans" cxnId="{E1AA24F1-5E62-4EEA-8847-EAD06FA9F128}">
      <dgm:prSet/>
      <dgm:spPr/>
      <dgm:t>
        <a:bodyPr/>
        <a:lstStyle/>
        <a:p>
          <a:endParaRPr lang="en-US"/>
        </a:p>
      </dgm:t>
    </dgm:pt>
    <dgm:pt modelId="{782E0EA6-5EA7-4FBC-A7B9-C76FCC10D73C}">
      <dgm:prSet phldrT="[Text]"/>
      <dgm:spPr/>
      <dgm:t>
        <a:bodyPr/>
        <a:lstStyle/>
        <a:p>
          <a:r>
            <a:rPr lang="en-US" dirty="0"/>
            <a:t>Program Outcome #3</a:t>
          </a:r>
        </a:p>
      </dgm:t>
    </dgm:pt>
    <dgm:pt modelId="{21127E28-8660-4F0E-B2F8-C0829323BFA2}" type="parTrans" cxnId="{84D77207-865F-4E87-8961-3E7B51EFB257}">
      <dgm:prSet/>
      <dgm:spPr/>
      <dgm:t>
        <a:bodyPr/>
        <a:lstStyle/>
        <a:p>
          <a:endParaRPr lang="en-US"/>
        </a:p>
      </dgm:t>
    </dgm:pt>
    <dgm:pt modelId="{F9FC03BF-D457-4EF2-8A71-C7D747C6C2AB}" type="sibTrans" cxnId="{84D77207-865F-4E87-8961-3E7B51EFB257}">
      <dgm:prSet/>
      <dgm:spPr/>
      <dgm:t>
        <a:bodyPr/>
        <a:lstStyle/>
        <a:p>
          <a:endParaRPr lang="en-US"/>
        </a:p>
      </dgm:t>
    </dgm:pt>
    <dgm:pt modelId="{A9DB1792-98F3-41E7-A665-AE343EF79A18}" type="pres">
      <dgm:prSet presAssocID="{5105BD96-FE64-4827-BB41-AF9503403320}" presName="Name0" presStyleCnt="0">
        <dgm:presLayoutVars>
          <dgm:dir/>
          <dgm:resizeHandles val="exact"/>
        </dgm:presLayoutVars>
      </dgm:prSet>
      <dgm:spPr/>
    </dgm:pt>
    <dgm:pt modelId="{1969DEC5-E7C2-4B0E-B1B1-4FCB2345C550}" type="pres">
      <dgm:prSet presAssocID="{5105BD96-FE64-4827-BB41-AF9503403320}" presName="bkgdShp" presStyleLbl="alignAccFollowNode1" presStyleIdx="0" presStyleCnt="1" custLinFactNeighborX="7494" custLinFactNeighborY="-76830"/>
      <dgm:spPr/>
    </dgm:pt>
    <dgm:pt modelId="{FEE4DD06-3BD7-40C3-AA31-331F4DE62FA0}" type="pres">
      <dgm:prSet presAssocID="{5105BD96-FE64-4827-BB41-AF9503403320}" presName="linComp" presStyleCnt="0"/>
      <dgm:spPr/>
    </dgm:pt>
    <dgm:pt modelId="{D47C76CC-FD41-49DB-ABD9-BF1FFA97FA78}" type="pres">
      <dgm:prSet presAssocID="{3E0FCC62-9AF6-4638-BE7E-F0DE5939457C}" presName="compNode" presStyleCnt="0"/>
      <dgm:spPr/>
    </dgm:pt>
    <dgm:pt modelId="{B8E8E25E-15E7-4344-AC33-6F22235B3D17}" type="pres">
      <dgm:prSet presAssocID="{3E0FCC62-9AF6-4638-BE7E-F0DE5939457C}" presName="node" presStyleLbl="node1" presStyleIdx="0" presStyleCnt="3" custScaleY="57807">
        <dgm:presLayoutVars>
          <dgm:bulletEnabled val="1"/>
        </dgm:presLayoutVars>
      </dgm:prSet>
      <dgm:spPr/>
      <dgm:t>
        <a:bodyPr/>
        <a:lstStyle/>
        <a:p>
          <a:endParaRPr lang="en-US"/>
        </a:p>
      </dgm:t>
    </dgm:pt>
    <dgm:pt modelId="{D07E2539-ADCB-4BBE-9A5B-38F745910B8D}" type="pres">
      <dgm:prSet presAssocID="{3E0FCC62-9AF6-4638-BE7E-F0DE5939457C}" presName="invisiNode" presStyleLbl="node1" presStyleIdx="0" presStyleCnt="3"/>
      <dgm:spPr/>
    </dgm:pt>
    <dgm:pt modelId="{E58526A7-3750-475C-AA84-13AB2E856B71}" type="pres">
      <dgm:prSet presAssocID="{3E0FCC62-9AF6-4638-BE7E-F0DE5939457C}" presName="imagNode" presStyleLbl="fgImgPlace1" presStyleIdx="0" presStyleCnt="3" custScaleY="173550" custLinFactNeighborX="454" custLinFactNeighborY="-4461"/>
      <dgm:spPr>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1064" t="3334" r="-1064" b="3334"/>
          </a:stretch>
        </a:blipFill>
      </dgm:spPr>
    </dgm:pt>
    <dgm:pt modelId="{3B9913E8-5898-44DB-B4C0-A72554DF8579}" type="pres">
      <dgm:prSet presAssocID="{11518E4C-11A0-4D78-81E5-45C63CBE8D58}" presName="sibTrans" presStyleLbl="sibTrans2D1" presStyleIdx="0" presStyleCnt="0"/>
      <dgm:spPr/>
      <dgm:t>
        <a:bodyPr/>
        <a:lstStyle/>
        <a:p>
          <a:endParaRPr lang="en-US"/>
        </a:p>
      </dgm:t>
    </dgm:pt>
    <dgm:pt modelId="{94B05DF7-9700-45B0-A889-94F54C94F166}" type="pres">
      <dgm:prSet presAssocID="{CF5D743B-0779-4466-A193-678B7C1AEC64}" presName="compNode" presStyleCnt="0"/>
      <dgm:spPr/>
    </dgm:pt>
    <dgm:pt modelId="{11CA1A96-8902-4C5C-9522-06A3B9935933}" type="pres">
      <dgm:prSet presAssocID="{CF5D743B-0779-4466-A193-678B7C1AEC64}" presName="node" presStyleLbl="node1" presStyleIdx="1" presStyleCnt="3" custScaleY="56361">
        <dgm:presLayoutVars>
          <dgm:bulletEnabled val="1"/>
        </dgm:presLayoutVars>
      </dgm:prSet>
      <dgm:spPr/>
      <dgm:t>
        <a:bodyPr/>
        <a:lstStyle/>
        <a:p>
          <a:endParaRPr lang="en-US"/>
        </a:p>
      </dgm:t>
    </dgm:pt>
    <dgm:pt modelId="{B7FD79E6-92D0-4109-ABAD-3D4784ACF18E}" type="pres">
      <dgm:prSet presAssocID="{CF5D743B-0779-4466-A193-678B7C1AEC64}" presName="invisiNode" presStyleLbl="node1" presStyleIdx="1" presStyleCnt="3"/>
      <dgm:spPr/>
    </dgm:pt>
    <dgm:pt modelId="{14E0374E-8F48-4DD1-93A3-E4F5FE80C203}" type="pres">
      <dgm:prSet presAssocID="{CF5D743B-0779-4466-A193-678B7C1AEC64}" presName="imagNode" presStyleLbl="fgImgPlace1" presStyleIdx="1" presStyleCnt="3" custScaleY="16858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6000" r="-6000"/>
          </a:stretch>
        </a:blipFill>
      </dgm:spPr>
    </dgm:pt>
    <dgm:pt modelId="{9BDB6CBD-B458-4C9D-9B90-AE649C4F478A}" type="pres">
      <dgm:prSet presAssocID="{BBEEAB28-FD04-47B7-989D-D4A96DCBB2B9}" presName="sibTrans" presStyleLbl="sibTrans2D1" presStyleIdx="0" presStyleCnt="0"/>
      <dgm:spPr/>
      <dgm:t>
        <a:bodyPr/>
        <a:lstStyle/>
        <a:p>
          <a:endParaRPr lang="en-US"/>
        </a:p>
      </dgm:t>
    </dgm:pt>
    <dgm:pt modelId="{A6F30CF6-D625-4ACD-B73A-3705AA5EC311}" type="pres">
      <dgm:prSet presAssocID="{782E0EA6-5EA7-4FBC-A7B9-C76FCC10D73C}" presName="compNode" presStyleCnt="0"/>
      <dgm:spPr/>
    </dgm:pt>
    <dgm:pt modelId="{BE1704AD-F40D-4D9B-8264-23BBE99597FE}" type="pres">
      <dgm:prSet presAssocID="{782E0EA6-5EA7-4FBC-A7B9-C76FCC10D73C}" presName="node" presStyleLbl="node1" presStyleIdx="2" presStyleCnt="3" custScaleY="53258">
        <dgm:presLayoutVars>
          <dgm:bulletEnabled val="1"/>
        </dgm:presLayoutVars>
      </dgm:prSet>
      <dgm:spPr/>
      <dgm:t>
        <a:bodyPr/>
        <a:lstStyle/>
        <a:p>
          <a:endParaRPr lang="en-US"/>
        </a:p>
      </dgm:t>
    </dgm:pt>
    <dgm:pt modelId="{43C04C32-F705-43D2-9297-F4A75048C954}" type="pres">
      <dgm:prSet presAssocID="{782E0EA6-5EA7-4FBC-A7B9-C76FCC10D73C}" presName="invisiNode" presStyleLbl="node1" presStyleIdx="2" presStyleCnt="3"/>
      <dgm:spPr/>
    </dgm:pt>
    <dgm:pt modelId="{41412E9C-E688-4F8F-8638-2F75D43CDF36}" type="pres">
      <dgm:prSet presAssocID="{782E0EA6-5EA7-4FBC-A7B9-C76FCC10D73C}" presName="imagNode" presStyleLbl="fgImgPlace1" presStyleIdx="2" presStyleCnt="3" custScaleY="165997"/>
      <dgm:spPr>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11277" t="-14761" r="-11277" b="-14761"/>
          </a:stretch>
        </a:blipFill>
      </dgm:spPr>
    </dgm:pt>
  </dgm:ptLst>
  <dgm:cxnLst>
    <dgm:cxn modelId="{435E7E74-A0CF-D745-B6DE-3DB8F480C444}" type="presOf" srcId="{782E0EA6-5EA7-4FBC-A7B9-C76FCC10D73C}" destId="{BE1704AD-F40D-4D9B-8264-23BBE99597FE}" srcOrd="0" destOrd="0" presId="urn:microsoft.com/office/officeart/2005/8/layout/pList2"/>
    <dgm:cxn modelId="{1CF37D43-4315-D14A-B3CB-E87E1C1BB346}" type="presOf" srcId="{11518E4C-11A0-4D78-81E5-45C63CBE8D58}" destId="{3B9913E8-5898-44DB-B4C0-A72554DF8579}" srcOrd="0" destOrd="0" presId="urn:microsoft.com/office/officeart/2005/8/layout/pList2"/>
    <dgm:cxn modelId="{66AA8012-A391-3946-ACF5-3A6CAEB7A742}" type="presOf" srcId="{5105BD96-FE64-4827-BB41-AF9503403320}" destId="{A9DB1792-98F3-41E7-A665-AE343EF79A18}" srcOrd="0" destOrd="0" presId="urn:microsoft.com/office/officeart/2005/8/layout/pList2"/>
    <dgm:cxn modelId="{84D77207-865F-4E87-8961-3E7B51EFB257}" srcId="{5105BD96-FE64-4827-BB41-AF9503403320}" destId="{782E0EA6-5EA7-4FBC-A7B9-C76FCC10D73C}" srcOrd="2" destOrd="0" parTransId="{21127E28-8660-4F0E-B2F8-C0829323BFA2}" sibTransId="{F9FC03BF-D457-4EF2-8A71-C7D747C6C2AB}"/>
    <dgm:cxn modelId="{CF4B0E49-D25C-D348-85A2-673345A6DCC6}" type="presOf" srcId="{BBEEAB28-FD04-47B7-989D-D4A96DCBB2B9}" destId="{9BDB6CBD-B458-4C9D-9B90-AE649C4F478A}" srcOrd="0" destOrd="0" presId="urn:microsoft.com/office/officeart/2005/8/layout/pList2"/>
    <dgm:cxn modelId="{FE0ABB6E-4674-425E-B6A1-68BC1EA6A88B}" srcId="{5105BD96-FE64-4827-BB41-AF9503403320}" destId="{3E0FCC62-9AF6-4638-BE7E-F0DE5939457C}" srcOrd="0" destOrd="0" parTransId="{3A11628E-BEC4-47C7-9382-C4FD8F017E0B}" sibTransId="{11518E4C-11A0-4D78-81E5-45C63CBE8D58}"/>
    <dgm:cxn modelId="{19A536C3-1A87-E248-AA8C-38032038B585}" type="presOf" srcId="{3E0FCC62-9AF6-4638-BE7E-F0DE5939457C}" destId="{B8E8E25E-15E7-4344-AC33-6F22235B3D17}" srcOrd="0" destOrd="0" presId="urn:microsoft.com/office/officeart/2005/8/layout/pList2"/>
    <dgm:cxn modelId="{02E53F7A-EE62-CC43-9556-80B584ACA226}" type="presOf" srcId="{CF5D743B-0779-4466-A193-678B7C1AEC64}" destId="{11CA1A96-8902-4C5C-9522-06A3B9935933}" srcOrd="0" destOrd="0" presId="urn:microsoft.com/office/officeart/2005/8/layout/pList2"/>
    <dgm:cxn modelId="{E1AA24F1-5E62-4EEA-8847-EAD06FA9F128}" srcId="{5105BD96-FE64-4827-BB41-AF9503403320}" destId="{CF5D743B-0779-4466-A193-678B7C1AEC64}" srcOrd="1" destOrd="0" parTransId="{864AF5AD-6044-4774-BC00-EC003EDEDA23}" sibTransId="{BBEEAB28-FD04-47B7-989D-D4A96DCBB2B9}"/>
    <dgm:cxn modelId="{D22CC423-7E09-CC47-AF7B-D387ABE221EA}" type="presParOf" srcId="{A9DB1792-98F3-41E7-A665-AE343EF79A18}" destId="{1969DEC5-E7C2-4B0E-B1B1-4FCB2345C550}" srcOrd="0" destOrd="0" presId="urn:microsoft.com/office/officeart/2005/8/layout/pList2"/>
    <dgm:cxn modelId="{59CD4CA9-2F9B-4141-A574-D0D2800C6D64}" type="presParOf" srcId="{A9DB1792-98F3-41E7-A665-AE343EF79A18}" destId="{FEE4DD06-3BD7-40C3-AA31-331F4DE62FA0}" srcOrd="1" destOrd="0" presId="urn:microsoft.com/office/officeart/2005/8/layout/pList2"/>
    <dgm:cxn modelId="{3F9A3A69-E598-494A-AEBF-E71D67DE221F}" type="presParOf" srcId="{FEE4DD06-3BD7-40C3-AA31-331F4DE62FA0}" destId="{D47C76CC-FD41-49DB-ABD9-BF1FFA97FA78}" srcOrd="0" destOrd="0" presId="urn:microsoft.com/office/officeart/2005/8/layout/pList2"/>
    <dgm:cxn modelId="{6828ED6A-BD1C-A348-8EA5-C79A04F1B6C2}" type="presParOf" srcId="{D47C76CC-FD41-49DB-ABD9-BF1FFA97FA78}" destId="{B8E8E25E-15E7-4344-AC33-6F22235B3D17}" srcOrd="0" destOrd="0" presId="urn:microsoft.com/office/officeart/2005/8/layout/pList2"/>
    <dgm:cxn modelId="{EAA717C9-7D56-E24D-9CA3-4E9D23A69813}" type="presParOf" srcId="{D47C76CC-FD41-49DB-ABD9-BF1FFA97FA78}" destId="{D07E2539-ADCB-4BBE-9A5B-38F745910B8D}" srcOrd="1" destOrd="0" presId="urn:microsoft.com/office/officeart/2005/8/layout/pList2"/>
    <dgm:cxn modelId="{F4192A3A-D339-0A4D-8AEE-ACFE0D0AC474}" type="presParOf" srcId="{D47C76CC-FD41-49DB-ABD9-BF1FFA97FA78}" destId="{E58526A7-3750-475C-AA84-13AB2E856B71}" srcOrd="2" destOrd="0" presId="urn:microsoft.com/office/officeart/2005/8/layout/pList2"/>
    <dgm:cxn modelId="{774EEF44-A899-4443-A13C-0FF253926E12}" type="presParOf" srcId="{FEE4DD06-3BD7-40C3-AA31-331F4DE62FA0}" destId="{3B9913E8-5898-44DB-B4C0-A72554DF8579}" srcOrd="1" destOrd="0" presId="urn:microsoft.com/office/officeart/2005/8/layout/pList2"/>
    <dgm:cxn modelId="{0E6F0C7C-27E4-0643-ABC7-579A76F37F0F}" type="presParOf" srcId="{FEE4DD06-3BD7-40C3-AA31-331F4DE62FA0}" destId="{94B05DF7-9700-45B0-A889-94F54C94F166}" srcOrd="2" destOrd="0" presId="urn:microsoft.com/office/officeart/2005/8/layout/pList2"/>
    <dgm:cxn modelId="{4487F265-98CD-CD4A-9D0A-7CEBF0C3098B}" type="presParOf" srcId="{94B05DF7-9700-45B0-A889-94F54C94F166}" destId="{11CA1A96-8902-4C5C-9522-06A3B9935933}" srcOrd="0" destOrd="0" presId="urn:microsoft.com/office/officeart/2005/8/layout/pList2"/>
    <dgm:cxn modelId="{C660B02A-3BCC-2147-A8AD-80248EDFB737}" type="presParOf" srcId="{94B05DF7-9700-45B0-A889-94F54C94F166}" destId="{B7FD79E6-92D0-4109-ABAD-3D4784ACF18E}" srcOrd="1" destOrd="0" presId="urn:microsoft.com/office/officeart/2005/8/layout/pList2"/>
    <dgm:cxn modelId="{E2BF5925-A620-7746-AFE1-F7BE9A7434E9}" type="presParOf" srcId="{94B05DF7-9700-45B0-A889-94F54C94F166}" destId="{14E0374E-8F48-4DD1-93A3-E4F5FE80C203}" srcOrd="2" destOrd="0" presId="urn:microsoft.com/office/officeart/2005/8/layout/pList2"/>
    <dgm:cxn modelId="{37D15644-7A98-5342-88C0-200D55AF4ED2}" type="presParOf" srcId="{FEE4DD06-3BD7-40C3-AA31-331F4DE62FA0}" destId="{9BDB6CBD-B458-4C9D-9B90-AE649C4F478A}" srcOrd="3" destOrd="0" presId="urn:microsoft.com/office/officeart/2005/8/layout/pList2"/>
    <dgm:cxn modelId="{04AA12E5-9C0D-A54E-A710-37D09ED988B0}" type="presParOf" srcId="{FEE4DD06-3BD7-40C3-AA31-331F4DE62FA0}" destId="{A6F30CF6-D625-4ACD-B73A-3705AA5EC311}" srcOrd="4" destOrd="0" presId="urn:microsoft.com/office/officeart/2005/8/layout/pList2"/>
    <dgm:cxn modelId="{4E3A0585-CC2B-674F-AB8D-95782729D2F5}" type="presParOf" srcId="{A6F30CF6-D625-4ACD-B73A-3705AA5EC311}" destId="{BE1704AD-F40D-4D9B-8264-23BBE99597FE}" srcOrd="0" destOrd="0" presId="urn:microsoft.com/office/officeart/2005/8/layout/pList2"/>
    <dgm:cxn modelId="{8E0A5DC5-8F35-BB42-B9CD-A08E4C1FCF8C}" type="presParOf" srcId="{A6F30CF6-D625-4ACD-B73A-3705AA5EC311}" destId="{43C04C32-F705-43D2-9297-F4A75048C954}" srcOrd="1" destOrd="0" presId="urn:microsoft.com/office/officeart/2005/8/layout/pList2"/>
    <dgm:cxn modelId="{46D5846C-49F5-F94A-BF70-0A5B076EAA8B}" type="presParOf" srcId="{A6F30CF6-D625-4ACD-B73A-3705AA5EC311}" destId="{41412E9C-E688-4F8F-8638-2F75D43CDF36}"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26827-C5D9-4377-B758-B7469BC41F75}" type="doc">
      <dgm:prSet loTypeId="urn:microsoft.com/office/officeart/2018/2/layout/IconCircleList" loCatId="icon" qsTypeId="urn:microsoft.com/office/officeart/2005/8/quickstyle/simple4" qsCatId="simple" csTypeId="urn:microsoft.com/office/officeart/2018/5/colors/Iconchunking_neutralicon_accent1_2" csCatId="accent1" phldr="1"/>
      <dgm:spPr/>
      <dgm:t>
        <a:bodyPr/>
        <a:lstStyle/>
        <a:p>
          <a:endParaRPr lang="en-US"/>
        </a:p>
      </dgm:t>
    </dgm:pt>
    <dgm:pt modelId="{4B28365C-FAD4-403C-80E6-C6ECB02F46A2}">
      <dgm:prSet custT="1"/>
      <dgm:spPr/>
      <dgm:t>
        <a:bodyPr/>
        <a:lstStyle/>
        <a:p>
          <a:r>
            <a:rPr lang="en-US" sz="2000" b="1"/>
            <a:t>K-State 8 Survey</a:t>
          </a:r>
          <a:endParaRPr lang="en-US" sz="2000"/>
        </a:p>
      </dgm:t>
    </dgm:pt>
    <dgm:pt modelId="{A6AD8E02-FFCB-4CE9-BA1F-63A6CD9B2182}" type="parTrans" cxnId="{E53CE46C-3564-4BB6-BB20-64672F76D28E}">
      <dgm:prSet/>
      <dgm:spPr/>
      <dgm:t>
        <a:bodyPr/>
        <a:lstStyle/>
        <a:p>
          <a:endParaRPr lang="en-US" sz="2800"/>
        </a:p>
      </dgm:t>
    </dgm:pt>
    <dgm:pt modelId="{D7DDA29D-5361-4CB3-AD82-3CC2DD6026AB}" type="sibTrans" cxnId="{E53CE46C-3564-4BB6-BB20-64672F76D28E}">
      <dgm:prSet/>
      <dgm:spPr/>
      <dgm:t>
        <a:bodyPr/>
        <a:lstStyle/>
        <a:p>
          <a:endParaRPr lang="en-US" sz="2800"/>
        </a:p>
      </dgm:t>
    </dgm:pt>
    <dgm:pt modelId="{7BFDD8D5-520F-48A3-AACD-F4A745308E82}">
      <dgm:prSet custT="1"/>
      <dgm:spPr/>
      <dgm:t>
        <a:bodyPr/>
        <a:lstStyle/>
        <a:p>
          <a:r>
            <a:rPr lang="en-US" sz="2000" b="1"/>
            <a:t>GTA Communication Survey</a:t>
          </a:r>
          <a:endParaRPr lang="en-US" sz="2000"/>
        </a:p>
      </dgm:t>
    </dgm:pt>
    <dgm:pt modelId="{C51A708C-AA24-4FD0-81C7-C18ECAD0B85A}" type="parTrans" cxnId="{18624659-B394-4A5E-84F2-8A1E8436A078}">
      <dgm:prSet/>
      <dgm:spPr/>
      <dgm:t>
        <a:bodyPr/>
        <a:lstStyle/>
        <a:p>
          <a:endParaRPr lang="en-US" sz="2800"/>
        </a:p>
      </dgm:t>
    </dgm:pt>
    <dgm:pt modelId="{785F7DF8-1EC5-4D92-B5B6-05A37622BB24}" type="sibTrans" cxnId="{18624659-B394-4A5E-84F2-8A1E8436A078}">
      <dgm:prSet/>
      <dgm:spPr/>
      <dgm:t>
        <a:bodyPr/>
        <a:lstStyle/>
        <a:p>
          <a:endParaRPr lang="en-US" sz="2800"/>
        </a:p>
      </dgm:t>
    </dgm:pt>
    <dgm:pt modelId="{2A874E3C-35B2-40FE-8EBB-57B765A27282}">
      <dgm:prSet custT="1"/>
      <dgm:spPr/>
      <dgm:t>
        <a:bodyPr/>
        <a:lstStyle/>
        <a:p>
          <a:r>
            <a:rPr lang="en-US" sz="2000" b="1"/>
            <a:t>K-State Senior Survey</a:t>
          </a:r>
          <a:endParaRPr lang="en-US" sz="2000"/>
        </a:p>
      </dgm:t>
    </dgm:pt>
    <dgm:pt modelId="{9D3B5353-FDA2-4F0A-AD42-B1C9817BA5DB}" type="parTrans" cxnId="{C7580549-8EF9-475A-B2BB-A2D65C922576}">
      <dgm:prSet/>
      <dgm:spPr/>
      <dgm:t>
        <a:bodyPr/>
        <a:lstStyle/>
        <a:p>
          <a:endParaRPr lang="en-US" sz="2800"/>
        </a:p>
      </dgm:t>
    </dgm:pt>
    <dgm:pt modelId="{E69CC72F-678C-4B4A-A1AC-2B1EF5B3391F}" type="sibTrans" cxnId="{C7580549-8EF9-475A-B2BB-A2D65C922576}">
      <dgm:prSet/>
      <dgm:spPr/>
      <dgm:t>
        <a:bodyPr/>
        <a:lstStyle/>
        <a:p>
          <a:endParaRPr lang="en-US" sz="2800"/>
        </a:p>
      </dgm:t>
    </dgm:pt>
    <dgm:pt modelId="{F21DC9DA-3801-43C7-A20C-F8A24723FA17}">
      <dgm:prSet custT="1"/>
      <dgm:spPr/>
      <dgm:t>
        <a:bodyPr/>
        <a:lstStyle/>
        <a:p>
          <a:r>
            <a:rPr lang="en-US" sz="2000" b="1"/>
            <a:t>K-State Alumni Survey</a:t>
          </a:r>
          <a:endParaRPr lang="en-US" sz="2000"/>
        </a:p>
      </dgm:t>
    </dgm:pt>
    <dgm:pt modelId="{7EFF6C19-F20D-48DE-B8E8-059AEE8278CF}" type="parTrans" cxnId="{16D9B66A-CE44-4C38-AFAD-771BE8C17999}">
      <dgm:prSet/>
      <dgm:spPr/>
      <dgm:t>
        <a:bodyPr/>
        <a:lstStyle/>
        <a:p>
          <a:endParaRPr lang="en-US" sz="2800"/>
        </a:p>
      </dgm:t>
    </dgm:pt>
    <dgm:pt modelId="{C67EE017-B28B-43E5-A4DA-63D0EEC4DB77}" type="sibTrans" cxnId="{16D9B66A-CE44-4C38-AFAD-771BE8C17999}">
      <dgm:prSet/>
      <dgm:spPr/>
      <dgm:t>
        <a:bodyPr/>
        <a:lstStyle/>
        <a:p>
          <a:endParaRPr lang="en-US" sz="2800"/>
        </a:p>
      </dgm:t>
    </dgm:pt>
    <dgm:pt modelId="{F10DE6C7-B380-474A-9961-B87ADEC34F9F}">
      <dgm:prSet custT="1"/>
      <dgm:spPr/>
      <dgm:t>
        <a:bodyPr/>
        <a:lstStyle/>
        <a:p>
          <a:r>
            <a:rPr lang="en-US" sz="2000" b="1" dirty="0"/>
            <a:t>National Survey of Student Engagement (NSSE)</a:t>
          </a:r>
          <a:endParaRPr lang="en-US" sz="2000" dirty="0"/>
        </a:p>
      </dgm:t>
    </dgm:pt>
    <dgm:pt modelId="{E8DB0C73-2084-4415-8A64-61606BC12EB3}" type="parTrans" cxnId="{D958EF92-6851-4B08-B716-E260C6BE4965}">
      <dgm:prSet/>
      <dgm:spPr/>
      <dgm:t>
        <a:bodyPr/>
        <a:lstStyle/>
        <a:p>
          <a:endParaRPr lang="en-US" sz="2800"/>
        </a:p>
      </dgm:t>
    </dgm:pt>
    <dgm:pt modelId="{632581E7-29DF-46EC-A6BA-5C0B5168F3ED}" type="sibTrans" cxnId="{D958EF92-6851-4B08-B716-E260C6BE4965}">
      <dgm:prSet/>
      <dgm:spPr/>
      <dgm:t>
        <a:bodyPr/>
        <a:lstStyle/>
        <a:p>
          <a:endParaRPr lang="en-US" sz="2800"/>
        </a:p>
      </dgm:t>
    </dgm:pt>
    <dgm:pt modelId="{B12B3CEC-C4DA-4A1E-8F8F-622845E401C2}">
      <dgm:prSet custT="1"/>
      <dgm:spPr/>
      <dgm:t>
        <a:bodyPr/>
        <a:lstStyle/>
        <a:p>
          <a:r>
            <a:rPr lang="en-US" sz="2000" b="1"/>
            <a:t>Annual Progress Reports on Student Learning Assessment</a:t>
          </a:r>
          <a:endParaRPr lang="en-US" sz="2000"/>
        </a:p>
      </dgm:t>
    </dgm:pt>
    <dgm:pt modelId="{062AB473-B48B-4F63-B54F-27A84C0C3F71}" type="parTrans" cxnId="{8836609C-A156-4DCB-BBA1-E546B359CC6B}">
      <dgm:prSet/>
      <dgm:spPr/>
      <dgm:t>
        <a:bodyPr/>
        <a:lstStyle/>
        <a:p>
          <a:endParaRPr lang="en-US" sz="2800"/>
        </a:p>
      </dgm:t>
    </dgm:pt>
    <dgm:pt modelId="{237D5037-CA15-4B29-A764-CED903DE212C}" type="sibTrans" cxnId="{8836609C-A156-4DCB-BBA1-E546B359CC6B}">
      <dgm:prSet/>
      <dgm:spPr/>
      <dgm:t>
        <a:bodyPr/>
        <a:lstStyle/>
        <a:p>
          <a:endParaRPr lang="en-US" sz="2800"/>
        </a:p>
      </dgm:t>
    </dgm:pt>
    <dgm:pt modelId="{B7CD4EEE-1193-4276-A759-BE0D79F576F5}">
      <dgm:prSet custT="1"/>
      <dgm:spPr/>
      <dgm:t>
        <a:bodyPr/>
        <a:lstStyle/>
        <a:p>
          <a:r>
            <a:rPr lang="en-US" sz="2000" b="1"/>
            <a:t>K-State Accreditation Schedule</a:t>
          </a:r>
          <a:endParaRPr lang="en-US" sz="2000"/>
        </a:p>
      </dgm:t>
    </dgm:pt>
    <dgm:pt modelId="{31213EA0-388D-486D-9455-B85248E409E6}" type="parTrans" cxnId="{55C36071-63ED-4151-8571-EF087348D024}">
      <dgm:prSet/>
      <dgm:spPr/>
      <dgm:t>
        <a:bodyPr/>
        <a:lstStyle/>
        <a:p>
          <a:endParaRPr lang="en-US" sz="2800"/>
        </a:p>
      </dgm:t>
    </dgm:pt>
    <dgm:pt modelId="{FE9FB6A8-E358-449B-899C-0A8C963E5BC1}" type="sibTrans" cxnId="{55C36071-63ED-4151-8571-EF087348D024}">
      <dgm:prSet/>
      <dgm:spPr/>
      <dgm:t>
        <a:bodyPr/>
        <a:lstStyle/>
        <a:p>
          <a:endParaRPr lang="en-US" sz="2800"/>
        </a:p>
      </dgm:t>
    </dgm:pt>
    <dgm:pt modelId="{7F66A617-1024-4758-A87B-B84B004490A5}">
      <dgm:prSet custT="1"/>
      <dgm:spPr/>
      <dgm:t>
        <a:bodyPr/>
        <a:lstStyle/>
        <a:p>
          <a:r>
            <a:rPr lang="en-US" sz="2000" b="1"/>
            <a:t>Institute for Student Learning Assessment</a:t>
          </a:r>
          <a:endParaRPr lang="en-US" sz="2000"/>
        </a:p>
      </dgm:t>
    </dgm:pt>
    <dgm:pt modelId="{2A04DFC6-957A-4921-B848-F008E5A7E25B}" type="parTrans" cxnId="{DD4DACE3-0AA6-47B8-80F9-368D4283A4B0}">
      <dgm:prSet/>
      <dgm:spPr/>
      <dgm:t>
        <a:bodyPr/>
        <a:lstStyle/>
        <a:p>
          <a:endParaRPr lang="en-US" sz="2800"/>
        </a:p>
      </dgm:t>
    </dgm:pt>
    <dgm:pt modelId="{52B6AFD3-3473-45EA-B396-046F43889B6C}" type="sibTrans" cxnId="{DD4DACE3-0AA6-47B8-80F9-368D4283A4B0}">
      <dgm:prSet/>
      <dgm:spPr/>
      <dgm:t>
        <a:bodyPr/>
        <a:lstStyle/>
        <a:p>
          <a:endParaRPr lang="en-US" sz="2800"/>
        </a:p>
      </dgm:t>
    </dgm:pt>
    <dgm:pt modelId="{218EB969-D19A-467E-A5D9-9A23F7DE7274}" type="pres">
      <dgm:prSet presAssocID="{D4326827-C5D9-4377-B758-B7469BC41F75}" presName="root" presStyleCnt="0">
        <dgm:presLayoutVars>
          <dgm:dir/>
          <dgm:resizeHandles val="exact"/>
        </dgm:presLayoutVars>
      </dgm:prSet>
      <dgm:spPr/>
      <dgm:t>
        <a:bodyPr/>
        <a:lstStyle/>
        <a:p>
          <a:endParaRPr lang="en-US"/>
        </a:p>
      </dgm:t>
    </dgm:pt>
    <dgm:pt modelId="{6F7D063C-A96F-49F1-9103-CC5F0E492858}" type="pres">
      <dgm:prSet presAssocID="{D4326827-C5D9-4377-B758-B7469BC41F75}" presName="container" presStyleCnt="0">
        <dgm:presLayoutVars>
          <dgm:dir/>
          <dgm:resizeHandles val="exact"/>
        </dgm:presLayoutVars>
      </dgm:prSet>
      <dgm:spPr/>
    </dgm:pt>
    <dgm:pt modelId="{18D8F9FC-EAAD-4EBC-997D-AE414AC50D0E}" type="pres">
      <dgm:prSet presAssocID="{4B28365C-FAD4-403C-80E6-C6ECB02F46A2}" presName="compNode" presStyleCnt="0"/>
      <dgm:spPr/>
    </dgm:pt>
    <dgm:pt modelId="{4A6ADF79-2318-4169-A1EF-8F974668B144}" type="pres">
      <dgm:prSet presAssocID="{4B28365C-FAD4-403C-80E6-C6ECB02F46A2}" presName="iconBgRect" presStyleLbl="bgShp" presStyleIdx="0" presStyleCnt="8"/>
      <dgm:spPr/>
    </dgm:pt>
    <dgm:pt modelId="{B796C1CA-493C-449E-94B2-E609558C958B}" type="pres">
      <dgm:prSet presAssocID="{4B28365C-FAD4-403C-80E6-C6ECB02F46A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list"/>
        </a:ext>
      </dgm:extLst>
    </dgm:pt>
    <dgm:pt modelId="{33606CC7-75C2-417D-81A8-5F6469CB078D}" type="pres">
      <dgm:prSet presAssocID="{4B28365C-FAD4-403C-80E6-C6ECB02F46A2}" presName="spaceRect" presStyleCnt="0"/>
      <dgm:spPr/>
    </dgm:pt>
    <dgm:pt modelId="{12B1CFCF-1907-4C6C-996E-635176251630}" type="pres">
      <dgm:prSet presAssocID="{4B28365C-FAD4-403C-80E6-C6ECB02F46A2}" presName="textRect" presStyleLbl="revTx" presStyleIdx="0" presStyleCnt="8">
        <dgm:presLayoutVars>
          <dgm:chMax val="1"/>
          <dgm:chPref val="1"/>
        </dgm:presLayoutVars>
      </dgm:prSet>
      <dgm:spPr/>
      <dgm:t>
        <a:bodyPr/>
        <a:lstStyle/>
        <a:p>
          <a:endParaRPr lang="en-US"/>
        </a:p>
      </dgm:t>
    </dgm:pt>
    <dgm:pt modelId="{149E8967-A934-43FC-A4DB-0D2B30A2502F}" type="pres">
      <dgm:prSet presAssocID="{D7DDA29D-5361-4CB3-AD82-3CC2DD6026AB}" presName="sibTrans" presStyleLbl="sibTrans2D1" presStyleIdx="0" presStyleCnt="0"/>
      <dgm:spPr/>
      <dgm:t>
        <a:bodyPr/>
        <a:lstStyle/>
        <a:p>
          <a:endParaRPr lang="en-US"/>
        </a:p>
      </dgm:t>
    </dgm:pt>
    <dgm:pt modelId="{9B3A16D6-35BA-4343-BF87-9A5C2F3533EA}" type="pres">
      <dgm:prSet presAssocID="{7BFDD8D5-520F-48A3-AACD-F4A745308E82}" presName="compNode" presStyleCnt="0"/>
      <dgm:spPr/>
    </dgm:pt>
    <dgm:pt modelId="{4CFE4AF6-6411-499C-9552-8A8A78298090}" type="pres">
      <dgm:prSet presAssocID="{7BFDD8D5-520F-48A3-AACD-F4A745308E82}" presName="iconBgRect" presStyleLbl="bgShp" presStyleIdx="1" presStyleCnt="8"/>
      <dgm:spPr/>
    </dgm:pt>
    <dgm:pt modelId="{D5FFD6F5-F8D3-4E24-8E1B-3C50B3640D19}" type="pres">
      <dgm:prSet presAssocID="{7BFDD8D5-520F-48A3-AACD-F4A745308E8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at"/>
        </a:ext>
      </dgm:extLst>
    </dgm:pt>
    <dgm:pt modelId="{370F42D7-79D5-48FD-8809-8F18BAD27E62}" type="pres">
      <dgm:prSet presAssocID="{7BFDD8D5-520F-48A3-AACD-F4A745308E82}" presName="spaceRect" presStyleCnt="0"/>
      <dgm:spPr/>
    </dgm:pt>
    <dgm:pt modelId="{FF38CDFE-1802-40B2-8778-4D5BB106E361}" type="pres">
      <dgm:prSet presAssocID="{7BFDD8D5-520F-48A3-AACD-F4A745308E82}" presName="textRect" presStyleLbl="revTx" presStyleIdx="1" presStyleCnt="8">
        <dgm:presLayoutVars>
          <dgm:chMax val="1"/>
          <dgm:chPref val="1"/>
        </dgm:presLayoutVars>
      </dgm:prSet>
      <dgm:spPr/>
      <dgm:t>
        <a:bodyPr/>
        <a:lstStyle/>
        <a:p>
          <a:endParaRPr lang="en-US"/>
        </a:p>
      </dgm:t>
    </dgm:pt>
    <dgm:pt modelId="{0F443441-9538-4538-88F5-F874D3FCC3EA}" type="pres">
      <dgm:prSet presAssocID="{785F7DF8-1EC5-4D92-B5B6-05A37622BB24}" presName="sibTrans" presStyleLbl="sibTrans2D1" presStyleIdx="0" presStyleCnt="0"/>
      <dgm:spPr/>
      <dgm:t>
        <a:bodyPr/>
        <a:lstStyle/>
        <a:p>
          <a:endParaRPr lang="en-US"/>
        </a:p>
      </dgm:t>
    </dgm:pt>
    <dgm:pt modelId="{BFA2663C-B698-4D9D-BF29-13C609065AB2}" type="pres">
      <dgm:prSet presAssocID="{2A874E3C-35B2-40FE-8EBB-57B765A27282}" presName="compNode" presStyleCnt="0"/>
      <dgm:spPr/>
    </dgm:pt>
    <dgm:pt modelId="{6A8E7CD1-7E8F-42BD-804F-FDD9CC6E90A8}" type="pres">
      <dgm:prSet presAssocID="{2A874E3C-35B2-40FE-8EBB-57B765A27282}" presName="iconBgRect" presStyleLbl="bgShp" presStyleIdx="2" presStyleCnt="8"/>
      <dgm:spPr/>
    </dgm:pt>
    <dgm:pt modelId="{8571F70D-53A9-43CE-A630-B752AA09E54A}" type="pres">
      <dgm:prSet presAssocID="{2A874E3C-35B2-40FE-8EBB-57B765A2728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ennis"/>
        </a:ext>
      </dgm:extLst>
    </dgm:pt>
    <dgm:pt modelId="{27E8EF8A-FB92-4C5F-9C6A-461CE2F7519B}" type="pres">
      <dgm:prSet presAssocID="{2A874E3C-35B2-40FE-8EBB-57B765A27282}" presName="spaceRect" presStyleCnt="0"/>
      <dgm:spPr/>
    </dgm:pt>
    <dgm:pt modelId="{3382DA3C-E99B-4C57-9883-A04C0B8630AD}" type="pres">
      <dgm:prSet presAssocID="{2A874E3C-35B2-40FE-8EBB-57B765A27282}" presName="textRect" presStyleLbl="revTx" presStyleIdx="2" presStyleCnt="8">
        <dgm:presLayoutVars>
          <dgm:chMax val="1"/>
          <dgm:chPref val="1"/>
        </dgm:presLayoutVars>
      </dgm:prSet>
      <dgm:spPr/>
      <dgm:t>
        <a:bodyPr/>
        <a:lstStyle/>
        <a:p>
          <a:endParaRPr lang="en-US"/>
        </a:p>
      </dgm:t>
    </dgm:pt>
    <dgm:pt modelId="{3FEA6777-2331-4942-BA2D-9A74DE5F2EFA}" type="pres">
      <dgm:prSet presAssocID="{E69CC72F-678C-4B4A-A1AC-2B1EF5B3391F}" presName="sibTrans" presStyleLbl="sibTrans2D1" presStyleIdx="0" presStyleCnt="0"/>
      <dgm:spPr/>
      <dgm:t>
        <a:bodyPr/>
        <a:lstStyle/>
        <a:p>
          <a:endParaRPr lang="en-US"/>
        </a:p>
      </dgm:t>
    </dgm:pt>
    <dgm:pt modelId="{4C970FA7-363F-4DA1-83B4-05B3818BB4B0}" type="pres">
      <dgm:prSet presAssocID="{F21DC9DA-3801-43C7-A20C-F8A24723FA17}" presName="compNode" presStyleCnt="0"/>
      <dgm:spPr/>
    </dgm:pt>
    <dgm:pt modelId="{148DF08E-7F82-430B-BAAC-9872CF5503ED}" type="pres">
      <dgm:prSet presAssocID="{F21DC9DA-3801-43C7-A20C-F8A24723FA17}" presName="iconBgRect" presStyleLbl="bgShp" presStyleIdx="3" presStyleCnt="8"/>
      <dgm:spPr/>
    </dgm:pt>
    <dgm:pt modelId="{58800DD9-BC71-4D7F-B544-6111132952A3}" type="pres">
      <dgm:prSet presAssocID="{F21DC9DA-3801-43C7-A20C-F8A24723FA1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an"/>
        </a:ext>
      </dgm:extLst>
    </dgm:pt>
    <dgm:pt modelId="{9E2B8805-6AC3-459D-A724-31CE97A5078D}" type="pres">
      <dgm:prSet presAssocID="{F21DC9DA-3801-43C7-A20C-F8A24723FA17}" presName="spaceRect" presStyleCnt="0"/>
      <dgm:spPr/>
    </dgm:pt>
    <dgm:pt modelId="{4D123489-C155-4BC9-94FA-14320E2F0D3F}" type="pres">
      <dgm:prSet presAssocID="{F21DC9DA-3801-43C7-A20C-F8A24723FA17}" presName="textRect" presStyleLbl="revTx" presStyleIdx="3" presStyleCnt="8">
        <dgm:presLayoutVars>
          <dgm:chMax val="1"/>
          <dgm:chPref val="1"/>
        </dgm:presLayoutVars>
      </dgm:prSet>
      <dgm:spPr/>
      <dgm:t>
        <a:bodyPr/>
        <a:lstStyle/>
        <a:p>
          <a:endParaRPr lang="en-US"/>
        </a:p>
      </dgm:t>
    </dgm:pt>
    <dgm:pt modelId="{26C552EA-EA86-44FC-9D97-3F8A2EE9A7B4}" type="pres">
      <dgm:prSet presAssocID="{C67EE017-B28B-43E5-A4DA-63D0EEC4DB77}" presName="sibTrans" presStyleLbl="sibTrans2D1" presStyleIdx="0" presStyleCnt="0"/>
      <dgm:spPr/>
      <dgm:t>
        <a:bodyPr/>
        <a:lstStyle/>
        <a:p>
          <a:endParaRPr lang="en-US"/>
        </a:p>
      </dgm:t>
    </dgm:pt>
    <dgm:pt modelId="{305CB540-1CAE-42C6-92D6-7A65A9A6DCA2}" type="pres">
      <dgm:prSet presAssocID="{F10DE6C7-B380-474A-9961-B87ADEC34F9F}" presName="compNode" presStyleCnt="0"/>
      <dgm:spPr/>
    </dgm:pt>
    <dgm:pt modelId="{497D31A6-089B-412B-9413-AC43397A65CB}" type="pres">
      <dgm:prSet presAssocID="{F10DE6C7-B380-474A-9961-B87ADEC34F9F}" presName="iconBgRect" presStyleLbl="bgShp" presStyleIdx="4" presStyleCnt="8"/>
      <dgm:spPr/>
    </dgm:pt>
    <dgm:pt modelId="{E6FC8A2D-2634-4167-B7EB-82E3F6455FE4}" type="pres">
      <dgm:prSet presAssocID="{F10DE6C7-B380-474A-9961-B87ADEC34F9F}"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Users"/>
        </a:ext>
      </dgm:extLst>
    </dgm:pt>
    <dgm:pt modelId="{A452A29E-80CF-4F88-9951-15571191D322}" type="pres">
      <dgm:prSet presAssocID="{F10DE6C7-B380-474A-9961-B87ADEC34F9F}" presName="spaceRect" presStyleCnt="0"/>
      <dgm:spPr/>
    </dgm:pt>
    <dgm:pt modelId="{AF41E69A-6B0A-44EF-80DD-FC4FCD8EF892}" type="pres">
      <dgm:prSet presAssocID="{F10DE6C7-B380-474A-9961-B87ADEC34F9F}" presName="textRect" presStyleLbl="revTx" presStyleIdx="4" presStyleCnt="8">
        <dgm:presLayoutVars>
          <dgm:chMax val="1"/>
          <dgm:chPref val="1"/>
        </dgm:presLayoutVars>
      </dgm:prSet>
      <dgm:spPr/>
      <dgm:t>
        <a:bodyPr/>
        <a:lstStyle/>
        <a:p>
          <a:endParaRPr lang="en-US"/>
        </a:p>
      </dgm:t>
    </dgm:pt>
    <dgm:pt modelId="{86486B47-D938-4F56-A002-E03E671216C5}" type="pres">
      <dgm:prSet presAssocID="{632581E7-29DF-46EC-A6BA-5C0B5168F3ED}" presName="sibTrans" presStyleLbl="sibTrans2D1" presStyleIdx="0" presStyleCnt="0"/>
      <dgm:spPr/>
      <dgm:t>
        <a:bodyPr/>
        <a:lstStyle/>
        <a:p>
          <a:endParaRPr lang="en-US"/>
        </a:p>
      </dgm:t>
    </dgm:pt>
    <dgm:pt modelId="{D61383BF-F46C-4029-9578-E78E03AF4769}" type="pres">
      <dgm:prSet presAssocID="{B12B3CEC-C4DA-4A1E-8F8F-622845E401C2}" presName="compNode" presStyleCnt="0"/>
      <dgm:spPr/>
    </dgm:pt>
    <dgm:pt modelId="{A229EDDE-76BC-4C5C-B292-FDC71CB5AF1F}" type="pres">
      <dgm:prSet presAssocID="{B12B3CEC-C4DA-4A1E-8F8F-622845E401C2}" presName="iconBgRect" presStyleLbl="bgShp" presStyleIdx="5" presStyleCnt="8"/>
      <dgm:spPr/>
    </dgm:pt>
    <dgm:pt modelId="{A054B94C-2BB1-4916-99CB-4A6E96ABD9D1}" type="pres">
      <dgm:prSet presAssocID="{B12B3CEC-C4DA-4A1E-8F8F-622845E401C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ar chart"/>
        </a:ext>
      </dgm:extLst>
    </dgm:pt>
    <dgm:pt modelId="{30C5826F-318D-439A-B406-CE38177CEF20}" type="pres">
      <dgm:prSet presAssocID="{B12B3CEC-C4DA-4A1E-8F8F-622845E401C2}" presName="spaceRect" presStyleCnt="0"/>
      <dgm:spPr/>
    </dgm:pt>
    <dgm:pt modelId="{3F1835C7-CB1C-4772-B708-F6F5C37E874E}" type="pres">
      <dgm:prSet presAssocID="{B12B3CEC-C4DA-4A1E-8F8F-622845E401C2}" presName="textRect" presStyleLbl="revTx" presStyleIdx="5" presStyleCnt="8">
        <dgm:presLayoutVars>
          <dgm:chMax val="1"/>
          <dgm:chPref val="1"/>
        </dgm:presLayoutVars>
      </dgm:prSet>
      <dgm:spPr/>
      <dgm:t>
        <a:bodyPr/>
        <a:lstStyle/>
        <a:p>
          <a:endParaRPr lang="en-US"/>
        </a:p>
      </dgm:t>
    </dgm:pt>
    <dgm:pt modelId="{D05ED59F-4DEC-4807-A9B6-B75BA9D7311F}" type="pres">
      <dgm:prSet presAssocID="{237D5037-CA15-4B29-A764-CED903DE212C}" presName="sibTrans" presStyleLbl="sibTrans2D1" presStyleIdx="0" presStyleCnt="0"/>
      <dgm:spPr/>
      <dgm:t>
        <a:bodyPr/>
        <a:lstStyle/>
        <a:p>
          <a:endParaRPr lang="en-US"/>
        </a:p>
      </dgm:t>
    </dgm:pt>
    <dgm:pt modelId="{CCF86027-9ED0-480E-A179-923D1F67CDF9}" type="pres">
      <dgm:prSet presAssocID="{B7CD4EEE-1193-4276-A759-BE0D79F576F5}" presName="compNode" presStyleCnt="0"/>
      <dgm:spPr/>
    </dgm:pt>
    <dgm:pt modelId="{FAA96BEC-2FB8-4637-B77E-E592B3C59CAC}" type="pres">
      <dgm:prSet presAssocID="{B7CD4EEE-1193-4276-A759-BE0D79F576F5}" presName="iconBgRect" presStyleLbl="bgShp" presStyleIdx="6" presStyleCnt="8"/>
      <dgm:spPr/>
    </dgm:pt>
    <dgm:pt modelId="{3229703C-46D2-49B7-AEFB-AECA364EB7E6}" type="pres">
      <dgm:prSet presAssocID="{B7CD4EEE-1193-4276-A759-BE0D79F576F5}"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Daily Calendar"/>
        </a:ext>
      </dgm:extLst>
    </dgm:pt>
    <dgm:pt modelId="{2D980A58-95C1-443A-8D10-FE5B2207F9C5}" type="pres">
      <dgm:prSet presAssocID="{B7CD4EEE-1193-4276-A759-BE0D79F576F5}" presName="spaceRect" presStyleCnt="0"/>
      <dgm:spPr/>
    </dgm:pt>
    <dgm:pt modelId="{2B97B907-677D-4B38-BC1B-51DBBD064AC4}" type="pres">
      <dgm:prSet presAssocID="{B7CD4EEE-1193-4276-A759-BE0D79F576F5}" presName="textRect" presStyleLbl="revTx" presStyleIdx="6" presStyleCnt="8">
        <dgm:presLayoutVars>
          <dgm:chMax val="1"/>
          <dgm:chPref val="1"/>
        </dgm:presLayoutVars>
      </dgm:prSet>
      <dgm:spPr/>
      <dgm:t>
        <a:bodyPr/>
        <a:lstStyle/>
        <a:p>
          <a:endParaRPr lang="en-US"/>
        </a:p>
      </dgm:t>
    </dgm:pt>
    <dgm:pt modelId="{DA8DB30D-F012-4B2D-9397-9A3907564D75}" type="pres">
      <dgm:prSet presAssocID="{FE9FB6A8-E358-449B-899C-0A8C963E5BC1}" presName="sibTrans" presStyleLbl="sibTrans2D1" presStyleIdx="0" presStyleCnt="0"/>
      <dgm:spPr/>
      <dgm:t>
        <a:bodyPr/>
        <a:lstStyle/>
        <a:p>
          <a:endParaRPr lang="en-US"/>
        </a:p>
      </dgm:t>
    </dgm:pt>
    <dgm:pt modelId="{E598A6CC-D4B3-40F0-A0F4-A256C1C81C76}" type="pres">
      <dgm:prSet presAssocID="{7F66A617-1024-4758-A87B-B84B004490A5}" presName="compNode" presStyleCnt="0"/>
      <dgm:spPr/>
    </dgm:pt>
    <dgm:pt modelId="{9A2B903F-73BB-4386-96CC-FB75504C7D41}" type="pres">
      <dgm:prSet presAssocID="{7F66A617-1024-4758-A87B-B84B004490A5}" presName="iconBgRect" presStyleLbl="bgShp" presStyleIdx="7" presStyleCnt="8"/>
      <dgm:spPr/>
    </dgm:pt>
    <dgm:pt modelId="{8C15E3B0-F88A-445C-821E-6E7F1B79C8BE}" type="pres">
      <dgm:prSet presAssocID="{7F66A617-1024-4758-A87B-B84B004490A5}"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Head with Gears"/>
        </a:ext>
      </dgm:extLst>
    </dgm:pt>
    <dgm:pt modelId="{F58E812A-B07A-4E7A-90B7-29E65EB5A6FC}" type="pres">
      <dgm:prSet presAssocID="{7F66A617-1024-4758-A87B-B84B004490A5}" presName="spaceRect" presStyleCnt="0"/>
      <dgm:spPr/>
    </dgm:pt>
    <dgm:pt modelId="{35836685-73DC-42DD-A2D4-D8165AFA95CA}" type="pres">
      <dgm:prSet presAssocID="{7F66A617-1024-4758-A87B-B84B004490A5}" presName="textRect" presStyleLbl="revTx" presStyleIdx="7" presStyleCnt="8">
        <dgm:presLayoutVars>
          <dgm:chMax val="1"/>
          <dgm:chPref val="1"/>
        </dgm:presLayoutVars>
      </dgm:prSet>
      <dgm:spPr/>
      <dgm:t>
        <a:bodyPr/>
        <a:lstStyle/>
        <a:p>
          <a:endParaRPr lang="en-US"/>
        </a:p>
      </dgm:t>
    </dgm:pt>
  </dgm:ptLst>
  <dgm:cxnLst>
    <dgm:cxn modelId="{6AF6758C-3CD4-4055-B822-21388AE77209}" type="presOf" srcId="{FE9FB6A8-E358-449B-899C-0A8C963E5BC1}" destId="{DA8DB30D-F012-4B2D-9397-9A3907564D75}" srcOrd="0" destOrd="0" presId="urn:microsoft.com/office/officeart/2018/2/layout/IconCircleList"/>
    <dgm:cxn modelId="{02F400CD-ECCC-4A50-BC2B-4D127CF11446}" type="presOf" srcId="{B7CD4EEE-1193-4276-A759-BE0D79F576F5}" destId="{2B97B907-677D-4B38-BC1B-51DBBD064AC4}" srcOrd="0" destOrd="0" presId="urn:microsoft.com/office/officeart/2018/2/layout/IconCircleList"/>
    <dgm:cxn modelId="{3D0FD2B7-BE1C-43AB-B3FB-B6F2575370D2}" type="presOf" srcId="{4B28365C-FAD4-403C-80E6-C6ECB02F46A2}" destId="{12B1CFCF-1907-4C6C-996E-635176251630}" srcOrd="0" destOrd="0" presId="urn:microsoft.com/office/officeart/2018/2/layout/IconCircleList"/>
    <dgm:cxn modelId="{DE00D7CE-EA09-42ED-9C54-0FE97B01D230}" type="presOf" srcId="{F21DC9DA-3801-43C7-A20C-F8A24723FA17}" destId="{4D123489-C155-4BC9-94FA-14320E2F0D3F}" srcOrd="0" destOrd="0" presId="urn:microsoft.com/office/officeart/2018/2/layout/IconCircleList"/>
    <dgm:cxn modelId="{786F46DB-C91B-47BD-9AAC-43A1F0A4A528}" type="presOf" srcId="{7BFDD8D5-520F-48A3-AACD-F4A745308E82}" destId="{FF38CDFE-1802-40B2-8778-4D5BB106E361}" srcOrd="0" destOrd="0" presId="urn:microsoft.com/office/officeart/2018/2/layout/IconCircleList"/>
    <dgm:cxn modelId="{E53CE46C-3564-4BB6-BB20-64672F76D28E}" srcId="{D4326827-C5D9-4377-B758-B7469BC41F75}" destId="{4B28365C-FAD4-403C-80E6-C6ECB02F46A2}" srcOrd="0" destOrd="0" parTransId="{A6AD8E02-FFCB-4CE9-BA1F-63A6CD9B2182}" sibTransId="{D7DDA29D-5361-4CB3-AD82-3CC2DD6026AB}"/>
    <dgm:cxn modelId="{D958EF92-6851-4B08-B716-E260C6BE4965}" srcId="{D4326827-C5D9-4377-B758-B7469BC41F75}" destId="{F10DE6C7-B380-474A-9961-B87ADEC34F9F}" srcOrd="4" destOrd="0" parTransId="{E8DB0C73-2084-4415-8A64-61606BC12EB3}" sibTransId="{632581E7-29DF-46EC-A6BA-5C0B5168F3ED}"/>
    <dgm:cxn modelId="{16D9B66A-CE44-4C38-AFAD-771BE8C17999}" srcId="{D4326827-C5D9-4377-B758-B7469BC41F75}" destId="{F21DC9DA-3801-43C7-A20C-F8A24723FA17}" srcOrd="3" destOrd="0" parTransId="{7EFF6C19-F20D-48DE-B8E8-059AEE8278CF}" sibTransId="{C67EE017-B28B-43E5-A4DA-63D0EEC4DB77}"/>
    <dgm:cxn modelId="{E1B4933A-FBE7-44F5-9CE4-C800A83B1DE7}" type="presOf" srcId="{C67EE017-B28B-43E5-A4DA-63D0EEC4DB77}" destId="{26C552EA-EA86-44FC-9D97-3F8A2EE9A7B4}" srcOrd="0" destOrd="0" presId="urn:microsoft.com/office/officeart/2018/2/layout/IconCircleList"/>
    <dgm:cxn modelId="{76725109-BE76-4996-8D72-5A944E0644F8}" type="presOf" srcId="{B12B3CEC-C4DA-4A1E-8F8F-622845E401C2}" destId="{3F1835C7-CB1C-4772-B708-F6F5C37E874E}" srcOrd="0" destOrd="0" presId="urn:microsoft.com/office/officeart/2018/2/layout/IconCircleList"/>
    <dgm:cxn modelId="{99C22C67-D3E5-43A0-A840-8637052466FD}" type="presOf" srcId="{E69CC72F-678C-4B4A-A1AC-2B1EF5B3391F}" destId="{3FEA6777-2331-4942-BA2D-9A74DE5F2EFA}" srcOrd="0" destOrd="0" presId="urn:microsoft.com/office/officeart/2018/2/layout/IconCircleList"/>
    <dgm:cxn modelId="{DD4DACE3-0AA6-47B8-80F9-368D4283A4B0}" srcId="{D4326827-C5D9-4377-B758-B7469BC41F75}" destId="{7F66A617-1024-4758-A87B-B84B004490A5}" srcOrd="7" destOrd="0" parTransId="{2A04DFC6-957A-4921-B848-F008E5A7E25B}" sibTransId="{52B6AFD3-3473-45EA-B396-046F43889B6C}"/>
    <dgm:cxn modelId="{94887190-3DB1-4E75-A148-F71E2DCFEB70}" type="presOf" srcId="{237D5037-CA15-4B29-A764-CED903DE212C}" destId="{D05ED59F-4DEC-4807-A9B6-B75BA9D7311F}" srcOrd="0" destOrd="0" presId="urn:microsoft.com/office/officeart/2018/2/layout/IconCircleList"/>
    <dgm:cxn modelId="{55C36071-63ED-4151-8571-EF087348D024}" srcId="{D4326827-C5D9-4377-B758-B7469BC41F75}" destId="{B7CD4EEE-1193-4276-A759-BE0D79F576F5}" srcOrd="6" destOrd="0" parTransId="{31213EA0-388D-486D-9455-B85248E409E6}" sibTransId="{FE9FB6A8-E358-449B-899C-0A8C963E5BC1}"/>
    <dgm:cxn modelId="{2721552C-BACC-4EE4-979E-A245BE48CE9C}" type="presOf" srcId="{632581E7-29DF-46EC-A6BA-5C0B5168F3ED}" destId="{86486B47-D938-4F56-A002-E03E671216C5}" srcOrd="0" destOrd="0" presId="urn:microsoft.com/office/officeart/2018/2/layout/IconCircleList"/>
    <dgm:cxn modelId="{18624659-B394-4A5E-84F2-8A1E8436A078}" srcId="{D4326827-C5D9-4377-B758-B7469BC41F75}" destId="{7BFDD8D5-520F-48A3-AACD-F4A745308E82}" srcOrd="1" destOrd="0" parTransId="{C51A708C-AA24-4FD0-81C7-C18ECAD0B85A}" sibTransId="{785F7DF8-1EC5-4D92-B5B6-05A37622BB24}"/>
    <dgm:cxn modelId="{5FAD6861-9F46-4BFE-8692-8BEEA62C7ACF}" type="presOf" srcId="{F10DE6C7-B380-474A-9961-B87ADEC34F9F}" destId="{AF41E69A-6B0A-44EF-80DD-FC4FCD8EF892}" srcOrd="0" destOrd="0" presId="urn:microsoft.com/office/officeart/2018/2/layout/IconCircleList"/>
    <dgm:cxn modelId="{8836609C-A156-4DCB-BBA1-E546B359CC6B}" srcId="{D4326827-C5D9-4377-B758-B7469BC41F75}" destId="{B12B3CEC-C4DA-4A1E-8F8F-622845E401C2}" srcOrd="5" destOrd="0" parTransId="{062AB473-B48B-4F63-B54F-27A84C0C3F71}" sibTransId="{237D5037-CA15-4B29-A764-CED903DE212C}"/>
    <dgm:cxn modelId="{C7580549-8EF9-475A-B2BB-A2D65C922576}" srcId="{D4326827-C5D9-4377-B758-B7469BC41F75}" destId="{2A874E3C-35B2-40FE-8EBB-57B765A27282}" srcOrd="2" destOrd="0" parTransId="{9D3B5353-FDA2-4F0A-AD42-B1C9817BA5DB}" sibTransId="{E69CC72F-678C-4B4A-A1AC-2B1EF5B3391F}"/>
    <dgm:cxn modelId="{5A9A53B2-54EB-4153-8602-A29B453BD320}" type="presOf" srcId="{785F7DF8-1EC5-4D92-B5B6-05A37622BB24}" destId="{0F443441-9538-4538-88F5-F874D3FCC3EA}" srcOrd="0" destOrd="0" presId="urn:microsoft.com/office/officeart/2018/2/layout/IconCircleList"/>
    <dgm:cxn modelId="{A4F4074B-0DC4-447B-9BD2-C8C14BE75F57}" type="presOf" srcId="{2A874E3C-35B2-40FE-8EBB-57B765A27282}" destId="{3382DA3C-E99B-4C57-9883-A04C0B8630AD}" srcOrd="0" destOrd="0" presId="urn:microsoft.com/office/officeart/2018/2/layout/IconCircleList"/>
    <dgm:cxn modelId="{5BB1ACE5-5E8D-4C8F-9EDC-830A297FB1E8}" type="presOf" srcId="{D4326827-C5D9-4377-B758-B7469BC41F75}" destId="{218EB969-D19A-467E-A5D9-9A23F7DE7274}" srcOrd="0" destOrd="0" presId="urn:microsoft.com/office/officeart/2018/2/layout/IconCircleList"/>
    <dgm:cxn modelId="{63C4127B-8A7B-43F9-A12F-07403CB4C3F3}" type="presOf" srcId="{7F66A617-1024-4758-A87B-B84B004490A5}" destId="{35836685-73DC-42DD-A2D4-D8165AFA95CA}" srcOrd="0" destOrd="0" presId="urn:microsoft.com/office/officeart/2018/2/layout/IconCircleList"/>
    <dgm:cxn modelId="{EB3139E0-68DC-4E7F-9B90-71BDCAE7D209}" type="presOf" srcId="{D7DDA29D-5361-4CB3-AD82-3CC2DD6026AB}" destId="{149E8967-A934-43FC-A4DB-0D2B30A2502F}" srcOrd="0" destOrd="0" presId="urn:microsoft.com/office/officeart/2018/2/layout/IconCircleList"/>
    <dgm:cxn modelId="{5BC9937A-13D0-4A2A-9BE9-AEAD0659BDEB}" type="presParOf" srcId="{218EB969-D19A-467E-A5D9-9A23F7DE7274}" destId="{6F7D063C-A96F-49F1-9103-CC5F0E492858}" srcOrd="0" destOrd="0" presId="urn:microsoft.com/office/officeart/2018/2/layout/IconCircleList"/>
    <dgm:cxn modelId="{7043498C-C2A2-4657-B6BB-9C628388461E}" type="presParOf" srcId="{6F7D063C-A96F-49F1-9103-CC5F0E492858}" destId="{18D8F9FC-EAAD-4EBC-997D-AE414AC50D0E}" srcOrd="0" destOrd="0" presId="urn:microsoft.com/office/officeart/2018/2/layout/IconCircleList"/>
    <dgm:cxn modelId="{7434F6CC-9BEC-49A3-9CCA-3383591F8D5C}" type="presParOf" srcId="{18D8F9FC-EAAD-4EBC-997D-AE414AC50D0E}" destId="{4A6ADF79-2318-4169-A1EF-8F974668B144}" srcOrd="0" destOrd="0" presId="urn:microsoft.com/office/officeart/2018/2/layout/IconCircleList"/>
    <dgm:cxn modelId="{EE18EC62-910C-43F2-A59B-9586F2569B1D}" type="presParOf" srcId="{18D8F9FC-EAAD-4EBC-997D-AE414AC50D0E}" destId="{B796C1CA-493C-449E-94B2-E609558C958B}" srcOrd="1" destOrd="0" presId="urn:microsoft.com/office/officeart/2018/2/layout/IconCircleList"/>
    <dgm:cxn modelId="{1205842D-2307-4D84-913C-0B6BC8F9BE9D}" type="presParOf" srcId="{18D8F9FC-EAAD-4EBC-997D-AE414AC50D0E}" destId="{33606CC7-75C2-417D-81A8-5F6469CB078D}" srcOrd="2" destOrd="0" presId="urn:microsoft.com/office/officeart/2018/2/layout/IconCircleList"/>
    <dgm:cxn modelId="{9A5430B7-911E-4D9B-9533-7DC36E81F9AC}" type="presParOf" srcId="{18D8F9FC-EAAD-4EBC-997D-AE414AC50D0E}" destId="{12B1CFCF-1907-4C6C-996E-635176251630}" srcOrd="3" destOrd="0" presId="urn:microsoft.com/office/officeart/2018/2/layout/IconCircleList"/>
    <dgm:cxn modelId="{CA855000-BEE2-4BAE-BF07-AF006DD28DC7}" type="presParOf" srcId="{6F7D063C-A96F-49F1-9103-CC5F0E492858}" destId="{149E8967-A934-43FC-A4DB-0D2B30A2502F}" srcOrd="1" destOrd="0" presId="urn:microsoft.com/office/officeart/2018/2/layout/IconCircleList"/>
    <dgm:cxn modelId="{5AC9AC16-6BAB-4312-80F9-3848A2F7B357}" type="presParOf" srcId="{6F7D063C-A96F-49F1-9103-CC5F0E492858}" destId="{9B3A16D6-35BA-4343-BF87-9A5C2F3533EA}" srcOrd="2" destOrd="0" presId="urn:microsoft.com/office/officeart/2018/2/layout/IconCircleList"/>
    <dgm:cxn modelId="{8057F165-EAC5-4841-B734-D38E74C53D54}" type="presParOf" srcId="{9B3A16D6-35BA-4343-BF87-9A5C2F3533EA}" destId="{4CFE4AF6-6411-499C-9552-8A8A78298090}" srcOrd="0" destOrd="0" presId="urn:microsoft.com/office/officeart/2018/2/layout/IconCircleList"/>
    <dgm:cxn modelId="{0E393F1F-C934-49FC-8A6F-AF5D96046755}" type="presParOf" srcId="{9B3A16D6-35BA-4343-BF87-9A5C2F3533EA}" destId="{D5FFD6F5-F8D3-4E24-8E1B-3C50B3640D19}" srcOrd="1" destOrd="0" presId="urn:microsoft.com/office/officeart/2018/2/layout/IconCircleList"/>
    <dgm:cxn modelId="{B59663F3-0492-4CCE-800A-3B73A4D706F6}" type="presParOf" srcId="{9B3A16D6-35BA-4343-BF87-9A5C2F3533EA}" destId="{370F42D7-79D5-48FD-8809-8F18BAD27E62}" srcOrd="2" destOrd="0" presId="urn:microsoft.com/office/officeart/2018/2/layout/IconCircleList"/>
    <dgm:cxn modelId="{3875E72F-3D6D-470E-847D-59F90600366C}" type="presParOf" srcId="{9B3A16D6-35BA-4343-BF87-9A5C2F3533EA}" destId="{FF38CDFE-1802-40B2-8778-4D5BB106E361}" srcOrd="3" destOrd="0" presId="urn:microsoft.com/office/officeart/2018/2/layout/IconCircleList"/>
    <dgm:cxn modelId="{8C3E9606-6BF3-4CB5-94DB-C15424AB4620}" type="presParOf" srcId="{6F7D063C-A96F-49F1-9103-CC5F0E492858}" destId="{0F443441-9538-4538-88F5-F874D3FCC3EA}" srcOrd="3" destOrd="0" presId="urn:microsoft.com/office/officeart/2018/2/layout/IconCircleList"/>
    <dgm:cxn modelId="{692A6048-A0C2-462E-A8C5-6E009795F189}" type="presParOf" srcId="{6F7D063C-A96F-49F1-9103-CC5F0E492858}" destId="{BFA2663C-B698-4D9D-BF29-13C609065AB2}" srcOrd="4" destOrd="0" presId="urn:microsoft.com/office/officeart/2018/2/layout/IconCircleList"/>
    <dgm:cxn modelId="{853B4803-3D99-4265-8BF1-0B566AB9E621}" type="presParOf" srcId="{BFA2663C-B698-4D9D-BF29-13C609065AB2}" destId="{6A8E7CD1-7E8F-42BD-804F-FDD9CC6E90A8}" srcOrd="0" destOrd="0" presId="urn:microsoft.com/office/officeart/2018/2/layout/IconCircleList"/>
    <dgm:cxn modelId="{031FF338-5392-4C6B-9231-07D4D30DEFA9}" type="presParOf" srcId="{BFA2663C-B698-4D9D-BF29-13C609065AB2}" destId="{8571F70D-53A9-43CE-A630-B752AA09E54A}" srcOrd="1" destOrd="0" presId="urn:microsoft.com/office/officeart/2018/2/layout/IconCircleList"/>
    <dgm:cxn modelId="{57D2CE4A-55C3-404D-B34C-811C06302A5C}" type="presParOf" srcId="{BFA2663C-B698-4D9D-BF29-13C609065AB2}" destId="{27E8EF8A-FB92-4C5F-9C6A-461CE2F7519B}" srcOrd="2" destOrd="0" presId="urn:microsoft.com/office/officeart/2018/2/layout/IconCircleList"/>
    <dgm:cxn modelId="{845878FB-3592-443F-9373-B56EBF91E7B4}" type="presParOf" srcId="{BFA2663C-B698-4D9D-BF29-13C609065AB2}" destId="{3382DA3C-E99B-4C57-9883-A04C0B8630AD}" srcOrd="3" destOrd="0" presId="urn:microsoft.com/office/officeart/2018/2/layout/IconCircleList"/>
    <dgm:cxn modelId="{D61AE651-BA85-4E75-B51F-A557962DFC83}" type="presParOf" srcId="{6F7D063C-A96F-49F1-9103-CC5F0E492858}" destId="{3FEA6777-2331-4942-BA2D-9A74DE5F2EFA}" srcOrd="5" destOrd="0" presId="urn:microsoft.com/office/officeart/2018/2/layout/IconCircleList"/>
    <dgm:cxn modelId="{4FA934FD-1625-4573-A838-77C85660AE93}" type="presParOf" srcId="{6F7D063C-A96F-49F1-9103-CC5F0E492858}" destId="{4C970FA7-363F-4DA1-83B4-05B3818BB4B0}" srcOrd="6" destOrd="0" presId="urn:microsoft.com/office/officeart/2018/2/layout/IconCircleList"/>
    <dgm:cxn modelId="{95C2839A-982E-4869-A4CB-898DC23DBADC}" type="presParOf" srcId="{4C970FA7-363F-4DA1-83B4-05B3818BB4B0}" destId="{148DF08E-7F82-430B-BAAC-9872CF5503ED}" srcOrd="0" destOrd="0" presId="urn:microsoft.com/office/officeart/2018/2/layout/IconCircleList"/>
    <dgm:cxn modelId="{1F0DDDC6-8D67-4045-A964-366DEFDDF6C1}" type="presParOf" srcId="{4C970FA7-363F-4DA1-83B4-05B3818BB4B0}" destId="{58800DD9-BC71-4D7F-B544-6111132952A3}" srcOrd="1" destOrd="0" presId="urn:microsoft.com/office/officeart/2018/2/layout/IconCircleList"/>
    <dgm:cxn modelId="{119D0719-DC8F-43B1-B6B4-23BDB1B62493}" type="presParOf" srcId="{4C970FA7-363F-4DA1-83B4-05B3818BB4B0}" destId="{9E2B8805-6AC3-459D-A724-31CE97A5078D}" srcOrd="2" destOrd="0" presId="urn:microsoft.com/office/officeart/2018/2/layout/IconCircleList"/>
    <dgm:cxn modelId="{437D3469-65C9-4AB3-9175-79531B342861}" type="presParOf" srcId="{4C970FA7-363F-4DA1-83B4-05B3818BB4B0}" destId="{4D123489-C155-4BC9-94FA-14320E2F0D3F}" srcOrd="3" destOrd="0" presId="urn:microsoft.com/office/officeart/2018/2/layout/IconCircleList"/>
    <dgm:cxn modelId="{2B99ADAF-5C90-42EB-B9F7-B4ED44ED3252}" type="presParOf" srcId="{6F7D063C-A96F-49F1-9103-CC5F0E492858}" destId="{26C552EA-EA86-44FC-9D97-3F8A2EE9A7B4}" srcOrd="7" destOrd="0" presId="urn:microsoft.com/office/officeart/2018/2/layout/IconCircleList"/>
    <dgm:cxn modelId="{278A8520-2C1E-49B6-95F9-76F4B9603E9F}" type="presParOf" srcId="{6F7D063C-A96F-49F1-9103-CC5F0E492858}" destId="{305CB540-1CAE-42C6-92D6-7A65A9A6DCA2}" srcOrd="8" destOrd="0" presId="urn:microsoft.com/office/officeart/2018/2/layout/IconCircleList"/>
    <dgm:cxn modelId="{CDD502EF-7B28-4015-89CB-69E52CD68FA2}" type="presParOf" srcId="{305CB540-1CAE-42C6-92D6-7A65A9A6DCA2}" destId="{497D31A6-089B-412B-9413-AC43397A65CB}" srcOrd="0" destOrd="0" presId="urn:microsoft.com/office/officeart/2018/2/layout/IconCircleList"/>
    <dgm:cxn modelId="{CCABAD5C-CE73-4E1B-AB2A-0167FEE76549}" type="presParOf" srcId="{305CB540-1CAE-42C6-92D6-7A65A9A6DCA2}" destId="{E6FC8A2D-2634-4167-B7EB-82E3F6455FE4}" srcOrd="1" destOrd="0" presId="urn:microsoft.com/office/officeart/2018/2/layout/IconCircleList"/>
    <dgm:cxn modelId="{D73A3E65-D09E-4990-BF14-0F466838CA5E}" type="presParOf" srcId="{305CB540-1CAE-42C6-92D6-7A65A9A6DCA2}" destId="{A452A29E-80CF-4F88-9951-15571191D322}" srcOrd="2" destOrd="0" presId="urn:microsoft.com/office/officeart/2018/2/layout/IconCircleList"/>
    <dgm:cxn modelId="{8FB4D052-E0EA-453A-838D-B729E3462E17}" type="presParOf" srcId="{305CB540-1CAE-42C6-92D6-7A65A9A6DCA2}" destId="{AF41E69A-6B0A-44EF-80DD-FC4FCD8EF892}" srcOrd="3" destOrd="0" presId="urn:microsoft.com/office/officeart/2018/2/layout/IconCircleList"/>
    <dgm:cxn modelId="{19E7796D-2D6A-44DA-9437-AD750A0B6B23}" type="presParOf" srcId="{6F7D063C-A96F-49F1-9103-CC5F0E492858}" destId="{86486B47-D938-4F56-A002-E03E671216C5}" srcOrd="9" destOrd="0" presId="urn:microsoft.com/office/officeart/2018/2/layout/IconCircleList"/>
    <dgm:cxn modelId="{DE3F1F11-3712-491B-89CD-E2373D556F75}" type="presParOf" srcId="{6F7D063C-A96F-49F1-9103-CC5F0E492858}" destId="{D61383BF-F46C-4029-9578-E78E03AF4769}" srcOrd="10" destOrd="0" presId="urn:microsoft.com/office/officeart/2018/2/layout/IconCircleList"/>
    <dgm:cxn modelId="{F53CBFED-9A1E-4FAD-BF8F-856EDB6EEB99}" type="presParOf" srcId="{D61383BF-F46C-4029-9578-E78E03AF4769}" destId="{A229EDDE-76BC-4C5C-B292-FDC71CB5AF1F}" srcOrd="0" destOrd="0" presId="urn:microsoft.com/office/officeart/2018/2/layout/IconCircleList"/>
    <dgm:cxn modelId="{42E66775-B91A-4311-9B06-EDC1CC91B8B3}" type="presParOf" srcId="{D61383BF-F46C-4029-9578-E78E03AF4769}" destId="{A054B94C-2BB1-4916-99CB-4A6E96ABD9D1}" srcOrd="1" destOrd="0" presId="urn:microsoft.com/office/officeart/2018/2/layout/IconCircleList"/>
    <dgm:cxn modelId="{E477061E-A675-457D-86FB-3436A77B32BF}" type="presParOf" srcId="{D61383BF-F46C-4029-9578-E78E03AF4769}" destId="{30C5826F-318D-439A-B406-CE38177CEF20}" srcOrd="2" destOrd="0" presId="urn:microsoft.com/office/officeart/2018/2/layout/IconCircleList"/>
    <dgm:cxn modelId="{8201A615-F9E5-4C62-8564-113004E6585C}" type="presParOf" srcId="{D61383BF-F46C-4029-9578-E78E03AF4769}" destId="{3F1835C7-CB1C-4772-B708-F6F5C37E874E}" srcOrd="3" destOrd="0" presId="urn:microsoft.com/office/officeart/2018/2/layout/IconCircleList"/>
    <dgm:cxn modelId="{25DB9B19-E851-4574-B497-D23D84F5AF2B}" type="presParOf" srcId="{6F7D063C-A96F-49F1-9103-CC5F0E492858}" destId="{D05ED59F-4DEC-4807-A9B6-B75BA9D7311F}" srcOrd="11" destOrd="0" presId="urn:microsoft.com/office/officeart/2018/2/layout/IconCircleList"/>
    <dgm:cxn modelId="{B3BE61EE-B4C2-4424-837C-478DB9C5182C}" type="presParOf" srcId="{6F7D063C-A96F-49F1-9103-CC5F0E492858}" destId="{CCF86027-9ED0-480E-A179-923D1F67CDF9}" srcOrd="12" destOrd="0" presId="urn:microsoft.com/office/officeart/2018/2/layout/IconCircleList"/>
    <dgm:cxn modelId="{FBE31F45-4876-46AE-9865-271B9BBE3736}" type="presParOf" srcId="{CCF86027-9ED0-480E-A179-923D1F67CDF9}" destId="{FAA96BEC-2FB8-4637-B77E-E592B3C59CAC}" srcOrd="0" destOrd="0" presId="urn:microsoft.com/office/officeart/2018/2/layout/IconCircleList"/>
    <dgm:cxn modelId="{49D8354C-4366-48D2-BBEA-0FB12C71ACF9}" type="presParOf" srcId="{CCF86027-9ED0-480E-A179-923D1F67CDF9}" destId="{3229703C-46D2-49B7-AEFB-AECA364EB7E6}" srcOrd="1" destOrd="0" presId="urn:microsoft.com/office/officeart/2018/2/layout/IconCircleList"/>
    <dgm:cxn modelId="{F08A4F12-B29C-477D-B114-BD4588181E93}" type="presParOf" srcId="{CCF86027-9ED0-480E-A179-923D1F67CDF9}" destId="{2D980A58-95C1-443A-8D10-FE5B2207F9C5}" srcOrd="2" destOrd="0" presId="urn:microsoft.com/office/officeart/2018/2/layout/IconCircleList"/>
    <dgm:cxn modelId="{EC6B75D4-2F69-485C-A5C5-D8B005A8EFB3}" type="presParOf" srcId="{CCF86027-9ED0-480E-A179-923D1F67CDF9}" destId="{2B97B907-677D-4B38-BC1B-51DBBD064AC4}" srcOrd="3" destOrd="0" presId="urn:microsoft.com/office/officeart/2018/2/layout/IconCircleList"/>
    <dgm:cxn modelId="{F9C1FB76-A84E-45FB-ADC3-13F68E96D3FC}" type="presParOf" srcId="{6F7D063C-A96F-49F1-9103-CC5F0E492858}" destId="{DA8DB30D-F012-4B2D-9397-9A3907564D75}" srcOrd="13" destOrd="0" presId="urn:microsoft.com/office/officeart/2018/2/layout/IconCircleList"/>
    <dgm:cxn modelId="{CF6C5183-4290-439C-BB12-10991F77DDDA}" type="presParOf" srcId="{6F7D063C-A96F-49F1-9103-CC5F0E492858}" destId="{E598A6CC-D4B3-40F0-A0F4-A256C1C81C76}" srcOrd="14" destOrd="0" presId="urn:microsoft.com/office/officeart/2018/2/layout/IconCircleList"/>
    <dgm:cxn modelId="{C68E24A8-BC9B-463C-87E0-DBE90AB04D4A}" type="presParOf" srcId="{E598A6CC-D4B3-40F0-A0F4-A256C1C81C76}" destId="{9A2B903F-73BB-4386-96CC-FB75504C7D41}" srcOrd="0" destOrd="0" presId="urn:microsoft.com/office/officeart/2018/2/layout/IconCircleList"/>
    <dgm:cxn modelId="{3D33C5EC-03A6-4B54-AA2B-27991A2874AA}" type="presParOf" srcId="{E598A6CC-D4B3-40F0-A0F4-A256C1C81C76}" destId="{8C15E3B0-F88A-445C-821E-6E7F1B79C8BE}" srcOrd="1" destOrd="0" presId="urn:microsoft.com/office/officeart/2018/2/layout/IconCircleList"/>
    <dgm:cxn modelId="{ADB75359-DD96-4237-AC51-9C9362F1AF4C}" type="presParOf" srcId="{E598A6CC-D4B3-40F0-A0F4-A256C1C81C76}" destId="{F58E812A-B07A-4E7A-90B7-29E65EB5A6FC}" srcOrd="2" destOrd="0" presId="urn:microsoft.com/office/officeart/2018/2/layout/IconCircleList"/>
    <dgm:cxn modelId="{40ED3105-0D6E-45C6-AAA5-A3D6D6607134}" type="presParOf" srcId="{E598A6CC-D4B3-40F0-A0F4-A256C1C81C76}" destId="{35836685-73DC-42DD-A2D4-D8165AFA95C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231C2-9461-4290-81B6-7EBE28FF93B3}" type="datetimeFigureOut">
              <a:rPr lang="en-US" smtClean="0"/>
              <a:t>10/18/18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463CA-F410-4474-99B2-5F2A60775E1D}" type="slidenum">
              <a:rPr lang="en-US" smtClean="0"/>
              <a:t>‹#›</a:t>
            </a:fld>
            <a:endParaRPr lang="en-US"/>
          </a:p>
        </p:txBody>
      </p:sp>
    </p:spTree>
    <p:extLst>
      <p:ext uri="{BB962C8B-B14F-4D97-AF65-F5344CB8AC3E}">
        <p14:creationId xmlns:p14="http://schemas.microsoft.com/office/powerpoint/2010/main" val="124152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63CA-F410-4474-99B2-5F2A60775E1D}" type="slidenum">
              <a:rPr lang="en-US" smtClean="0"/>
              <a:t>1</a:t>
            </a:fld>
            <a:endParaRPr lang="en-US"/>
          </a:p>
        </p:txBody>
      </p:sp>
    </p:spTree>
    <p:extLst>
      <p:ext uri="{BB962C8B-B14F-4D97-AF65-F5344CB8AC3E}">
        <p14:creationId xmlns:p14="http://schemas.microsoft.com/office/powerpoint/2010/main" val="178120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5000"/>
            <a:ext cx="5486400" cy="3086100"/>
          </a:xfrm>
        </p:spPr>
      </p:sp>
      <p:sp>
        <p:nvSpPr>
          <p:cNvPr id="3" name="Notes Placeholder 2"/>
          <p:cNvSpPr>
            <a:spLocks noGrp="1"/>
          </p:cNvSpPr>
          <p:nvPr>
            <p:ph type="body" idx="1"/>
          </p:nvPr>
        </p:nvSpPr>
        <p:spPr>
          <a:xfrm>
            <a:off x="685800" y="3897314"/>
            <a:ext cx="5486400" cy="4611686"/>
          </a:xfrm>
        </p:spPr>
        <p:txBody>
          <a:bodyPr/>
          <a:lstStyle/>
          <a:p>
            <a:r>
              <a:rPr lang="en-US" sz="1800" dirty="0"/>
              <a:t>Then the tradition is to take the summary or averaged scores of the multiple</a:t>
            </a:r>
            <a:r>
              <a:rPr lang="en-US" sz="1800" baseline="0" dirty="0"/>
              <a:t> learning outcomes </a:t>
            </a:r>
            <a:r>
              <a:rPr lang="en-US" sz="1800" dirty="0"/>
              <a:t>from each assignment, and then average them into a summary score we call</a:t>
            </a:r>
            <a:r>
              <a:rPr lang="en-US" sz="1800" baseline="0" dirty="0"/>
              <a:t> a course grade. This aggregates the multiple learning outcomes even more, making it nearly impossible to define the quality of learning for each outcome.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69A95-C895-C54D-BDD2-4D981BC964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394195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consider</a:t>
            </a:r>
            <a:r>
              <a:rPr lang="en-US" sz="1600" baseline="0" dirty="0"/>
              <a:t> if the assessment that is assessing multiple learning outcomes identify qualities of learning for each outcome beyond the average used in a course grade. Then there will be more information that can guide improved learning.  This is the intent of learning assessment. </a:t>
            </a:r>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1175115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458788"/>
            <a:ext cx="5486400" cy="3086100"/>
          </a:xfrm>
        </p:spPr>
      </p:sp>
      <p:sp>
        <p:nvSpPr>
          <p:cNvPr id="3" name="Notes Placeholder 2"/>
          <p:cNvSpPr>
            <a:spLocks noGrp="1"/>
          </p:cNvSpPr>
          <p:nvPr>
            <p:ph type="body" idx="1"/>
          </p:nvPr>
        </p:nvSpPr>
        <p:spPr>
          <a:xfrm>
            <a:off x="469900" y="3568701"/>
            <a:ext cx="5486400" cy="4787899"/>
          </a:xfrm>
        </p:spPr>
        <p:txBody>
          <a:bodyPr/>
          <a:lstStyle/>
          <a:p>
            <a:pPr marL="0" marR="0" indent="0" algn="l" defTabSz="914400" rtl="0" eaLnBrk="0" fontAlgn="base" latinLnBrk="0" hangingPunct="0">
              <a:spcBef>
                <a:spcPct val="30000"/>
              </a:spcBef>
              <a:spcAft>
                <a:spcPct val="0"/>
              </a:spcAft>
              <a:buClrTx/>
              <a:buSzTx/>
              <a:buFontTx/>
              <a:buNone/>
              <a:tabLst/>
              <a:defRPr/>
            </a:pPr>
            <a:r>
              <a:rPr lang="en-US" sz="1600" kern="1200" dirty="0">
                <a:solidFill>
                  <a:schemeClr val="tx1"/>
                </a:solidFill>
                <a:effectLst/>
                <a:latin typeface="+mn-lt"/>
                <a:ea typeface="+mn-ea"/>
                <a:cs typeface="+mn-cs"/>
              </a:rPr>
              <a:t>The</a:t>
            </a:r>
            <a:r>
              <a:rPr lang="en-US" sz="1600" kern="1200" baseline="0" dirty="0">
                <a:solidFill>
                  <a:schemeClr val="tx1"/>
                </a:solidFill>
                <a:effectLst/>
                <a:latin typeface="+mn-lt"/>
                <a:ea typeface="+mn-ea"/>
                <a:cs typeface="+mn-cs"/>
              </a:rPr>
              <a:t> value of isolating achievement per outcome in assessment practice from individual assignments is the opportunity to identify the quality of learning specific to outcome outcomes.  </a:t>
            </a:r>
            <a:endParaRPr lang="en-US" sz="1600" kern="1200" dirty="0">
              <a:solidFill>
                <a:schemeClr val="tx1"/>
              </a:solidFill>
              <a:effectLst/>
              <a:latin typeface="+mn-lt"/>
              <a:ea typeface="+mn-ea"/>
              <a:cs typeface="+mn-cs"/>
            </a:endParaRPr>
          </a:p>
          <a:p>
            <a:pPr marL="0" marR="0" indent="0" algn="l" defTabSz="914400" rtl="0" eaLnBrk="0" fontAlgn="base" latinLnBrk="0" hangingPunct="0">
              <a:spcBef>
                <a:spcPts val="600"/>
              </a:spcBef>
              <a:spcAft>
                <a:spcPts val="1200"/>
              </a:spcAft>
              <a:buClrTx/>
              <a:buSzTx/>
              <a:buFontTx/>
              <a:buNone/>
              <a:tabLst/>
              <a:defRPr/>
            </a:pPr>
            <a:endParaRPr lang="en-US" sz="1600" kern="1200" dirty="0">
              <a:solidFill>
                <a:schemeClr val="tx1"/>
              </a:solidFill>
              <a:effectLst/>
              <a:latin typeface="+mn-lt"/>
              <a:ea typeface="+mn-ea"/>
              <a:cs typeface="+mn-cs"/>
            </a:endParaRPr>
          </a:p>
          <a:p>
            <a:pPr marL="0" marR="0" indent="0" algn="l" defTabSz="914400" rtl="0" eaLnBrk="0" fontAlgn="base" latinLnBrk="0" hangingPunct="0">
              <a:spcBef>
                <a:spcPts val="600"/>
              </a:spcBef>
              <a:spcAft>
                <a:spcPts val="1200"/>
              </a:spcAft>
              <a:buClrTx/>
              <a:buSzTx/>
              <a:buFontTx/>
              <a:buNone/>
              <a:tabLst/>
              <a:defRPr/>
            </a:pPr>
            <a:r>
              <a:rPr lang="en-US" sz="1600" baseline="0" dirty="0"/>
              <a:t>.</a:t>
            </a:r>
            <a:endParaRPr lang="en-US" sz="1600" dirty="0"/>
          </a:p>
          <a:p>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69A95-C895-C54D-BDD2-4D981BC964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246938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Then the outcomes collected from course-based assignments </a:t>
            </a:r>
          </a:p>
          <a:p>
            <a:pPr marL="285750" indent="-285750">
              <a:buFont typeface="Arial" panose="020B0604020202020204" pitchFamily="34" charset="0"/>
              <a:buChar char="•"/>
            </a:pPr>
            <a:r>
              <a:rPr lang="en-US" sz="1600" dirty="0"/>
              <a:t>are selectively aligned with programmatic outcomes. </a:t>
            </a:r>
          </a:p>
          <a:p>
            <a:pPr marL="285750" indent="-285750">
              <a:buFont typeface="Arial" panose="020B0604020202020204" pitchFamily="34" charset="0"/>
              <a:buChar char="•"/>
            </a:pPr>
            <a:r>
              <a:rPr lang="en-US" sz="1600" dirty="0"/>
              <a:t>Alignment</a:t>
            </a:r>
            <a:r>
              <a:rPr lang="en-US" sz="1600" baseline="0" dirty="0"/>
              <a:t> of course-based assessments</a:t>
            </a:r>
            <a:r>
              <a:rPr lang="en-US" sz="1600" dirty="0"/>
              <a:t> </a:t>
            </a:r>
            <a:r>
              <a:rPr lang="en-US" sz="1600" baseline="0" dirty="0"/>
              <a:t>reflect student demonstration of</a:t>
            </a:r>
            <a:r>
              <a:rPr lang="en-US" sz="1600" dirty="0"/>
              <a:t> learning </a:t>
            </a:r>
          </a:p>
          <a:p>
            <a:pPr marL="285750" indent="-285750">
              <a:buFont typeface="Arial" panose="020B0604020202020204" pitchFamily="34" charset="0"/>
              <a:buChar char="•"/>
            </a:pPr>
            <a:r>
              <a:rPr lang="en-US" sz="1600" dirty="0"/>
              <a:t>at the level of program completion reported by each program or unit.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69A95-C895-C54D-BDD2-4D981BC964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92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the process implemented at Kansas State University to collect achievement data from (courses and campus-wide experiences), assessing how students authentically demonstrate learning that is applied to degree program learning expectations and aligned with university-wide student learning goals.</a:t>
            </a:r>
          </a:p>
        </p:txBody>
      </p:sp>
      <p:sp>
        <p:nvSpPr>
          <p:cNvPr id="4" name="Slide Number Placeholder 3"/>
          <p:cNvSpPr>
            <a:spLocks noGrp="1"/>
          </p:cNvSpPr>
          <p:nvPr>
            <p:ph type="sldNum" sz="quarter" idx="10"/>
          </p:nvPr>
        </p:nvSpPr>
        <p:spPr/>
        <p:txBody>
          <a:bodyPr/>
          <a:lstStyle/>
          <a:p>
            <a:fld id="{5048307A-4CDB-4C83-98CE-E0CB25D2D7AA}" type="slidenum">
              <a:rPr lang="en-US" smtClean="0"/>
              <a:t>14</a:t>
            </a:fld>
            <a:endParaRPr lang="en-US"/>
          </a:p>
        </p:txBody>
      </p:sp>
    </p:spTree>
    <p:extLst>
      <p:ext uri="{BB962C8B-B14F-4D97-AF65-F5344CB8AC3E}">
        <p14:creationId xmlns:p14="http://schemas.microsoft.com/office/powerpoint/2010/main" val="110326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Students demonstrate the expected learning through coursework and university experiences. </a:t>
            </a:r>
          </a:p>
          <a:p>
            <a:pPr marL="285750" indent="-285750">
              <a:buFont typeface="Arial" panose="020B0604020202020204" pitchFamily="34" charset="0"/>
              <a:buChar char="•"/>
            </a:pPr>
            <a:r>
              <a:rPr lang="en-US" sz="1600" dirty="0"/>
              <a:t>Achievement data is collected through coursework aligned with learning outcomes.</a:t>
            </a:r>
          </a:p>
          <a:p>
            <a:pPr marL="285750" indent="-285750">
              <a:buFont typeface="Arial" panose="020B0604020202020204" pitchFamily="34" charset="0"/>
              <a:buChar char="•"/>
            </a:pPr>
            <a:r>
              <a:rPr lang="en-US" sz="1600" dirty="0"/>
              <a:t>Student learning needs exposed from programmatic discussion are communicated to faculty through curricular and instructional adjustments. </a:t>
            </a:r>
          </a:p>
          <a:p>
            <a:pPr marL="285750" indent="-285750">
              <a:buFont typeface="Arial" panose="020B0604020202020204" pitchFamily="34" charset="0"/>
              <a:buChar char="•"/>
            </a:pPr>
            <a:r>
              <a:rPr lang="en-US" sz="1600" dirty="0"/>
              <a:t>Annual student learning data is reported to the Office of Assessment for programmatic outcomes, many of which align with the university learning goals.</a:t>
            </a:r>
          </a:p>
          <a:p>
            <a:pPr marL="285750" indent="-285750">
              <a:buFont typeface="Arial" panose="020B0604020202020204" pitchFamily="34" charset="0"/>
              <a:buChar char="•"/>
            </a:pPr>
            <a:r>
              <a:rPr lang="en-US" sz="1600" dirty="0"/>
              <a:t>The Office of Assessment respond back to the program with suggestions that feed back into the curriculum and assessment process.</a:t>
            </a:r>
          </a:p>
        </p:txBody>
      </p:sp>
      <p:sp>
        <p:nvSpPr>
          <p:cNvPr id="4" name="Slide Number Placeholder 3"/>
          <p:cNvSpPr>
            <a:spLocks noGrp="1"/>
          </p:cNvSpPr>
          <p:nvPr>
            <p:ph type="sldNum" sz="quarter" idx="10"/>
          </p:nvPr>
        </p:nvSpPr>
        <p:spPr/>
        <p:txBody>
          <a:bodyPr/>
          <a:lstStyle/>
          <a:p>
            <a:fld id="{5048307A-4CDB-4C83-98CE-E0CB25D2D7AA}" type="slidenum">
              <a:rPr lang="en-US" smtClean="0"/>
              <a:t>15</a:t>
            </a:fld>
            <a:endParaRPr lang="en-US"/>
          </a:p>
        </p:txBody>
      </p:sp>
    </p:spTree>
    <p:extLst>
      <p:ext uri="{BB962C8B-B14F-4D97-AF65-F5344CB8AC3E}">
        <p14:creationId xmlns:p14="http://schemas.microsoft.com/office/powerpoint/2010/main" val="178283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8307A-4CDB-4C83-98CE-E0CB25D2D7AA}" type="slidenum">
              <a:rPr lang="en-US" smtClean="0"/>
              <a:t>16</a:t>
            </a:fld>
            <a:endParaRPr lang="en-US" dirty="0"/>
          </a:p>
        </p:txBody>
      </p:sp>
    </p:spTree>
    <p:extLst>
      <p:ext uri="{BB962C8B-B14F-4D97-AF65-F5344CB8AC3E}">
        <p14:creationId xmlns:p14="http://schemas.microsoft.com/office/powerpoint/2010/main" val="111100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Office of Assessment reports to the Higher Learning Commission through Accreditation and the Kansas Board of Regents through Program Review.</a:t>
            </a:r>
          </a:p>
          <a:p>
            <a:endParaRPr lang="en-US" sz="1600" dirty="0"/>
          </a:p>
          <a:p>
            <a:r>
              <a:rPr lang="en-US" sz="1600" dirty="0"/>
              <a:t>That is a typical process at most universities, but we do not feel this is sufficient.</a:t>
            </a:r>
          </a:p>
        </p:txBody>
      </p:sp>
      <p:sp>
        <p:nvSpPr>
          <p:cNvPr id="4" name="Slide Number Placeholder 3"/>
          <p:cNvSpPr>
            <a:spLocks noGrp="1"/>
          </p:cNvSpPr>
          <p:nvPr>
            <p:ph type="sldNum" sz="quarter" idx="10"/>
          </p:nvPr>
        </p:nvSpPr>
        <p:spPr/>
        <p:txBody>
          <a:bodyPr/>
          <a:lstStyle/>
          <a:p>
            <a:fld id="{5048307A-4CDB-4C83-98CE-E0CB25D2D7AA}" type="slidenum">
              <a:rPr lang="en-US" smtClean="0"/>
              <a:t>17</a:t>
            </a:fld>
            <a:endParaRPr lang="en-US"/>
          </a:p>
        </p:txBody>
      </p:sp>
    </p:spTree>
    <p:extLst>
      <p:ext uri="{BB962C8B-B14F-4D97-AF65-F5344CB8AC3E}">
        <p14:creationId xmlns:p14="http://schemas.microsoft.com/office/powerpoint/2010/main" val="3590147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63CA-F410-4474-99B2-5F2A60775E1D}" type="slidenum">
              <a:rPr lang="en-US" smtClean="0"/>
              <a:t>18</a:t>
            </a:fld>
            <a:endParaRPr lang="en-US"/>
          </a:p>
        </p:txBody>
      </p:sp>
    </p:spTree>
    <p:extLst>
      <p:ext uri="{BB962C8B-B14F-4D97-AF65-F5344CB8AC3E}">
        <p14:creationId xmlns:p14="http://schemas.microsoft.com/office/powerpoint/2010/main" val="171297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63CA-F410-4474-99B2-5F2A60775E1D}" type="slidenum">
              <a:rPr lang="en-US" smtClean="0"/>
              <a:t>20</a:t>
            </a:fld>
            <a:endParaRPr lang="en-US"/>
          </a:p>
        </p:txBody>
      </p:sp>
    </p:spTree>
    <p:extLst>
      <p:ext uri="{BB962C8B-B14F-4D97-AF65-F5344CB8AC3E}">
        <p14:creationId xmlns:p14="http://schemas.microsoft.com/office/powerpoint/2010/main" val="417092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1313" y="619125"/>
            <a:ext cx="3406775" cy="1917700"/>
          </a:xfrm>
        </p:spPr>
      </p:sp>
      <p:sp>
        <p:nvSpPr>
          <p:cNvPr id="3" name="Notes Placeholder 2"/>
          <p:cNvSpPr>
            <a:spLocks noGrp="1"/>
          </p:cNvSpPr>
          <p:nvPr>
            <p:ph type="body" idx="1"/>
          </p:nvPr>
        </p:nvSpPr>
        <p:spPr>
          <a:xfrm>
            <a:off x="381000" y="2711450"/>
            <a:ext cx="6172200" cy="5887720"/>
          </a:xfrm>
        </p:spPr>
        <p:txBody>
          <a:bodyPr>
            <a:normAutofit/>
          </a:bodyPr>
          <a:lstStyle/>
          <a:p>
            <a:r>
              <a:rPr lang="en-US" sz="1200" kern="1200" baseline="0" dirty="0">
                <a:solidFill>
                  <a:schemeClr val="tx1"/>
                </a:solidFill>
                <a:effectLst/>
                <a:latin typeface="+mn-lt"/>
                <a:ea typeface="+mn-ea"/>
                <a:cs typeface="+mn-cs"/>
              </a:rPr>
              <a:t>The first major </a:t>
            </a:r>
            <a:r>
              <a:rPr lang="en-US" sz="1200" kern="1200" dirty="0">
                <a:solidFill>
                  <a:schemeClr val="tx1"/>
                </a:solidFill>
                <a:effectLst/>
                <a:latin typeface="+mn-lt"/>
                <a:ea typeface="+mn-ea"/>
                <a:cs typeface="+mn-cs"/>
              </a:rPr>
              <a:t>challenge that we have in this responsibility is to </a:t>
            </a:r>
            <a:r>
              <a:rPr lang="en-US" sz="1200" u="sng" kern="1200" dirty="0">
                <a:solidFill>
                  <a:schemeClr val="tx1"/>
                </a:solidFill>
                <a:effectLst/>
                <a:latin typeface="+mn-lt"/>
                <a:ea typeface="+mn-ea"/>
                <a:cs typeface="+mn-cs"/>
              </a:rPr>
              <a:t>develop</a:t>
            </a:r>
            <a:r>
              <a:rPr lang="en-US" sz="1200" kern="1200" dirty="0">
                <a:solidFill>
                  <a:schemeClr val="tx1"/>
                </a:solidFill>
                <a:effectLst/>
                <a:latin typeface="+mn-lt"/>
                <a:ea typeface="+mn-ea"/>
                <a:cs typeface="+mn-cs"/>
              </a:rPr>
              <a:t> across our campuses </a:t>
            </a:r>
            <a:r>
              <a:rPr lang="en-US" sz="1200" kern="1200" baseline="0" dirty="0">
                <a:solidFill>
                  <a:schemeClr val="tx1"/>
                </a:solidFill>
                <a:effectLst/>
                <a:latin typeface="+mn-lt"/>
                <a:ea typeface="+mn-ea"/>
                <a:cs typeface="+mn-cs"/>
              </a:rPr>
              <a:t>a culture of Assessment in which:</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assessment of student learning is valued as mechanism to define academic success and not as a reporting expectations;</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course grades do not clearly document </a:t>
            </a:r>
            <a:r>
              <a:rPr lang="en-US" sz="1200" kern="1200" baseline="0" dirty="0">
                <a:solidFill>
                  <a:schemeClr val="tx1"/>
                </a:solidFill>
                <a:effectLst/>
                <a:latin typeface="+mn-lt"/>
                <a:ea typeface="+mn-ea"/>
                <a:cs typeface="+mn-cs"/>
              </a:rPr>
              <a:t>learning;</a:t>
            </a:r>
          </a:p>
          <a:p>
            <a:pPr marL="171450" indent="-171450">
              <a:buFont typeface="Wingdings" panose="05000000000000000000" pitchFamily="2" charset="2"/>
              <a:buChar char="§"/>
            </a:pPr>
            <a:r>
              <a:rPr lang="en-US" sz="1200" kern="1200" baseline="0" dirty="0">
                <a:solidFill>
                  <a:schemeClr val="tx1"/>
                </a:solidFill>
                <a:effectLst/>
                <a:latin typeface="+mn-lt"/>
                <a:ea typeface="+mn-ea"/>
                <a:cs typeface="+mn-cs"/>
              </a:rPr>
              <a:t>course content and skills taught does not automatically mean course content and skills learned.</a:t>
            </a:r>
            <a:r>
              <a:rPr lang="en-US" sz="1200" kern="1200" dirty="0">
                <a:solidFill>
                  <a:schemeClr val="tx1"/>
                </a:solidFill>
                <a:effectLst/>
                <a:latin typeface="+mn-lt"/>
                <a:ea typeface="+mn-ea"/>
                <a:cs typeface="+mn-cs"/>
              </a:rPr>
              <a:t>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views the </a:t>
            </a:r>
            <a:r>
              <a:rPr lang="en-US" dirty="0"/>
              <a:t>assessment process as an essential component of education.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a:t>Higher Learning Commission National Conference, April, 2011</a:t>
            </a:r>
          </a:p>
        </p:txBody>
      </p:sp>
      <p:sp>
        <p:nvSpPr>
          <p:cNvPr id="6" name="Header Placeholder 5"/>
          <p:cNvSpPr>
            <a:spLocks noGrp="1"/>
          </p:cNvSpPr>
          <p:nvPr>
            <p:ph type="hdr" sz="quarter" idx="12"/>
          </p:nvPr>
        </p:nvSpPr>
        <p:spPr/>
        <p:txBody>
          <a:bodyPr/>
          <a:lstStyle/>
          <a:p>
            <a:pPr>
              <a:defRPr/>
            </a:pPr>
            <a:r>
              <a:rPr lang="en-US"/>
              <a:t>A Culture of Assessment: What is it and how do we achieve it?</a:t>
            </a:r>
          </a:p>
        </p:txBody>
      </p:sp>
    </p:spTree>
    <p:extLst>
      <p:ext uri="{BB962C8B-B14F-4D97-AF65-F5344CB8AC3E}">
        <p14:creationId xmlns:p14="http://schemas.microsoft.com/office/powerpoint/2010/main" val="387901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sessions I will be sharing how we are using our LMS (CANVAS) to automate data collection and use </a:t>
            </a:r>
            <a:r>
              <a:rPr lang="en-US" dirty="0" err="1"/>
              <a:t>PowerBI</a:t>
            </a:r>
            <a:r>
              <a:rPr lang="en-US" dirty="0"/>
              <a:t> to automate reporting.  </a:t>
            </a:r>
            <a:r>
              <a:rPr lang="en-US"/>
              <a:t>Now lets chat.</a:t>
            </a:r>
            <a:endParaRPr lang="en-US" dirty="0"/>
          </a:p>
        </p:txBody>
      </p:sp>
      <p:sp>
        <p:nvSpPr>
          <p:cNvPr id="4" name="Slide Number Placeholder 3"/>
          <p:cNvSpPr>
            <a:spLocks noGrp="1"/>
          </p:cNvSpPr>
          <p:nvPr>
            <p:ph type="sldNum" sz="quarter" idx="5"/>
          </p:nvPr>
        </p:nvSpPr>
        <p:spPr/>
        <p:txBody>
          <a:bodyPr/>
          <a:lstStyle/>
          <a:p>
            <a:fld id="{A79463CA-F410-4474-99B2-5F2A60775E1D}" type="slidenum">
              <a:rPr lang="en-US" smtClean="0"/>
              <a:t>21</a:t>
            </a:fld>
            <a:endParaRPr lang="en-US"/>
          </a:p>
        </p:txBody>
      </p:sp>
    </p:spTree>
    <p:extLst>
      <p:ext uri="{BB962C8B-B14F-4D97-AF65-F5344CB8AC3E}">
        <p14:creationId xmlns:p14="http://schemas.microsoft.com/office/powerpoint/2010/main" val="383935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a:t>
            </a:r>
            <a:r>
              <a:rPr lang="en-US" sz="1600" baseline="0" dirty="0"/>
              <a:t> can easily come to agreement that the purpose of education is for students to learn. </a:t>
            </a:r>
          </a:p>
          <a:p>
            <a:endParaRPr lang="en-US" sz="1600" baseline="0" dirty="0"/>
          </a:p>
          <a:p>
            <a:r>
              <a:rPr lang="en-US" sz="1600" baseline="0" dirty="0"/>
              <a:t>We introduce what are new ideas and concepts through the teaching in our courses.</a:t>
            </a:r>
          </a:p>
          <a:p>
            <a:endParaRPr lang="en-US" sz="1600" baseline="0" dirty="0"/>
          </a:p>
          <a:p>
            <a:r>
              <a:rPr lang="en-US" sz="1600" baseline="0" dirty="0"/>
              <a:t>(</a:t>
            </a:r>
            <a:r>
              <a:rPr lang="en-US" sz="1600" b="1" baseline="0" dirty="0"/>
              <a:t>click</a:t>
            </a:r>
            <a:r>
              <a:rPr lang="en-US" sz="1600" baseline="0" dirty="0"/>
              <a:t>) But what we teach does not define learning.</a:t>
            </a:r>
          </a:p>
          <a:p>
            <a:endParaRPr lang="en-US" sz="1600" baseline="0" dirty="0"/>
          </a:p>
          <a:p>
            <a:r>
              <a:rPr lang="en-US" sz="1600" baseline="0" dirty="0"/>
              <a:t>Learning is defined by how they make sense of these new ideas, concepts, and skills, then transfer them to new situations.</a:t>
            </a:r>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184534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43350"/>
          </a:xfrm>
        </p:spPr>
        <p:txBody>
          <a:bodyPr/>
          <a:lstStyle/>
          <a:p>
            <a:r>
              <a:rPr lang="en-US" sz="1600" dirty="0"/>
              <a:t>Teaching has often been</a:t>
            </a:r>
            <a:r>
              <a:rPr lang="en-US" sz="1600" baseline="0" dirty="0"/>
              <a:t> designed with </a:t>
            </a:r>
          </a:p>
          <a:p>
            <a:r>
              <a:rPr lang="en-US" sz="1600" baseline="0" dirty="0"/>
              <a:t>(</a:t>
            </a:r>
            <a:r>
              <a:rPr lang="en-US" sz="1600" b="1" baseline="0" dirty="0"/>
              <a:t>click</a:t>
            </a:r>
            <a:r>
              <a:rPr lang="en-US" sz="1600" baseline="0" dirty="0"/>
              <a:t>) the instructor identifying what they wish to teach, or what educational norms designate is important. Until the most recent past, this has been through published texts.  The source of content comes increasingly from sources beyond published text books.</a:t>
            </a:r>
          </a:p>
          <a:p>
            <a:endParaRPr lang="en-US" sz="1600" baseline="0" dirty="0"/>
          </a:p>
          <a:p>
            <a:r>
              <a:rPr lang="en-US" sz="1600" baseline="0" dirty="0"/>
              <a:t>(</a:t>
            </a:r>
            <a:r>
              <a:rPr lang="en-US" sz="1600" b="1" baseline="0" dirty="0"/>
              <a:t>click</a:t>
            </a:r>
            <a:r>
              <a:rPr lang="en-US" sz="1600" baseline="0" dirty="0"/>
              <a:t>) The title ‘Professor’ came from the practice of presenting information and appropriate examples for students to attain.</a:t>
            </a:r>
          </a:p>
          <a:p>
            <a:endParaRPr lang="en-US" sz="1600" baseline="0" dirty="0"/>
          </a:p>
          <a:p>
            <a:r>
              <a:rPr lang="en-US" sz="1600" baseline="0" dirty="0"/>
              <a:t>(</a:t>
            </a:r>
            <a:r>
              <a:rPr lang="en-US" sz="1600" b="1" baseline="0" dirty="0"/>
              <a:t>click</a:t>
            </a:r>
            <a:r>
              <a:rPr lang="en-US" sz="1600" baseline="0" dirty="0"/>
              <a:t>) then the learning outcomes are defined by the exams evaluating what has been selected by the professor.</a:t>
            </a:r>
          </a:p>
          <a:p>
            <a:endParaRPr lang="en-US" sz="1600" baseline="0" dirty="0"/>
          </a:p>
          <a:p>
            <a:r>
              <a:rPr lang="en-US" sz="1600" baseline="0" dirty="0"/>
              <a:t>I share this construct because an assessment culture is founded on an alternative construct of teaching and learning.</a:t>
            </a:r>
          </a:p>
          <a:p>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246310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393062"/>
            <a:ext cx="4114800" cy="3086100"/>
          </a:xfrm>
        </p:spPr>
      </p:sp>
      <p:sp>
        <p:nvSpPr>
          <p:cNvPr id="3" name="Notes Placeholder 2"/>
          <p:cNvSpPr>
            <a:spLocks noGrp="1"/>
          </p:cNvSpPr>
          <p:nvPr>
            <p:ph type="body" idx="1"/>
          </p:nvPr>
        </p:nvSpPr>
        <p:spPr>
          <a:xfrm>
            <a:off x="317500" y="3604576"/>
            <a:ext cx="6266180" cy="5080637"/>
          </a:xfrm>
        </p:spPr>
        <p:txBody>
          <a:bodyPr/>
          <a:lstStyle/>
          <a:p>
            <a:pPr defTabSz="966612">
              <a:defRPr/>
            </a:pPr>
            <a:r>
              <a:rPr lang="en-US" sz="1400" kern="1200" baseline="0" dirty="0">
                <a:solidFill>
                  <a:schemeClr val="tx1"/>
                </a:solidFill>
                <a:effectLst/>
              </a:rPr>
              <a:t>The alternative teaching and learning construct is focused on a </a:t>
            </a:r>
            <a:r>
              <a:rPr lang="en-US" sz="1400" i="1" kern="1200" baseline="0" dirty="0">
                <a:solidFill>
                  <a:schemeClr val="tx1"/>
                </a:solidFill>
                <a:effectLst/>
              </a:rPr>
              <a:t>Backward Design</a:t>
            </a:r>
            <a:r>
              <a:rPr lang="en-US" sz="1400" i="0" kern="1200" baseline="0" dirty="0">
                <a:solidFill>
                  <a:schemeClr val="tx1"/>
                </a:solidFill>
                <a:effectLst/>
              </a:rPr>
              <a:t>.  Instead of 1) choosing the content to teach; 2) teaching the content; 3) and testing the content taught to identify what was learned; </a:t>
            </a:r>
          </a:p>
          <a:p>
            <a:pPr defTabSz="966612">
              <a:defRPr/>
            </a:pPr>
            <a:endParaRPr lang="en-US" sz="1400" i="0" kern="1200" baseline="0" dirty="0">
              <a:solidFill>
                <a:schemeClr val="tx1"/>
              </a:solidFill>
              <a:effectLst/>
            </a:endParaRPr>
          </a:p>
          <a:p>
            <a:pPr defTabSz="966612">
              <a:defRPr/>
            </a:pPr>
            <a:r>
              <a:rPr lang="en-US" sz="1400" i="0" kern="1200" baseline="0" dirty="0">
                <a:solidFill>
                  <a:schemeClr val="tx1"/>
                </a:solidFill>
                <a:effectLst/>
              </a:rPr>
              <a:t>Instead of identifying the learning outcome as a result of teaching, backward design begins with </a:t>
            </a:r>
          </a:p>
          <a:p>
            <a:pPr defTabSz="966612">
              <a:defRPr/>
            </a:pPr>
            <a:r>
              <a:rPr lang="en-US" sz="1400" i="0" kern="1200" baseline="0" dirty="0">
                <a:solidFill>
                  <a:schemeClr val="tx1"/>
                </a:solidFill>
                <a:effectLst/>
              </a:rPr>
              <a:t>(</a:t>
            </a:r>
            <a:r>
              <a:rPr lang="en-US" sz="1400" b="1" i="0" kern="1200" baseline="0" dirty="0">
                <a:solidFill>
                  <a:schemeClr val="tx1"/>
                </a:solidFill>
                <a:effectLst/>
              </a:rPr>
              <a:t>click</a:t>
            </a:r>
            <a:r>
              <a:rPr lang="en-US" sz="1400" i="0" kern="1200" baseline="0" dirty="0">
                <a:solidFill>
                  <a:schemeClr val="tx1"/>
                </a:solidFill>
                <a:effectLst/>
              </a:rPr>
              <a:t>) deciding what is to be learned. These learning outcomes are the basis for all decisions in the instructional process; </a:t>
            </a:r>
          </a:p>
          <a:p>
            <a:pPr defTabSz="966612">
              <a:defRPr/>
            </a:pPr>
            <a:r>
              <a:rPr lang="en-US" sz="1400" i="0" kern="1200" baseline="0" dirty="0">
                <a:solidFill>
                  <a:schemeClr val="tx1"/>
                </a:solidFill>
                <a:effectLst/>
              </a:rPr>
              <a:t>(</a:t>
            </a:r>
            <a:r>
              <a:rPr lang="en-US" sz="1400" b="1" i="0" kern="1200" baseline="0" dirty="0">
                <a:solidFill>
                  <a:schemeClr val="tx1"/>
                </a:solidFill>
                <a:effectLst/>
              </a:rPr>
              <a:t>click</a:t>
            </a:r>
            <a:r>
              <a:rPr lang="en-US" sz="1400" i="0" kern="1200" baseline="0" dirty="0">
                <a:solidFill>
                  <a:schemeClr val="tx1"/>
                </a:solidFill>
                <a:effectLst/>
              </a:rPr>
              <a:t>) Additionally the assessment is defined before instruction and content is determined. In backward design, it is important to define how you expect students to demonstrate the learning outcomes. (assessments); </a:t>
            </a:r>
          </a:p>
          <a:p>
            <a:pPr defTabSz="966612">
              <a:defRPr/>
            </a:pPr>
            <a:r>
              <a:rPr lang="en-US" sz="1400" i="0" kern="1200" baseline="0" dirty="0">
                <a:solidFill>
                  <a:schemeClr val="tx1"/>
                </a:solidFill>
                <a:effectLst/>
              </a:rPr>
              <a:t>(</a:t>
            </a:r>
            <a:r>
              <a:rPr lang="en-US" sz="1400" b="1" i="0" kern="1200" baseline="0" dirty="0">
                <a:solidFill>
                  <a:schemeClr val="tx1"/>
                </a:solidFill>
                <a:effectLst/>
              </a:rPr>
              <a:t>click</a:t>
            </a:r>
            <a:r>
              <a:rPr lang="en-US" sz="1400" i="0" kern="1200" baseline="0" dirty="0">
                <a:solidFill>
                  <a:schemeClr val="tx1"/>
                </a:solidFill>
                <a:effectLst/>
              </a:rPr>
              <a:t>) plan instruction and content appropriate for the students so that they can develop the skills so to apply the learning as intended; </a:t>
            </a:r>
          </a:p>
          <a:p>
            <a:pPr defTabSz="966612">
              <a:defRPr/>
            </a:pPr>
            <a:r>
              <a:rPr lang="en-US" sz="1400" i="0" kern="1200" baseline="0" dirty="0">
                <a:solidFill>
                  <a:schemeClr val="tx1"/>
                </a:solidFill>
                <a:effectLst/>
              </a:rPr>
              <a:t>(</a:t>
            </a:r>
            <a:r>
              <a:rPr lang="en-US" sz="1400" b="1" i="0" kern="1200" baseline="0" dirty="0">
                <a:solidFill>
                  <a:schemeClr val="tx1"/>
                </a:solidFill>
                <a:effectLst/>
              </a:rPr>
              <a:t>click</a:t>
            </a:r>
            <a:r>
              <a:rPr lang="en-US" sz="1400" i="0" kern="1200" baseline="0" dirty="0">
                <a:solidFill>
                  <a:schemeClr val="tx1"/>
                </a:solidFill>
                <a:effectLst/>
              </a:rPr>
              <a:t>) then you teach and identify achievement through the planned activities. If designed to do so, student can demonstrate developmental learning as they participate in the instructional activities we call teaching. </a:t>
            </a:r>
          </a:p>
          <a:p>
            <a:pPr defTabSz="966612">
              <a:defRPr/>
            </a:pPr>
            <a:r>
              <a:rPr lang="en-US" sz="1400" i="0" kern="1200" baseline="0" dirty="0">
                <a:solidFill>
                  <a:schemeClr val="tx1"/>
                </a:solidFill>
                <a:effectLst/>
              </a:rPr>
              <a:t>(</a:t>
            </a:r>
            <a:r>
              <a:rPr lang="en-US" sz="1400" b="1" i="0" kern="1200" baseline="0" dirty="0">
                <a:solidFill>
                  <a:schemeClr val="tx1"/>
                </a:solidFill>
                <a:effectLst/>
              </a:rPr>
              <a:t>click</a:t>
            </a:r>
            <a:r>
              <a:rPr lang="en-US" sz="1400" i="0" kern="1200" baseline="0" dirty="0">
                <a:solidFill>
                  <a:schemeClr val="tx1"/>
                </a:solidFill>
                <a:effectLst/>
              </a:rPr>
              <a:t>) Resulting from assessment measurements, an important component of teaching is identifying successes, but more importantly, the primary purpose of assessments is to identify if there are deficiencies that need to be addressed to fully attain the desired outcome. </a:t>
            </a:r>
          </a:p>
          <a:p>
            <a:pPr defTabSz="966612">
              <a:defRPr/>
            </a:pPr>
            <a:endParaRPr lang="en-US" sz="1400" i="0" kern="1200" baseline="0" dirty="0">
              <a:solidFill>
                <a:schemeClr val="tx1"/>
              </a:solidFill>
              <a:effectLst/>
            </a:endParaRPr>
          </a:p>
          <a:p>
            <a:pPr defTabSz="966612">
              <a:defRPr/>
            </a:pPr>
            <a:r>
              <a:rPr lang="en-US" sz="1400" i="0" kern="1200" baseline="0" dirty="0">
                <a:solidFill>
                  <a:schemeClr val="tx1"/>
                </a:solidFill>
                <a:effectLst/>
              </a:rPr>
              <a:t>Then you go back to  and either reteach deficiencies or progress to new or enhanced outcomes.</a:t>
            </a:r>
          </a:p>
          <a:p>
            <a:pPr defTabSz="966612">
              <a:defRPr/>
            </a:pPr>
            <a:endParaRPr lang="en-US" sz="1400" b="1" i="0" kern="1200" baseline="0" dirty="0">
              <a:solidFill>
                <a:schemeClr val="tx1"/>
              </a:solidFill>
              <a:effectLst/>
            </a:endParaRPr>
          </a:p>
          <a:p>
            <a:pPr defTabSz="966612">
              <a:defRPr/>
            </a:pPr>
            <a:endParaRPr lang="en-US" sz="1400" dirty="0">
              <a:solidFill>
                <a:srgbClr val="7030A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9D0447-3B51-4D01-9EDC-2AD2F562E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p:cNvSpPr>
            <a:spLocks noGrp="1"/>
          </p:cNvSpPr>
          <p:nvPr>
            <p:ph type="hdr"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13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xfrm>
            <a:off x="304800" y="4183380"/>
            <a:ext cx="6172200" cy="4338320"/>
          </a:xfrm>
          <a:noFill/>
        </p:spPr>
        <p:txBody>
          <a:bodyPr wrap="square" numCol="1" anchor="t" anchorCtr="0" compatLnSpc="1">
            <a:prstTxWarp prst="textNoShape">
              <a:avLst/>
            </a:prstTxWarp>
            <a:noAutofit/>
          </a:bodyPr>
          <a:lstStyle/>
          <a:p>
            <a:r>
              <a:rPr lang="en-US" sz="1400" kern="1200" dirty="0">
                <a:solidFill>
                  <a:schemeClr val="tx1"/>
                </a:solidFill>
                <a:effectLst/>
                <a:latin typeface="+mn-lt"/>
                <a:ea typeface="+mn-ea"/>
                <a:cs typeface="+mn-cs"/>
              </a:rPr>
              <a:t>Another construct the leads toward an positive Culture of Assessment is a recognitions that </a:t>
            </a:r>
            <a:r>
              <a:rPr lang="en-US" sz="1400" kern="1200" baseline="0" dirty="0">
                <a:solidFill>
                  <a:schemeClr val="tx1"/>
                </a:solidFill>
                <a:effectLst/>
                <a:latin typeface="+mn-lt"/>
                <a:ea typeface="+mn-ea"/>
                <a:cs typeface="+mn-cs"/>
              </a:rPr>
              <a:t>there is no such thing as a</a:t>
            </a:r>
            <a:r>
              <a:rPr lang="en-US" sz="1400" kern="1200" dirty="0">
                <a:solidFill>
                  <a:schemeClr val="tx1"/>
                </a:solidFill>
                <a:effectLst/>
                <a:latin typeface="+mn-lt"/>
                <a:ea typeface="+mn-ea"/>
                <a:cs typeface="+mn-cs"/>
              </a:rPr>
              <a:t> ‘one-size-fits-all’ assessment system. Trying to create one will </a:t>
            </a:r>
            <a:r>
              <a:rPr lang="en-US" sz="1400" u="sng" kern="1200" dirty="0">
                <a:solidFill>
                  <a:schemeClr val="tx1"/>
                </a:solidFill>
                <a:effectLst/>
                <a:latin typeface="+mn-lt"/>
                <a:ea typeface="+mn-ea"/>
                <a:cs typeface="+mn-cs"/>
              </a:rPr>
              <a:t>inhibit</a:t>
            </a:r>
            <a:r>
              <a:rPr lang="en-US" sz="1400" kern="1200" dirty="0">
                <a:solidFill>
                  <a:schemeClr val="tx1"/>
                </a:solidFill>
                <a:effectLst/>
                <a:latin typeface="+mn-lt"/>
                <a:ea typeface="+mn-ea"/>
                <a:cs typeface="+mn-cs"/>
              </a:rPr>
              <a:t> a </a:t>
            </a:r>
            <a:r>
              <a:rPr lang="en-US" sz="1400" b="1" kern="1200" dirty="0">
                <a:solidFill>
                  <a:schemeClr val="tx1"/>
                </a:solidFill>
                <a:effectLst/>
                <a:latin typeface="+mn-lt"/>
                <a:ea typeface="+mn-ea"/>
                <a:cs typeface="+mn-cs"/>
              </a:rPr>
              <a:t>culture of assessment</a:t>
            </a:r>
            <a:r>
              <a:rPr lang="en-US" sz="1400" kern="1200" dirty="0">
                <a:solidFill>
                  <a:schemeClr val="tx1"/>
                </a:solidFill>
                <a:effectLst/>
                <a:latin typeface="+mn-lt"/>
                <a:ea typeface="+mn-ea"/>
                <a:cs typeface="+mn-cs"/>
              </a:rPr>
              <a:t>. When documenting student achievement of university-wide learning goals, it is important that assessments authentically represent how learning is uniquely applied. </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391ECC-5794-48B4-8D7C-55C8201F446B}" type="slidenum">
              <a:rPr lang="en-US" smtClean="0"/>
              <a:pPr/>
              <a:t>6</a:t>
            </a:fld>
            <a:endParaRPr lang="en-US"/>
          </a:p>
        </p:txBody>
      </p:sp>
      <p:sp>
        <p:nvSpPr>
          <p:cNvPr id="2" name="Footer Placeholder 1"/>
          <p:cNvSpPr>
            <a:spLocks noGrp="1"/>
          </p:cNvSpPr>
          <p:nvPr>
            <p:ph type="ftr" sz="quarter" idx="10"/>
          </p:nvPr>
        </p:nvSpPr>
        <p:spPr/>
        <p:txBody>
          <a:bodyPr/>
          <a:lstStyle/>
          <a:p>
            <a:pPr>
              <a:defRPr/>
            </a:pPr>
            <a:r>
              <a:rPr lang="en-US"/>
              <a:t>Higher Learning Commission National Conference, April, 2011</a:t>
            </a:r>
          </a:p>
        </p:txBody>
      </p:sp>
      <p:sp>
        <p:nvSpPr>
          <p:cNvPr id="3" name="Header Placeholder 2"/>
          <p:cNvSpPr>
            <a:spLocks noGrp="1"/>
          </p:cNvSpPr>
          <p:nvPr>
            <p:ph type="hdr" sz="quarter" idx="11"/>
          </p:nvPr>
        </p:nvSpPr>
        <p:spPr/>
        <p:txBody>
          <a:bodyPr/>
          <a:lstStyle/>
          <a:p>
            <a:pPr>
              <a:defRPr/>
            </a:pPr>
            <a:r>
              <a:rPr lang="en-US"/>
              <a:t>A Culture of Assessment: What is it and how do we achieve it?</a:t>
            </a:r>
          </a:p>
        </p:txBody>
      </p:sp>
    </p:spTree>
    <p:extLst>
      <p:ext uri="{BB962C8B-B14F-4D97-AF65-F5344CB8AC3E}">
        <p14:creationId xmlns:p14="http://schemas.microsoft.com/office/powerpoint/2010/main" val="52060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xfrm>
            <a:off x="304800" y="4183380"/>
            <a:ext cx="6172200" cy="4338320"/>
          </a:xfrm>
          <a:noFill/>
        </p:spPr>
        <p:txBody>
          <a:bodyPr wrap="square" numCol="1" anchor="t" anchorCtr="0" compatLnSpc="1">
            <a:prstTxWarp prst="textNoShape">
              <a:avLst/>
            </a:prstTxWarp>
            <a:noAutofit/>
          </a:bodyPr>
          <a:lstStyle/>
          <a:p>
            <a:r>
              <a:rPr lang="en-US" sz="1400" kern="1200" dirty="0">
                <a:solidFill>
                  <a:schemeClr val="tx1"/>
                </a:solidFill>
                <a:effectLst/>
                <a:latin typeface="+mn-lt"/>
                <a:ea typeface="+mn-ea"/>
                <a:cs typeface="+mn-cs"/>
              </a:rPr>
              <a:t>If</a:t>
            </a:r>
            <a:r>
              <a:rPr lang="en-US" sz="1400" kern="1200" baseline="0" dirty="0">
                <a:solidFill>
                  <a:schemeClr val="tx1"/>
                </a:solidFill>
                <a:effectLst/>
                <a:latin typeface="+mn-lt"/>
                <a:ea typeface="+mn-ea"/>
                <a:cs typeface="+mn-cs"/>
              </a:rPr>
              <a:t> not, you will find the faculty very uncomfortable trying to comply with as assessment program that doesn’t authentically reflect the learning that occurs in their program.</a:t>
            </a:r>
            <a:endParaRPr lang="en-US" sz="140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391ECC-5794-48B4-8D7C-55C8201F446B}" type="slidenum">
              <a:rPr lang="en-US" smtClean="0"/>
              <a:pPr/>
              <a:t>7</a:t>
            </a:fld>
            <a:endParaRPr lang="en-US"/>
          </a:p>
        </p:txBody>
      </p:sp>
      <p:sp>
        <p:nvSpPr>
          <p:cNvPr id="2" name="Footer Placeholder 1"/>
          <p:cNvSpPr>
            <a:spLocks noGrp="1"/>
          </p:cNvSpPr>
          <p:nvPr>
            <p:ph type="ftr" sz="quarter" idx="10"/>
          </p:nvPr>
        </p:nvSpPr>
        <p:spPr/>
        <p:txBody>
          <a:bodyPr/>
          <a:lstStyle/>
          <a:p>
            <a:pPr>
              <a:defRPr/>
            </a:pPr>
            <a:r>
              <a:rPr lang="en-US"/>
              <a:t>Higher Learning Commission National Conference, April, 2011</a:t>
            </a:r>
          </a:p>
        </p:txBody>
      </p:sp>
      <p:sp>
        <p:nvSpPr>
          <p:cNvPr id="3" name="Header Placeholder 2"/>
          <p:cNvSpPr>
            <a:spLocks noGrp="1"/>
          </p:cNvSpPr>
          <p:nvPr>
            <p:ph type="hdr" sz="quarter" idx="11"/>
          </p:nvPr>
        </p:nvSpPr>
        <p:spPr/>
        <p:txBody>
          <a:bodyPr/>
          <a:lstStyle/>
          <a:p>
            <a:pPr>
              <a:defRPr/>
            </a:pPr>
            <a:r>
              <a:rPr lang="en-US"/>
              <a:t>A Culture of Assessment: What is it and how do we achieve it?</a:t>
            </a:r>
          </a:p>
        </p:txBody>
      </p:sp>
    </p:spTree>
    <p:extLst>
      <p:ext uri="{BB962C8B-B14F-4D97-AF65-F5344CB8AC3E}">
        <p14:creationId xmlns:p14="http://schemas.microsoft.com/office/powerpoint/2010/main" val="241754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696913"/>
            <a:ext cx="5060950" cy="2847975"/>
          </a:xfrm>
        </p:spPr>
      </p:sp>
      <p:sp>
        <p:nvSpPr>
          <p:cNvPr id="3" name="Notes Placeholder 2"/>
          <p:cNvSpPr>
            <a:spLocks noGrp="1"/>
          </p:cNvSpPr>
          <p:nvPr>
            <p:ph type="body" idx="1"/>
          </p:nvPr>
        </p:nvSpPr>
        <p:spPr>
          <a:xfrm>
            <a:off x="685800" y="3796030"/>
            <a:ext cx="5715000" cy="4803140"/>
          </a:xfrm>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a:solidFill>
                  <a:schemeClr val="tx1"/>
                </a:solidFill>
                <a:effectLst/>
                <a:latin typeface="+mn-lt"/>
                <a:ea typeface="+mn-ea"/>
                <a:cs typeface="+mn-cs"/>
              </a:rPr>
              <a:t>One of the processes that contribute to </a:t>
            </a:r>
            <a:r>
              <a:rPr lang="en-US" sz="1600" kern="1200" baseline="0" dirty="0">
                <a:solidFill>
                  <a:schemeClr val="tx1"/>
                </a:solidFill>
                <a:effectLst/>
                <a:latin typeface="+mn-lt"/>
                <a:ea typeface="+mn-ea"/>
                <a:cs typeface="+mn-cs"/>
              </a:rPr>
              <a:t>developing a culture of assessment across Kansas State University is in respecting autonomy of learning. The primary focus for a</a:t>
            </a:r>
            <a:r>
              <a:rPr lang="en-US" sz="1600" kern="1200" dirty="0">
                <a:solidFill>
                  <a:schemeClr val="tx1"/>
                </a:solidFill>
                <a:effectLst/>
                <a:latin typeface="+mn-lt"/>
                <a:ea typeface="+mn-ea"/>
                <a:cs typeface="+mn-cs"/>
              </a:rPr>
              <a:t>ssessment</a:t>
            </a:r>
            <a:r>
              <a:rPr lang="en-US" sz="1600" kern="1200" baseline="0" dirty="0">
                <a:solidFill>
                  <a:schemeClr val="tx1"/>
                </a:solidFill>
                <a:effectLst/>
                <a:latin typeface="+mn-lt"/>
                <a:ea typeface="+mn-ea"/>
                <a:cs typeface="+mn-cs"/>
              </a:rPr>
              <a:t> of student learning </a:t>
            </a:r>
            <a:r>
              <a:rPr lang="en-US" sz="1600" kern="1200" dirty="0">
                <a:solidFill>
                  <a:schemeClr val="tx1"/>
                </a:solidFill>
                <a:effectLst/>
                <a:latin typeface="+mn-lt"/>
                <a:ea typeface="+mn-ea"/>
                <a:cs typeface="+mn-cs"/>
              </a:rPr>
              <a:t>at K-State occurs within academic and non-academic programs, student life and support</a:t>
            </a:r>
            <a:r>
              <a:rPr lang="en-US" sz="1600" kern="1200" baseline="0" dirty="0">
                <a:solidFill>
                  <a:schemeClr val="tx1"/>
                </a:solidFill>
                <a:effectLst/>
                <a:latin typeface="+mn-lt"/>
                <a:ea typeface="+mn-ea"/>
                <a:cs typeface="+mn-cs"/>
              </a:rPr>
              <a:t> units. We are continually working on striving for higher levels </a:t>
            </a:r>
            <a:r>
              <a:rPr lang="en-US" sz="1600" dirty="0"/>
              <a:t>of quality assessment that reflect the learning expected of students in and across their and across their discipline.</a:t>
            </a:r>
            <a:endParaRPr lang="en-US" sz="16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a:solidFill>
                <a:schemeClr val="tx1"/>
              </a:solidFill>
              <a:effectLst/>
              <a:latin typeface="+mn-lt"/>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Each program/unit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(1) identifies appropriate student learning outcomes,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(2) develops direct/indirect assessments for each outcome, and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(3) establishes competency that defines expected achievement levels requisite for all students.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a:solidFill>
                  <a:schemeClr val="tx1"/>
                </a:solidFill>
                <a:effectLst/>
                <a:latin typeface="+mn-lt"/>
                <a:ea typeface="+mn-ea"/>
                <a:cs typeface="+mn-cs"/>
              </a:rPr>
              <a:t>Assessments that document student achievement in any of the five university undergraduate outcomes are aligned from appropriate demonstrations of achievement. The process is designed to provide information authentic to student learning that is valued by the program and at the university level.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a:solidFill>
                  <a:schemeClr val="tx1"/>
                </a:solidFill>
                <a:effectLst/>
                <a:latin typeface="+mn-lt"/>
                <a:ea typeface="+mn-ea"/>
                <a:cs typeface="+mn-cs"/>
              </a:rPr>
              <a:t>This</a:t>
            </a:r>
            <a:r>
              <a:rPr lang="en-US" sz="1600" kern="1200" baseline="0" dirty="0">
                <a:solidFill>
                  <a:schemeClr val="tx1"/>
                </a:solidFill>
                <a:effectLst/>
                <a:latin typeface="+mn-lt"/>
                <a:ea typeface="+mn-ea"/>
                <a:cs typeface="+mn-cs"/>
              </a:rPr>
              <a:t> is the </a:t>
            </a:r>
            <a:r>
              <a:rPr lang="en-US" sz="1600" b="1" kern="1200" baseline="0" dirty="0">
                <a:solidFill>
                  <a:schemeClr val="tx1"/>
                </a:solidFill>
                <a:effectLst/>
                <a:latin typeface="+mn-lt"/>
                <a:ea typeface="+mn-ea"/>
                <a:cs typeface="+mn-cs"/>
              </a:rPr>
              <a:t>one, most important element </a:t>
            </a:r>
            <a:r>
              <a:rPr lang="en-US" sz="1600" kern="1200" baseline="0" dirty="0">
                <a:solidFill>
                  <a:schemeClr val="tx1"/>
                </a:solidFill>
                <a:effectLst/>
                <a:latin typeface="+mn-lt"/>
                <a:ea typeface="+mn-ea"/>
                <a:cs typeface="+mn-cs"/>
              </a:rPr>
              <a:t>that leads to developing a culture of assessment within an educational system.</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a:t>Higher Learning Commission National Conference, April, 2011</a:t>
            </a:r>
          </a:p>
        </p:txBody>
      </p:sp>
      <p:sp>
        <p:nvSpPr>
          <p:cNvPr id="6" name="Header Placeholder 5"/>
          <p:cNvSpPr>
            <a:spLocks noGrp="1"/>
          </p:cNvSpPr>
          <p:nvPr>
            <p:ph type="hdr" sz="quarter" idx="12"/>
          </p:nvPr>
        </p:nvSpPr>
        <p:spPr/>
        <p:txBody>
          <a:bodyPr/>
          <a:lstStyle/>
          <a:p>
            <a:pPr>
              <a:defRPr/>
            </a:pPr>
            <a:r>
              <a:rPr lang="en-US"/>
              <a:t>A Culture of Assessment: What is it and how do we achieve it?</a:t>
            </a:r>
          </a:p>
        </p:txBody>
      </p:sp>
    </p:spTree>
    <p:extLst>
      <p:ext uri="{BB962C8B-B14F-4D97-AF65-F5344CB8AC3E}">
        <p14:creationId xmlns:p14="http://schemas.microsoft.com/office/powerpoint/2010/main" val="418307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rPr>
              <a:t>Another construct that promotes a Culture of Assessment </a:t>
            </a:r>
            <a:r>
              <a:rPr lang="en-US" sz="1600" kern="1200" baseline="0" dirty="0">
                <a:solidFill>
                  <a:schemeClr val="tx1"/>
                </a:solidFill>
                <a:effectLst/>
              </a:rPr>
              <a:t>is an understanding that traditional grading processes do not necessarily reflect effective data for outcomes assessment.</a:t>
            </a:r>
          </a:p>
          <a:p>
            <a:endParaRPr lang="en-US" sz="1600" kern="1200" baseline="0" dirty="0">
              <a:solidFill>
                <a:schemeClr val="tx1"/>
              </a:solidFill>
              <a:effectLst/>
            </a:endParaRPr>
          </a:p>
          <a:p>
            <a:r>
              <a:rPr lang="en-US" sz="1600" kern="1200" baseline="0" dirty="0">
                <a:solidFill>
                  <a:schemeClr val="tx1"/>
                </a:solidFill>
                <a:effectLst/>
              </a:rPr>
              <a:t>Traditionally (</a:t>
            </a:r>
            <a:r>
              <a:rPr lang="en-US" sz="1600" b="1" kern="1200" baseline="0" dirty="0">
                <a:solidFill>
                  <a:schemeClr val="tx1"/>
                </a:solidFill>
                <a:effectLst/>
              </a:rPr>
              <a:t>click</a:t>
            </a:r>
            <a:r>
              <a:rPr lang="en-US" sz="1600" kern="1200" baseline="0" dirty="0">
                <a:solidFill>
                  <a:schemeClr val="tx1"/>
                </a:solidFill>
                <a:effectLst/>
              </a:rPr>
              <a:t>) assignments often include a variety of disciplinary focused (</a:t>
            </a:r>
            <a:r>
              <a:rPr lang="en-US" sz="1600" b="1" kern="1200" baseline="0" dirty="0">
                <a:solidFill>
                  <a:schemeClr val="tx1"/>
                </a:solidFill>
                <a:effectLst/>
              </a:rPr>
              <a:t>click</a:t>
            </a:r>
            <a:r>
              <a:rPr lang="en-US" sz="1600" kern="1200" baseline="0" dirty="0">
                <a:solidFill>
                  <a:schemeClr val="tx1"/>
                </a:solidFill>
                <a:effectLst/>
              </a:rPr>
              <a:t>) knowledge, skills, and attitudes or beliefs. So it is important to recognize that nearly all </a:t>
            </a:r>
            <a:r>
              <a:rPr lang="en-US" sz="1600" kern="1200" dirty="0">
                <a:solidFill>
                  <a:schemeClr val="tx1"/>
                </a:solidFill>
                <a:effectLst/>
              </a:rPr>
              <a:t>assignments are designed for students to demonstrate learning of more than one learning outcome. </a:t>
            </a:r>
          </a:p>
          <a:p>
            <a:endParaRPr lang="en-US" sz="1600" kern="1200" baseline="0" dirty="0">
              <a:solidFill>
                <a:schemeClr val="tx1"/>
              </a:solidFill>
              <a:effectLst/>
            </a:endParaRPr>
          </a:p>
          <a:p>
            <a:r>
              <a:rPr lang="en-US" sz="1600" kern="1200" baseline="0" dirty="0">
                <a:solidFill>
                  <a:schemeClr val="tx1"/>
                </a:solidFill>
                <a:effectLst/>
              </a:rPr>
              <a:t>When deciding an assignment grade, we average the achievement in these learning areas into (</a:t>
            </a:r>
            <a:r>
              <a:rPr lang="en-US" sz="1600" b="1" kern="1200" baseline="0" dirty="0">
                <a:solidFill>
                  <a:schemeClr val="tx1"/>
                </a:solidFill>
                <a:effectLst/>
              </a:rPr>
              <a:t>click</a:t>
            </a:r>
            <a:r>
              <a:rPr lang="en-US" sz="1600" kern="1200" baseline="0" dirty="0">
                <a:solidFill>
                  <a:schemeClr val="tx1"/>
                </a:solidFill>
                <a:effectLst/>
              </a:rPr>
              <a:t>) one average score we call an assignment grade.  (</a:t>
            </a:r>
            <a:r>
              <a:rPr lang="en-US" sz="1600" b="1" kern="1200" baseline="0" dirty="0">
                <a:solidFill>
                  <a:schemeClr val="tx1"/>
                </a:solidFill>
                <a:effectLst/>
              </a:rPr>
              <a:t>click</a:t>
            </a:r>
            <a:r>
              <a:rPr lang="en-US" sz="1600" kern="1200" baseline="0" dirty="0">
                <a:solidFill>
                  <a:schemeClr val="tx1"/>
                </a:solidFill>
                <a:effectLst/>
              </a:rPr>
              <a:t>)</a:t>
            </a:r>
            <a:r>
              <a:rPr lang="en-US" sz="1600" kern="1200" dirty="0">
                <a:solidFill>
                  <a:schemeClr val="tx1"/>
                </a:solidFill>
                <a:effectLst/>
              </a:rPr>
              <a:t> Summative assessment scores do not provide sufficient information to identify qualities of learning specific to each outcome. </a:t>
            </a:r>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267435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48478"/>
            <a:ext cx="109728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017C792F-31EE-C344-A2D6-ED544E6AF3F4}" type="datetimeFigureOut">
              <a:rPr lang="en-US" smtClean="0">
                <a:solidFill>
                  <a:prstClr val="black">
                    <a:tint val="75000"/>
                  </a:prstClr>
                </a:solidFill>
              </a:rPr>
              <a:pPr defTabSz="457200"/>
              <a:t>10/18/18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CA4DBE74-70D2-8C43-ADAD-6EB1AA575F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1988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92782"/>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fld id="{017C792F-31EE-C344-A2D6-ED544E6AF3F4}" type="datetimeFigureOut">
              <a:rPr lang="en-US" smtClean="0">
                <a:solidFill>
                  <a:prstClr val="black">
                    <a:tint val="75000"/>
                  </a:prstClr>
                </a:solidFill>
              </a:rPr>
              <a:pPr defTabSz="457200"/>
              <a:t>10/18/18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CA4DBE74-70D2-8C43-ADAD-6EB1AA575F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1734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BF557C1-5F6C-45FA-BF00-FA3393B52152}" type="datetimeFigureOut">
              <a:rPr lang="en-US"/>
              <a:pPr>
                <a:defRPr/>
              </a:pPr>
              <a:t>10/18/18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a:p>
        </p:txBody>
      </p:sp>
    </p:spTree>
    <p:extLst>
      <p:ext uri="{BB962C8B-B14F-4D97-AF65-F5344CB8AC3E}">
        <p14:creationId xmlns:p14="http://schemas.microsoft.com/office/powerpoint/2010/main" val="143690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713415E-5B39-4CD8-A8E4-32608CD6D61F}" type="datetimeFigureOut">
              <a:rPr lang="en-US"/>
              <a:pPr>
                <a:defRPr/>
              </a:pPr>
              <a:t>10/18/18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a:p>
        </p:txBody>
      </p:sp>
    </p:spTree>
    <p:extLst>
      <p:ext uri="{BB962C8B-B14F-4D97-AF65-F5344CB8AC3E}">
        <p14:creationId xmlns:p14="http://schemas.microsoft.com/office/powerpoint/2010/main" val="4179918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C792F-31EE-C344-A2D6-ED544E6AF3F4}" type="datetimeFigureOut">
              <a:rPr lang="en-US" smtClean="0"/>
              <a:pPr/>
              <a:t>10/18/18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DBE74-70D2-8C43-ADAD-6EB1AA575FDB}" type="slidenum">
              <a:rPr lang="en-US" smtClean="0"/>
              <a:pPr/>
              <a:t>‹#›</a:t>
            </a:fld>
            <a:endParaRPr lang="en-US"/>
          </a:p>
        </p:txBody>
      </p:sp>
      <p:pic>
        <p:nvPicPr>
          <p:cNvPr id="7" name="Picture 6" descr="new template.jpg"/>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241054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gif"/><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gif"/><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eg"/><Relationship Id="rId4" Type="http://schemas.openxmlformats.org/officeDocument/2006/relationships/image" Target="../media/image24.png"/><Relationship Id="rId5" Type="http://schemas.openxmlformats.org/officeDocument/2006/relationships/image" Target="../media/image31.jpeg"/><Relationship Id="rId6" Type="http://schemas.openxmlformats.org/officeDocument/2006/relationships/image" Target="../media/image26.gif"/><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38.png"/><Relationship Id="rId5" Type="http://schemas.openxmlformats.org/officeDocument/2006/relationships/image" Target="../media/image21.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jpeg"/><Relationship Id="rId7" Type="http://schemas.openxmlformats.org/officeDocument/2006/relationships/image" Target="../media/image45.png"/><Relationship Id="rId8"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g"/><Relationship Id="rId6" Type="http://schemas.openxmlformats.org/officeDocument/2006/relationships/image" Target="../media/image49.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jpeg"/><Relationship Id="rId7" Type="http://schemas.openxmlformats.org/officeDocument/2006/relationships/image" Target="../media/image45.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gif"/><Relationship Id="rId5" Type="http://schemas.openxmlformats.org/officeDocument/2006/relationships/image" Target="../media/image10.gif"/><Relationship Id="rId6"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gif"/><Relationship Id="rId7"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19DE21-13FD-4529-9438-07F184CA974C}"/>
              </a:ext>
            </a:extLst>
          </p:cNvPr>
          <p:cNvSpPr>
            <a:spLocks noGrp="1"/>
          </p:cNvSpPr>
          <p:nvPr>
            <p:ph type="title"/>
          </p:nvPr>
        </p:nvSpPr>
        <p:spPr>
          <a:xfrm>
            <a:off x="609599" y="2611449"/>
            <a:ext cx="10972800" cy="1143000"/>
          </a:xfrm>
        </p:spPr>
        <p:txBody>
          <a:bodyPr>
            <a:normAutofit fontScale="90000"/>
          </a:bodyPr>
          <a:lstStyle/>
          <a:p>
            <a:r>
              <a:rPr lang="en-US" b="1" dirty="0"/>
              <a:t>Assessment Practices at Kansas State University</a:t>
            </a:r>
          </a:p>
        </p:txBody>
      </p:sp>
      <p:sp>
        <p:nvSpPr>
          <p:cNvPr id="5" name="Content Placeholder 4">
            <a:extLst>
              <a:ext uri="{FF2B5EF4-FFF2-40B4-BE49-F238E27FC236}">
                <a16:creationId xmlns:a16="http://schemas.microsoft.com/office/drawing/2014/main" xmlns="" id="{A24E8D7B-41E6-4E4C-B9C2-0BE380A82E7A}"/>
              </a:ext>
            </a:extLst>
          </p:cNvPr>
          <p:cNvSpPr>
            <a:spLocks noGrp="1"/>
          </p:cNvSpPr>
          <p:nvPr>
            <p:ph idx="1"/>
          </p:nvPr>
        </p:nvSpPr>
        <p:spPr>
          <a:xfrm>
            <a:off x="4203406" y="4107793"/>
            <a:ext cx="6280298" cy="646331"/>
          </a:xfrm>
        </p:spPr>
        <p:txBody>
          <a:bodyPr/>
          <a:lstStyle/>
          <a:p>
            <a:pPr marL="0" indent="0">
              <a:buNone/>
            </a:pPr>
            <a:r>
              <a:rPr lang="en-US" dirty="0"/>
              <a:t>What we do and why we do it?</a:t>
            </a:r>
          </a:p>
        </p:txBody>
      </p:sp>
      <p:sp>
        <p:nvSpPr>
          <p:cNvPr id="6" name="TextBox 5">
            <a:extLst>
              <a:ext uri="{FF2B5EF4-FFF2-40B4-BE49-F238E27FC236}">
                <a16:creationId xmlns:a16="http://schemas.microsoft.com/office/drawing/2014/main" xmlns="" id="{0FB14D13-D680-4877-917E-AE05334E0ED4}"/>
              </a:ext>
            </a:extLst>
          </p:cNvPr>
          <p:cNvSpPr txBox="1"/>
          <p:nvPr/>
        </p:nvSpPr>
        <p:spPr>
          <a:xfrm>
            <a:off x="3886200" y="6147874"/>
            <a:ext cx="4419600" cy="646331"/>
          </a:xfrm>
          <a:prstGeom prst="rect">
            <a:avLst/>
          </a:prstGeom>
          <a:gradFill>
            <a:gsLst>
              <a:gs pos="0">
                <a:srgbClr val="FFFFFF"/>
              </a:gs>
              <a:gs pos="7001">
                <a:srgbClr val="E6E6E6"/>
              </a:gs>
              <a:gs pos="7000">
                <a:srgbClr val="7D8496"/>
              </a:gs>
              <a:gs pos="99000">
                <a:srgbClr val="7D8496"/>
              </a:gs>
              <a:gs pos="100000">
                <a:srgbClr val="E6E6E6"/>
              </a:gs>
            </a:gsLst>
            <a:lin ang="5400000" scaled="0"/>
          </a:gradFill>
        </p:spPr>
        <p:txBody>
          <a:bodyPr wrap="square" rtlCol="0">
            <a:spAutoFit/>
          </a:bodyPr>
          <a:lstStyle/>
          <a:p>
            <a:r>
              <a:rPr lang="en-US" dirty="0"/>
              <a:t>Frederick </a:t>
            </a:r>
            <a:r>
              <a:rPr lang="en-US" dirty="0" err="1"/>
              <a:t>Burrack</a:t>
            </a:r>
            <a:r>
              <a:rPr lang="en-US" dirty="0"/>
              <a:t>, Ph.D.</a:t>
            </a:r>
          </a:p>
          <a:p>
            <a:r>
              <a:rPr lang="en-US" dirty="0"/>
              <a:t>Director of the Office of Assessment</a:t>
            </a:r>
          </a:p>
        </p:txBody>
      </p:sp>
      <p:pic>
        <p:nvPicPr>
          <p:cNvPr id="7" name="Picture 6">
            <a:extLst>
              <a:ext uri="{FF2B5EF4-FFF2-40B4-BE49-F238E27FC236}">
                <a16:creationId xmlns:a16="http://schemas.microsoft.com/office/drawing/2014/main" xmlns="" id="{A532D729-8264-4490-83E3-48972F716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3" y="3831559"/>
            <a:ext cx="2709264" cy="1845129"/>
          </a:xfrm>
          <a:prstGeom prst="rect">
            <a:avLst/>
          </a:prstGeom>
        </p:spPr>
      </p:pic>
      <p:pic>
        <p:nvPicPr>
          <p:cNvPr id="8" name="Picture 7">
            <a:extLst>
              <a:ext uri="{FF2B5EF4-FFF2-40B4-BE49-F238E27FC236}">
                <a16:creationId xmlns:a16="http://schemas.microsoft.com/office/drawing/2014/main" xmlns="" id="{FCA7092E-A6DF-411B-900A-E55758D7C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1930" y="5107468"/>
            <a:ext cx="2266859" cy="1750532"/>
          </a:xfrm>
          <a:prstGeom prst="rect">
            <a:avLst/>
          </a:prstGeom>
        </p:spPr>
      </p:pic>
      <p:pic>
        <p:nvPicPr>
          <p:cNvPr id="10" name="Picture 9">
            <a:extLst>
              <a:ext uri="{FF2B5EF4-FFF2-40B4-BE49-F238E27FC236}">
                <a16:creationId xmlns:a16="http://schemas.microsoft.com/office/drawing/2014/main" xmlns="" id="{F16AF37E-BF4D-4982-B936-27F45A33F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267"/>
            <a:ext cx="12192000" cy="2842524"/>
          </a:xfrm>
          <a:prstGeom prst="rect">
            <a:avLst/>
          </a:prstGeom>
        </p:spPr>
      </p:pic>
    </p:spTree>
    <p:extLst>
      <p:ext uri="{BB962C8B-B14F-4D97-AF65-F5344CB8AC3E}">
        <p14:creationId xmlns:p14="http://schemas.microsoft.com/office/powerpoint/2010/main" val="160011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451"/>
            <a:ext cx="8229600" cy="645752"/>
          </a:xfrm>
        </p:spPr>
        <p:txBody>
          <a:bodyPr>
            <a:normAutofit fontScale="90000"/>
          </a:bodyPr>
          <a:lstStyle/>
          <a:p>
            <a:r>
              <a:rPr lang="en-US" dirty="0">
                <a:solidFill>
                  <a:schemeClr val="bg1"/>
                </a:solidFill>
              </a:rPr>
              <a:t>Course Grading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6073" y="1476828"/>
            <a:ext cx="636355" cy="63635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3734" y="1490756"/>
            <a:ext cx="900366" cy="63307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69205" y="1551490"/>
            <a:ext cx="1092790" cy="57233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848449" y="1502372"/>
            <a:ext cx="610811" cy="61081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49798" y="1582136"/>
            <a:ext cx="1188225" cy="541691"/>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353799" y="1457650"/>
            <a:ext cx="655532" cy="655532"/>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412999" y="1474203"/>
            <a:ext cx="605443" cy="605443"/>
          </a:xfrm>
          <a:prstGeom prst="rect">
            <a:avLst/>
          </a:prstGeom>
        </p:spPr>
      </p:pic>
      <p:grpSp>
        <p:nvGrpSpPr>
          <p:cNvPr id="27" name="Group 26"/>
          <p:cNvGrpSpPr/>
          <p:nvPr/>
        </p:nvGrpSpPr>
        <p:grpSpPr>
          <a:xfrm>
            <a:off x="4568506" y="3905070"/>
            <a:ext cx="2646388" cy="1483330"/>
            <a:chOff x="1259524" y="4102100"/>
            <a:chExt cx="1578273" cy="579718"/>
          </a:xfrm>
        </p:grpSpPr>
        <p:sp>
          <p:nvSpPr>
            <p:cNvPr id="28" name="Shape 323"/>
            <p:cNvSpPr/>
            <p:nvPr/>
          </p:nvSpPr>
          <p:spPr>
            <a:xfrm>
              <a:off x="1449797" y="4102100"/>
              <a:ext cx="1220303" cy="579718"/>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29" name="Shape 340"/>
            <p:cNvSpPr/>
            <p:nvPr/>
          </p:nvSpPr>
          <p:spPr>
            <a:xfrm>
              <a:off x="1259524" y="4212451"/>
              <a:ext cx="1578273" cy="43302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3600" dirty="0">
                  <a:solidFill>
                    <a:prstClr val="black"/>
                  </a:solidFill>
                  <a:uFillTx/>
                </a:rPr>
                <a:t>Course</a:t>
              </a:r>
            </a:p>
            <a:p>
              <a:pPr algn="ctr" defTabSz="457200">
                <a:defRPr sz="1800">
                  <a:uFillTx/>
                </a:defRPr>
              </a:pPr>
              <a:r>
                <a:rPr lang="en-US" sz="3600" dirty="0">
                  <a:solidFill>
                    <a:prstClr val="black"/>
                  </a:solidFill>
                  <a:uFillTx/>
                </a:rPr>
                <a:t>Grade</a:t>
              </a:r>
              <a:endParaRPr sz="3600" dirty="0">
                <a:solidFill>
                  <a:prstClr val="black"/>
                </a:solidFill>
              </a:endParaRPr>
            </a:p>
          </p:txBody>
        </p:sp>
      </p:grpSp>
      <p:cxnSp>
        <p:nvCxnSpPr>
          <p:cNvPr id="34" name="Curved Connector 33"/>
          <p:cNvCxnSpPr/>
          <p:nvPr/>
        </p:nvCxnSpPr>
        <p:spPr>
          <a:xfrm rot="16200000" flipH="1">
            <a:off x="3152981" y="1517780"/>
            <a:ext cx="1787730" cy="2964210"/>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rot="5400000">
            <a:off x="6061602" y="2117003"/>
            <a:ext cx="1864540" cy="1856898"/>
          </a:xfrm>
          <a:prstGeom prst="curvedConnector3">
            <a:avLst>
              <a:gd name="adj1" fmla="val 46497"/>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11" idx="2"/>
          </p:cNvCxnSpPr>
          <p:nvPr/>
        </p:nvCxnSpPr>
        <p:spPr>
          <a:xfrm rot="16200000" flipH="1">
            <a:off x="4785077" y="3009670"/>
            <a:ext cx="1798376" cy="5401"/>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urved Connector 57"/>
          <p:cNvCxnSpPr/>
          <p:nvPr/>
        </p:nvCxnSpPr>
        <p:spPr>
          <a:xfrm rot="16200000" flipH="1">
            <a:off x="4255749" y="2542045"/>
            <a:ext cx="1732204" cy="1028104"/>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6" idx="2"/>
          </p:cNvCxnSpPr>
          <p:nvPr/>
        </p:nvCxnSpPr>
        <p:spPr>
          <a:xfrm rot="16200000" flipH="1">
            <a:off x="3736653" y="2131091"/>
            <a:ext cx="1826213" cy="1811683"/>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10" idx="1"/>
            <a:endCxn id="28" idx="0"/>
          </p:cNvCxnSpPr>
          <p:nvPr/>
        </p:nvCxnSpPr>
        <p:spPr>
          <a:xfrm rot="10800000" flipV="1">
            <a:off x="5910630" y="1852981"/>
            <a:ext cx="439169" cy="2052089"/>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72" name="Curved Connector 71"/>
          <p:cNvCxnSpPr/>
          <p:nvPr/>
        </p:nvCxnSpPr>
        <p:spPr>
          <a:xfrm rot="16200000" flipH="1">
            <a:off x="8748620" y="3531330"/>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defTabSz="457200"/>
            <a:fld id="{D0E0C1BC-FC06-3747-95B7-C3609944E265}" type="slidenum">
              <a:rPr lang="en-US">
                <a:solidFill>
                  <a:prstClr val="black">
                    <a:tint val="75000"/>
                  </a:prstClr>
                </a:solidFill>
                <a:latin typeface="Calibri"/>
              </a:rPr>
              <a:pPr defTabSz="457200"/>
              <a:t>10</a:t>
            </a:fld>
            <a:endParaRPr lang="en-US">
              <a:solidFill>
                <a:prstClr val="black">
                  <a:tint val="75000"/>
                </a:prstClr>
              </a:solidFill>
              <a:latin typeface="Calibri"/>
            </a:endParaRPr>
          </a:p>
        </p:txBody>
      </p:sp>
      <p:cxnSp>
        <p:nvCxnSpPr>
          <p:cNvPr id="51" name="Curved Connector 50"/>
          <p:cNvCxnSpPr>
            <a:stCxn id="8" idx="2"/>
          </p:cNvCxnSpPr>
          <p:nvPr/>
        </p:nvCxnSpPr>
        <p:spPr>
          <a:xfrm rot="5400000">
            <a:off x="6852639" y="1610342"/>
            <a:ext cx="1798374" cy="2804057"/>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48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22" presetClass="entr" presetSubtype="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par>
                          <p:cTn id="35" fill="hold">
                            <p:stCondLst>
                              <p:cond delay="5500"/>
                            </p:stCondLst>
                            <p:childTnLst>
                              <p:par>
                                <p:cTn id="36" presetID="22" presetClass="entr" presetSubtype="1"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up)">
                                      <p:cBhvr>
                                        <p:cTn id="42" dur="500"/>
                                        <p:tgtEl>
                                          <p:spTgt spid="63"/>
                                        </p:tgtEl>
                                      </p:cBhvr>
                                    </p:animEffect>
                                  </p:childTnLst>
                                </p:cTn>
                              </p:par>
                            </p:childTnLst>
                          </p:cTn>
                        </p:par>
                        <p:par>
                          <p:cTn id="43" fill="hold">
                            <p:stCondLst>
                              <p:cond delay="6500"/>
                            </p:stCondLst>
                            <p:childTnLst>
                              <p:par>
                                <p:cTn id="44" presetID="22" presetClass="entr" presetSubtype="1" fill="hold"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up)">
                                      <p:cBhvr>
                                        <p:cTn id="46" dur="500"/>
                                        <p:tgtEl>
                                          <p:spTgt spid="68"/>
                                        </p:tgtEl>
                                      </p:cBhvr>
                                    </p:animEffect>
                                  </p:childTnLst>
                                </p:cTn>
                              </p:par>
                            </p:childTnLst>
                          </p:cTn>
                        </p:par>
                        <p:par>
                          <p:cTn id="47" fill="hold">
                            <p:stCondLst>
                              <p:cond delay="7000"/>
                            </p:stCondLst>
                            <p:childTnLst>
                              <p:par>
                                <p:cTn id="48" presetID="22" presetClass="entr" presetSubtype="1"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7500"/>
                            </p:stCondLst>
                            <p:childTnLst>
                              <p:par>
                                <p:cTn id="52" presetID="22" presetClass="entr" presetSubtype="1"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up)">
                                      <p:cBhvr>
                                        <p:cTn id="54" dur="500"/>
                                        <p:tgtEl>
                                          <p:spTgt spid="42"/>
                                        </p:tgtEl>
                                      </p:cBhvr>
                                    </p:animEffect>
                                  </p:childTnLst>
                                </p:cTn>
                              </p:par>
                              <p:par>
                                <p:cTn id="55" presetID="22" presetClass="entr" presetSubtype="1"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500"/>
                                        <p:tgtEl>
                                          <p:spTgt spid="58"/>
                                        </p:tgtEl>
                                      </p:cBhvr>
                                    </p:animEffect>
                                  </p:childTnLst>
                                </p:cTn>
                              </p:par>
                            </p:childTnLst>
                          </p:cTn>
                        </p:par>
                        <p:par>
                          <p:cTn id="58" fill="hold">
                            <p:stCondLst>
                              <p:cond delay="8000"/>
                            </p:stCondLst>
                            <p:childTnLst>
                              <p:par>
                                <p:cTn id="59" presetID="22" presetClass="entr" presetSubtype="1"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up)">
                                      <p:cBhvr>
                                        <p:cTn id="6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893"/>
            <a:ext cx="8229600" cy="598579"/>
          </a:xfrm>
        </p:spPr>
        <p:txBody>
          <a:bodyPr>
            <a:normAutofit fontScale="90000"/>
          </a:bodyPr>
          <a:lstStyle/>
          <a:p>
            <a:r>
              <a:rPr lang="en-US" dirty="0">
                <a:solidFill>
                  <a:schemeClr val="bg1"/>
                </a:solidFill>
              </a:rPr>
              <a:t>Paradigm of Outcomes Assessment</a:t>
            </a:r>
          </a:p>
        </p:txBody>
      </p:sp>
      <p:pic>
        <p:nvPicPr>
          <p:cNvPr id="4" name="Picture 3" descr="The Telecare Blog: Tick Box Telecare - its coming to yo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24" y="2202997"/>
            <a:ext cx="3297373" cy="1732189"/>
          </a:xfrm>
          <a:prstGeom prst="rect">
            <a:avLst/>
          </a:prstGeom>
        </p:spPr>
      </p:pic>
      <p:pic>
        <p:nvPicPr>
          <p:cNvPr id="5" name="Picture 4"/>
          <p:cNvPicPr>
            <a:picLocks noChangeAspect="1"/>
          </p:cNvPicPr>
          <p:nvPr/>
        </p:nvPicPr>
        <p:blipFill rotWithShape="1">
          <a:blip r:embed="rId4"/>
          <a:srcRect r="62484"/>
          <a:stretch/>
        </p:blipFill>
        <p:spPr>
          <a:xfrm>
            <a:off x="4293873" y="2484600"/>
            <a:ext cx="969370" cy="1852419"/>
          </a:xfrm>
          <a:prstGeom prst="rect">
            <a:avLst/>
          </a:prstGeom>
        </p:spPr>
      </p:pic>
      <p:sp>
        <p:nvSpPr>
          <p:cNvPr id="6" name="TextBox 5"/>
          <p:cNvSpPr txBox="1"/>
          <p:nvPr/>
        </p:nvSpPr>
        <p:spPr>
          <a:xfrm>
            <a:off x="5263243" y="2554940"/>
            <a:ext cx="2073728" cy="1723549"/>
          </a:xfrm>
          <a:prstGeom prst="rect">
            <a:avLst/>
          </a:prstGeom>
          <a:noFill/>
        </p:spPr>
        <p:txBody>
          <a:bodyPr wrap="square" rtlCol="0">
            <a:spAutoFit/>
          </a:bodyPr>
          <a:lstStyle/>
          <a:p>
            <a:pPr defTabSz="457200">
              <a:spcAft>
                <a:spcPts val="600"/>
              </a:spcAft>
            </a:pPr>
            <a:r>
              <a:rPr lang="en-US" sz="3200" b="1" dirty="0">
                <a:solidFill>
                  <a:prstClr val="black"/>
                </a:solidFill>
                <a:latin typeface="Calibri"/>
              </a:rPr>
              <a:t>Knowledge</a:t>
            </a:r>
          </a:p>
          <a:p>
            <a:pPr defTabSz="457200">
              <a:spcAft>
                <a:spcPts val="600"/>
              </a:spcAft>
            </a:pPr>
            <a:r>
              <a:rPr lang="en-US" sz="3200" b="1" dirty="0">
                <a:solidFill>
                  <a:prstClr val="black"/>
                </a:solidFill>
                <a:latin typeface="Calibri"/>
              </a:rPr>
              <a:t>Skills</a:t>
            </a:r>
          </a:p>
          <a:p>
            <a:pPr defTabSz="457200">
              <a:spcAft>
                <a:spcPts val="600"/>
              </a:spcAft>
            </a:pPr>
            <a:r>
              <a:rPr lang="en-US" sz="3200" b="1" dirty="0">
                <a:solidFill>
                  <a:prstClr val="black"/>
                </a:solidFill>
                <a:latin typeface="Calibri"/>
              </a:rPr>
              <a:t>Beliefs</a:t>
            </a:r>
          </a:p>
        </p:txBody>
      </p:sp>
      <p:grpSp>
        <p:nvGrpSpPr>
          <p:cNvPr id="12" name="Group 11"/>
          <p:cNvGrpSpPr/>
          <p:nvPr/>
        </p:nvGrpSpPr>
        <p:grpSpPr>
          <a:xfrm>
            <a:off x="7940039" y="4604657"/>
            <a:ext cx="1813560" cy="979714"/>
            <a:chOff x="1546559" y="4102100"/>
            <a:chExt cx="1320132" cy="602144"/>
          </a:xfrm>
        </p:grpSpPr>
        <p:sp>
          <p:nvSpPr>
            <p:cNvPr id="13" name="Shape 323"/>
            <p:cNvSpPr/>
            <p:nvPr/>
          </p:nvSpPr>
          <p:spPr>
            <a:xfrm>
              <a:off x="1546559" y="4102100"/>
              <a:ext cx="1320131" cy="602144"/>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14" name="Shape 340"/>
            <p:cNvSpPr/>
            <p:nvPr/>
          </p:nvSpPr>
          <p:spPr>
            <a:xfrm>
              <a:off x="1546559" y="4212451"/>
              <a:ext cx="1320132" cy="3783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#3</a:t>
              </a:r>
            </a:p>
          </p:txBody>
        </p:sp>
      </p:grpSp>
      <p:grpSp>
        <p:nvGrpSpPr>
          <p:cNvPr id="15" name="Group 14"/>
          <p:cNvGrpSpPr/>
          <p:nvPr/>
        </p:nvGrpSpPr>
        <p:grpSpPr>
          <a:xfrm>
            <a:off x="7940040" y="3004860"/>
            <a:ext cx="1925163" cy="945865"/>
            <a:chOff x="1546559" y="4157974"/>
            <a:chExt cx="1320132" cy="384465"/>
          </a:xfrm>
        </p:grpSpPr>
        <p:sp>
          <p:nvSpPr>
            <p:cNvPr id="16" name="Shape 323"/>
            <p:cNvSpPr/>
            <p:nvPr/>
          </p:nvSpPr>
          <p:spPr>
            <a:xfrm>
              <a:off x="1546559" y="4157974"/>
              <a:ext cx="1320132" cy="384465"/>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17" name="Shape 340"/>
            <p:cNvSpPr/>
            <p:nvPr/>
          </p:nvSpPr>
          <p:spPr>
            <a:xfrm>
              <a:off x="1546559" y="4212451"/>
              <a:ext cx="1320132" cy="2502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a:t>
              </a:r>
              <a:r>
                <a:rPr lang="en-US" sz="2000" b="1" dirty="0">
                  <a:solidFill>
                    <a:prstClr val="black"/>
                  </a:solidFill>
                </a:rPr>
                <a:t>2</a:t>
              </a:r>
              <a:endParaRPr sz="2000" b="1" dirty="0">
                <a:solidFill>
                  <a:prstClr val="black"/>
                </a:solidFill>
              </a:endParaRPr>
            </a:p>
          </p:txBody>
        </p:sp>
      </p:grpSp>
      <p:grpSp>
        <p:nvGrpSpPr>
          <p:cNvPr id="18" name="Group 17"/>
          <p:cNvGrpSpPr/>
          <p:nvPr/>
        </p:nvGrpSpPr>
        <p:grpSpPr>
          <a:xfrm>
            <a:off x="7956918" y="1313997"/>
            <a:ext cx="1779801" cy="909264"/>
            <a:chOff x="1449797" y="4102100"/>
            <a:chExt cx="1779801" cy="909264"/>
          </a:xfrm>
        </p:grpSpPr>
        <p:sp>
          <p:nvSpPr>
            <p:cNvPr id="19" name="Shape 323"/>
            <p:cNvSpPr/>
            <p:nvPr/>
          </p:nvSpPr>
          <p:spPr>
            <a:xfrm>
              <a:off x="1449797" y="4102100"/>
              <a:ext cx="1779801" cy="909264"/>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dirty="0">
                <a:solidFill>
                  <a:prstClr val="black"/>
                </a:solidFill>
                <a:latin typeface="Calibri"/>
              </a:endParaRPr>
            </a:p>
          </p:txBody>
        </p:sp>
        <p:sp>
          <p:nvSpPr>
            <p:cNvPr id="20" name="Shape 340"/>
            <p:cNvSpPr/>
            <p:nvPr/>
          </p:nvSpPr>
          <p:spPr>
            <a:xfrm>
              <a:off x="1546558" y="4212451"/>
              <a:ext cx="1683039" cy="61555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a:t>
              </a:r>
              <a:r>
                <a:rPr lang="en-US" sz="2000" b="1" dirty="0">
                  <a:solidFill>
                    <a:prstClr val="black"/>
                  </a:solidFill>
                </a:rPr>
                <a:t>1</a:t>
              </a:r>
              <a:endParaRPr sz="2000" b="1" dirty="0">
                <a:solidFill>
                  <a:prstClr val="black"/>
                </a:solidFill>
              </a:endParaRPr>
            </a:p>
          </p:txBody>
        </p:sp>
      </p:grpSp>
      <p:cxnSp>
        <p:nvCxnSpPr>
          <p:cNvPr id="21" name="Straight Arrow Connector 20"/>
          <p:cNvCxnSpPr/>
          <p:nvPr/>
        </p:nvCxnSpPr>
        <p:spPr>
          <a:xfrm flipV="1">
            <a:off x="7124700" y="2039901"/>
            <a:ext cx="636814" cy="67064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6640286" y="4039670"/>
            <a:ext cx="1121228" cy="940545"/>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6318840" y="3401497"/>
            <a:ext cx="1442675" cy="7629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743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nodeType="after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4000"/>
                            </p:stCondLst>
                            <p:childTnLst>
                              <p:par>
                                <p:cTn id="29" presetID="22" presetClass="entr" presetSubtype="8" fill="hold" nodeType="after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664" y="-32278"/>
            <a:ext cx="8229600" cy="711481"/>
          </a:xfrm>
        </p:spPr>
        <p:txBody>
          <a:bodyPr>
            <a:normAutofit fontScale="90000"/>
          </a:bodyPr>
          <a:lstStyle/>
          <a:p>
            <a:r>
              <a:rPr lang="en-US" dirty="0">
                <a:solidFill>
                  <a:schemeClr val="bg1"/>
                </a:solidFill>
              </a:rPr>
              <a:t>Course-based Outcomes Assessment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6073" y="1476828"/>
            <a:ext cx="636355" cy="63635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3734" y="1490756"/>
            <a:ext cx="900366" cy="63307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69205" y="1551490"/>
            <a:ext cx="1092790" cy="57233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848449" y="1502372"/>
            <a:ext cx="610811" cy="61081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49798" y="1582136"/>
            <a:ext cx="1188225" cy="541691"/>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353799" y="1457650"/>
            <a:ext cx="655532" cy="655532"/>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412999" y="1474203"/>
            <a:ext cx="605443" cy="605443"/>
          </a:xfrm>
          <a:prstGeom prst="rect">
            <a:avLst/>
          </a:prstGeom>
        </p:spPr>
      </p:pic>
      <p:cxnSp>
        <p:nvCxnSpPr>
          <p:cNvPr id="34" name="Curved Connector 33"/>
          <p:cNvCxnSpPr>
            <a:stCxn id="7" idx="2"/>
            <a:endCxn id="31" idx="0"/>
          </p:cNvCxnSpPr>
          <p:nvPr/>
        </p:nvCxnSpPr>
        <p:spPr>
          <a:xfrm rot="16200000" flipH="1">
            <a:off x="2653018" y="2086408"/>
            <a:ext cx="1081710" cy="1156547"/>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4" idx="2"/>
            <a:endCxn id="28" idx="0"/>
          </p:cNvCxnSpPr>
          <p:nvPr/>
        </p:nvCxnSpPr>
        <p:spPr>
          <a:xfrm rot="5400000">
            <a:off x="6532899" y="1657077"/>
            <a:ext cx="1065246" cy="1977456"/>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11" idx="2"/>
            <a:endCxn id="22" idx="0"/>
          </p:cNvCxnSpPr>
          <p:nvPr/>
        </p:nvCxnSpPr>
        <p:spPr>
          <a:xfrm rot="16200000" flipH="1">
            <a:off x="6315458" y="1479289"/>
            <a:ext cx="1092354" cy="2360141"/>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5400000">
            <a:off x="3721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urved Connector 57"/>
          <p:cNvCxnSpPr/>
          <p:nvPr/>
        </p:nvCxnSpPr>
        <p:spPr>
          <a:xfrm rot="16200000" flipH="1">
            <a:off x="4592794" y="2205002"/>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6" idx="2"/>
          </p:cNvCxnSpPr>
          <p:nvPr/>
        </p:nvCxnSpPr>
        <p:spPr>
          <a:xfrm rot="16200000" flipH="1">
            <a:off x="3798155" y="2069589"/>
            <a:ext cx="1081285" cy="1189758"/>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10" idx="1"/>
          </p:cNvCxnSpPr>
          <p:nvPr/>
        </p:nvCxnSpPr>
        <p:spPr>
          <a:xfrm rot="10800000" flipV="1">
            <a:off x="5839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70" name="Curved Connector 69"/>
          <p:cNvCxnSpPr/>
          <p:nvPr/>
        </p:nvCxnSpPr>
        <p:spPr>
          <a:xfrm rot="5400000">
            <a:off x="8378690" y="2338624"/>
            <a:ext cx="1015543" cy="718283"/>
          </a:xfrm>
          <a:prstGeom prst="curvedConnector3">
            <a:avLst>
              <a:gd name="adj1" fmla="val 50000"/>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2" name="Curved Connector 71"/>
          <p:cNvCxnSpPr/>
          <p:nvPr/>
        </p:nvCxnSpPr>
        <p:spPr>
          <a:xfrm rot="16200000" flipH="1">
            <a:off x="8748620" y="3531330"/>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defTabSz="457200"/>
            <a:fld id="{D0E0C1BC-FC06-3747-95B7-C3609944E265}" type="slidenum">
              <a:rPr lang="en-US">
                <a:solidFill>
                  <a:prstClr val="black">
                    <a:tint val="75000"/>
                  </a:prstClr>
                </a:solidFill>
                <a:latin typeface="Calibri"/>
              </a:rPr>
              <a:pPr defTabSz="457200"/>
              <a:t>12</a:t>
            </a:fld>
            <a:endParaRPr lang="en-US">
              <a:solidFill>
                <a:prstClr val="black">
                  <a:tint val="75000"/>
                </a:prstClr>
              </a:solidFill>
              <a:latin typeface="Calibri"/>
            </a:endParaRPr>
          </a:p>
        </p:txBody>
      </p:sp>
      <p:grpSp>
        <p:nvGrpSpPr>
          <p:cNvPr id="33" name="Group 32"/>
          <p:cNvGrpSpPr/>
          <p:nvPr/>
        </p:nvGrpSpPr>
        <p:grpSpPr>
          <a:xfrm>
            <a:off x="7170420" y="3282347"/>
            <a:ext cx="1813560" cy="979714"/>
            <a:chOff x="1546559" y="4102100"/>
            <a:chExt cx="1320132" cy="602144"/>
          </a:xfrm>
        </p:grpSpPr>
        <p:sp>
          <p:nvSpPr>
            <p:cNvPr id="35" name="Shape 323"/>
            <p:cNvSpPr/>
            <p:nvPr/>
          </p:nvSpPr>
          <p:spPr>
            <a:xfrm>
              <a:off x="1546559" y="4102100"/>
              <a:ext cx="1320131" cy="602144"/>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36" name="Shape 340"/>
            <p:cNvSpPr/>
            <p:nvPr/>
          </p:nvSpPr>
          <p:spPr>
            <a:xfrm>
              <a:off x="1546559" y="4212451"/>
              <a:ext cx="1320132" cy="3783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#3</a:t>
              </a:r>
            </a:p>
          </p:txBody>
        </p:sp>
      </p:grpSp>
      <p:grpSp>
        <p:nvGrpSpPr>
          <p:cNvPr id="37" name="Group 36"/>
          <p:cNvGrpSpPr/>
          <p:nvPr/>
        </p:nvGrpSpPr>
        <p:grpSpPr>
          <a:xfrm>
            <a:off x="4876830" y="3297605"/>
            <a:ext cx="1925163" cy="945865"/>
            <a:chOff x="1546559" y="4157974"/>
            <a:chExt cx="1320132" cy="384465"/>
          </a:xfrm>
        </p:grpSpPr>
        <p:sp>
          <p:nvSpPr>
            <p:cNvPr id="39" name="Shape 323"/>
            <p:cNvSpPr/>
            <p:nvPr/>
          </p:nvSpPr>
          <p:spPr>
            <a:xfrm>
              <a:off x="1546559" y="4157974"/>
              <a:ext cx="1320132" cy="384465"/>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40" name="Shape 340"/>
            <p:cNvSpPr/>
            <p:nvPr/>
          </p:nvSpPr>
          <p:spPr>
            <a:xfrm>
              <a:off x="1546559" y="4212451"/>
              <a:ext cx="1320132" cy="2502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a:t>
              </a:r>
              <a:r>
                <a:rPr lang="en-US" sz="2000" b="1" dirty="0">
                  <a:solidFill>
                    <a:prstClr val="black"/>
                  </a:solidFill>
                </a:rPr>
                <a:t>2</a:t>
              </a:r>
              <a:endParaRPr sz="2000" b="1" dirty="0">
                <a:solidFill>
                  <a:prstClr val="black"/>
                </a:solidFill>
              </a:endParaRPr>
            </a:p>
          </p:txBody>
        </p:sp>
      </p:grpSp>
      <p:grpSp>
        <p:nvGrpSpPr>
          <p:cNvPr id="41" name="Group 40"/>
          <p:cNvGrpSpPr/>
          <p:nvPr/>
        </p:nvGrpSpPr>
        <p:grpSpPr>
          <a:xfrm>
            <a:off x="2668261" y="3232217"/>
            <a:ext cx="1779801" cy="1029844"/>
            <a:chOff x="1449797" y="4102100"/>
            <a:chExt cx="1779801" cy="909264"/>
          </a:xfrm>
        </p:grpSpPr>
        <p:sp>
          <p:nvSpPr>
            <p:cNvPr id="43" name="Shape 323"/>
            <p:cNvSpPr/>
            <p:nvPr/>
          </p:nvSpPr>
          <p:spPr>
            <a:xfrm>
              <a:off x="1449797" y="4102100"/>
              <a:ext cx="1779801" cy="909264"/>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dirty="0">
                <a:solidFill>
                  <a:prstClr val="black"/>
                </a:solidFill>
                <a:latin typeface="Calibri"/>
              </a:endParaRPr>
            </a:p>
          </p:txBody>
        </p:sp>
        <p:sp>
          <p:nvSpPr>
            <p:cNvPr id="44" name="Shape 340"/>
            <p:cNvSpPr/>
            <p:nvPr/>
          </p:nvSpPr>
          <p:spPr>
            <a:xfrm>
              <a:off x="1546558" y="4212451"/>
              <a:ext cx="1683039" cy="54348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a:t>
              </a:r>
              <a:r>
                <a:rPr lang="en-US" sz="2000" b="1" dirty="0">
                  <a:solidFill>
                    <a:prstClr val="black"/>
                  </a:solidFill>
                </a:rPr>
                <a:t>1</a:t>
              </a:r>
              <a:endParaRPr sz="2000" b="1" dirty="0">
                <a:solidFill>
                  <a:prstClr val="black"/>
                </a:solidFill>
              </a:endParaRPr>
            </a:p>
          </p:txBody>
        </p:sp>
      </p:grpSp>
    </p:spTree>
    <p:extLst>
      <p:ext uri="{BB962C8B-B14F-4D97-AF65-F5344CB8AC3E}">
        <p14:creationId xmlns:p14="http://schemas.microsoft.com/office/powerpoint/2010/main" val="401431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22" presetClass="entr" presetSubtype="1"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up)">
                                      <p:cBhvr>
                                        <p:cTn id="34" dur="500"/>
                                        <p:tgtEl>
                                          <p:spTgt spid="41"/>
                                        </p:tgtEl>
                                      </p:cBhvr>
                                    </p:animEffect>
                                  </p:childTnLst>
                                </p:cTn>
                              </p:par>
                              <p:par>
                                <p:cTn id="35" presetID="22" presetClass="entr" presetSubtype="1"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1"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5500"/>
                            </p:stCondLst>
                            <p:childTnLst>
                              <p:par>
                                <p:cTn id="42" presetID="22" presetClass="entr" presetSubtype="1"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par>
                          <p:cTn id="49" fill="hold">
                            <p:stCondLst>
                              <p:cond delay="6500"/>
                            </p:stCondLst>
                            <p:childTnLst>
                              <p:par>
                                <p:cTn id="50" presetID="22" presetClass="entr" presetSubtype="1"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up)">
                                      <p:cBhvr>
                                        <p:cTn id="52" dur="500"/>
                                        <p:tgtEl>
                                          <p:spTgt spid="68"/>
                                        </p:tgtEl>
                                      </p:cBhvr>
                                    </p:animEffect>
                                  </p:childTnLst>
                                </p:cTn>
                              </p:par>
                            </p:childTnLst>
                          </p:cTn>
                        </p:par>
                        <p:par>
                          <p:cTn id="53" fill="hold">
                            <p:stCondLst>
                              <p:cond delay="7000"/>
                            </p:stCondLst>
                            <p:childTnLst>
                              <p:par>
                                <p:cTn id="54" presetID="22" presetClass="entr" presetSubtype="1"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up)">
                                      <p:cBhvr>
                                        <p:cTn id="60" dur="500"/>
                                        <p:tgtEl>
                                          <p:spTgt spid="42"/>
                                        </p:tgtEl>
                                      </p:cBhvr>
                                    </p:animEffect>
                                  </p:childTnLst>
                                </p:cTn>
                              </p:par>
                            </p:childTnLst>
                          </p:cTn>
                        </p:par>
                        <p:par>
                          <p:cTn id="61" fill="hold">
                            <p:stCondLst>
                              <p:cond delay="8000"/>
                            </p:stCondLst>
                            <p:childTnLst>
                              <p:par>
                                <p:cTn id="62" presetID="22" presetClass="entr" presetSubtype="1" fill="hold"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up)">
                                      <p:cBhvr>
                                        <p:cTn id="64" dur="500"/>
                                        <p:tgtEl>
                                          <p:spTgt spid="70"/>
                                        </p:tgtEl>
                                      </p:cBhvr>
                                    </p:animEffect>
                                  </p:childTnLst>
                                </p:cTn>
                              </p:par>
                            </p:childTnLst>
                          </p:cTn>
                        </p:par>
                        <p:par>
                          <p:cTn id="65" fill="hold">
                            <p:stCondLst>
                              <p:cond delay="8500"/>
                            </p:stCondLst>
                            <p:childTnLst>
                              <p:par>
                                <p:cTn id="66" presetID="22" presetClass="entr" presetSubtype="1"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up)">
                                      <p:cBhvr>
                                        <p:cTn id="68" dur="500"/>
                                        <p:tgtEl>
                                          <p:spTgt spid="56"/>
                                        </p:tgtEl>
                                      </p:cBhvr>
                                    </p:animEffect>
                                  </p:childTnLst>
                                </p:cTn>
                              </p:par>
                              <p:par>
                                <p:cTn id="69" presetID="22" presetClass="entr" presetSubtype="1"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wipe(up)">
                                      <p:cBhvr>
                                        <p:cTn id="7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7785303" y="825546"/>
            <a:ext cx="2717800" cy="1228558"/>
          </a:xfrm>
          <a:prstGeom prst="roundRect">
            <a:avLst/>
          </a:prstGeom>
          <a:solidFill>
            <a:schemeClr val="accent5"/>
          </a:solidFill>
          <a:ln>
            <a:solidFill>
              <a:schemeClr val="accent5">
                <a:lumMod val="50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ndara"/>
            </a:endParaRPr>
          </a:p>
        </p:txBody>
      </p:sp>
      <p:sp>
        <p:nvSpPr>
          <p:cNvPr id="99" name="Rounded Rectangle 98"/>
          <p:cNvSpPr/>
          <p:nvPr/>
        </p:nvSpPr>
        <p:spPr>
          <a:xfrm>
            <a:off x="4836741" y="839540"/>
            <a:ext cx="2717800" cy="1228558"/>
          </a:xfrm>
          <a:prstGeom prst="roundRect">
            <a:avLst/>
          </a:prstGeom>
          <a:solidFill>
            <a:schemeClr val="accent6">
              <a:lumMod val="40000"/>
              <a:lumOff val="60000"/>
            </a:schemeClr>
          </a:solidFill>
          <a:ln>
            <a:solidFill>
              <a:schemeClr val="accent2">
                <a:lumMod val="75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ndara"/>
            </a:endParaRPr>
          </a:p>
        </p:txBody>
      </p:sp>
      <p:sp>
        <p:nvSpPr>
          <p:cNvPr id="23" name="Rounded Rectangle 22"/>
          <p:cNvSpPr/>
          <p:nvPr/>
        </p:nvSpPr>
        <p:spPr>
          <a:xfrm>
            <a:off x="1869424" y="832961"/>
            <a:ext cx="2717800" cy="122855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ndara"/>
            </a:endParaRPr>
          </a:p>
        </p:txBody>
      </p:sp>
      <p:sp>
        <p:nvSpPr>
          <p:cNvPr id="2" name="Title 1"/>
          <p:cNvSpPr>
            <a:spLocks noGrp="1"/>
          </p:cNvSpPr>
          <p:nvPr>
            <p:ph type="title"/>
          </p:nvPr>
        </p:nvSpPr>
        <p:spPr>
          <a:xfrm>
            <a:off x="1056217" y="40343"/>
            <a:ext cx="10094383" cy="619020"/>
          </a:xfrm>
        </p:spPr>
        <p:txBody>
          <a:bodyPr>
            <a:normAutofit fontScale="90000"/>
          </a:bodyPr>
          <a:lstStyle/>
          <a:p>
            <a:r>
              <a:rPr lang="en-US" sz="3600" dirty="0">
                <a:solidFill>
                  <a:schemeClr val="bg1"/>
                </a:solidFill>
              </a:rPr>
              <a:t>Aligned Course &amp; Program Outcomes</a:t>
            </a:r>
          </a:p>
        </p:txBody>
      </p:sp>
      <p:grpSp>
        <p:nvGrpSpPr>
          <p:cNvPr id="9" name="Group 8"/>
          <p:cNvGrpSpPr/>
          <p:nvPr/>
        </p:nvGrpSpPr>
        <p:grpSpPr>
          <a:xfrm>
            <a:off x="2045850" y="944409"/>
            <a:ext cx="2343793" cy="944225"/>
            <a:chOff x="545205" y="1457650"/>
            <a:chExt cx="7390054" cy="2300497"/>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2072" y="1476827"/>
              <a:ext cx="636355" cy="63635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9734" y="1490756"/>
              <a:ext cx="900366" cy="63307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5205" y="1551489"/>
              <a:ext cx="1092790" cy="57233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24448" y="1502371"/>
              <a:ext cx="610811" cy="61081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25797" y="1582135"/>
              <a:ext cx="1188225" cy="541691"/>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29799" y="1457650"/>
              <a:ext cx="655532" cy="655532"/>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88998" y="1474202"/>
              <a:ext cx="605443" cy="605443"/>
            </a:xfrm>
            <a:prstGeom prst="rect">
              <a:avLst/>
            </a:prstGeom>
          </p:spPr>
        </p:pic>
        <p:grpSp>
          <p:nvGrpSpPr>
            <p:cNvPr id="26" name="Group 25"/>
            <p:cNvGrpSpPr/>
            <p:nvPr/>
          </p:nvGrpSpPr>
          <p:grpSpPr>
            <a:xfrm>
              <a:off x="5907554" y="3205536"/>
              <a:ext cx="1814056" cy="552611"/>
              <a:chOff x="1449797" y="4102100"/>
              <a:chExt cx="1814056" cy="552611"/>
            </a:xfrm>
          </p:grpSpPr>
          <p:sp>
            <p:nvSpPr>
              <p:cNvPr id="22" name="Shape 323"/>
              <p:cNvSpPr/>
              <p:nvPr/>
            </p:nvSpPr>
            <p:spPr>
              <a:xfrm>
                <a:off x="1449797" y="4102100"/>
                <a:ext cx="1814056"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25"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grpSp>
          <p:nvGrpSpPr>
            <p:cNvPr id="27" name="Group 26"/>
            <p:cNvGrpSpPr/>
            <p:nvPr/>
          </p:nvGrpSpPr>
          <p:grpSpPr>
            <a:xfrm>
              <a:off x="3942642" y="3178428"/>
              <a:ext cx="1567757" cy="579718"/>
              <a:chOff x="1449797" y="4102100"/>
              <a:chExt cx="1567757" cy="579718"/>
            </a:xfrm>
          </p:grpSpPr>
          <p:sp>
            <p:nvSpPr>
              <p:cNvPr id="28" name="Shape 323"/>
              <p:cNvSpPr/>
              <p:nvPr/>
            </p:nvSpPr>
            <p:spPr>
              <a:xfrm>
                <a:off x="1449797" y="4102100"/>
                <a:ext cx="1567757" cy="579718"/>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29"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grpSp>
          <p:nvGrpSpPr>
            <p:cNvPr id="30" name="Group 29"/>
            <p:cNvGrpSpPr/>
            <p:nvPr/>
          </p:nvGrpSpPr>
          <p:grpSpPr>
            <a:xfrm>
              <a:off x="1637995" y="3205536"/>
              <a:ext cx="1560035" cy="552611"/>
              <a:chOff x="1449797" y="4102100"/>
              <a:chExt cx="1560035" cy="552611"/>
            </a:xfrm>
          </p:grpSpPr>
          <p:sp>
            <p:nvSpPr>
              <p:cNvPr id="31" name="Shape 323"/>
              <p:cNvSpPr/>
              <p:nvPr/>
            </p:nvSpPr>
            <p:spPr>
              <a:xfrm>
                <a:off x="1449797" y="4102100"/>
                <a:ext cx="1560035"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32"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cxnSp>
          <p:nvCxnSpPr>
            <p:cNvPr id="34" name="Curved Connector 33"/>
            <p:cNvCxnSpPr>
              <a:stCxn id="7" idx="2"/>
              <a:endCxn id="31" idx="0"/>
            </p:cNvCxnSpPr>
            <p:nvPr/>
          </p:nvCxnSpPr>
          <p:spPr>
            <a:xfrm rot="16200000" flipH="1">
              <a:off x="1213953" y="2001471"/>
              <a:ext cx="1081709" cy="132641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4" idx="2"/>
              <a:endCxn id="28" idx="0"/>
            </p:cNvCxnSpPr>
            <p:nvPr/>
          </p:nvCxnSpPr>
          <p:spPr>
            <a:xfrm rot="5400000">
              <a:off x="5095764" y="1743940"/>
              <a:ext cx="1065247" cy="1803733"/>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11" idx="2"/>
              <a:endCxn id="22" idx="0"/>
            </p:cNvCxnSpPr>
            <p:nvPr/>
          </p:nvCxnSpPr>
          <p:spPr>
            <a:xfrm rot="16200000" flipH="1">
              <a:off x="4939898" y="1330851"/>
              <a:ext cx="1092354" cy="2657016"/>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5400000">
              <a:off x="2197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urved Connector 57"/>
            <p:cNvCxnSpPr/>
            <p:nvPr/>
          </p:nvCxnSpPr>
          <p:spPr>
            <a:xfrm rot="16200000" flipH="1">
              <a:off x="3068793" y="2205001"/>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6" idx="2"/>
            </p:cNvCxnSpPr>
            <p:nvPr/>
          </p:nvCxnSpPr>
          <p:spPr>
            <a:xfrm rot="16200000" flipH="1">
              <a:off x="2447176" y="1896567"/>
              <a:ext cx="1164955" cy="1619472"/>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10" idx="1"/>
            </p:cNvCxnSpPr>
            <p:nvPr/>
          </p:nvCxnSpPr>
          <p:spPr>
            <a:xfrm rot="10800000" flipV="1">
              <a:off x="4315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70" name="Curved Connector 69"/>
            <p:cNvCxnSpPr>
              <a:endCxn id="22" idx="3"/>
            </p:cNvCxnSpPr>
            <p:nvPr/>
          </p:nvCxnSpPr>
          <p:spPr>
            <a:xfrm rot="5400000">
              <a:off x="7093434" y="2833641"/>
              <a:ext cx="1276379" cy="20025"/>
            </a:xfrm>
            <a:prstGeom prst="curvedConnector2">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2" name="Curved Connector 71"/>
            <p:cNvCxnSpPr/>
            <p:nvPr/>
          </p:nvCxnSpPr>
          <p:spPr>
            <a:xfrm rot="16200000" flipH="1">
              <a:off x="7224619" y="3531329"/>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5019992" y="967713"/>
            <a:ext cx="2343793" cy="944225"/>
            <a:chOff x="545205" y="1457650"/>
            <a:chExt cx="7390054" cy="2300497"/>
          </a:xfrm>
        </p:grpSpPr>
        <p:pic>
          <p:nvPicPr>
            <p:cNvPr id="41" name="Picture 4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2072" y="1476827"/>
              <a:ext cx="636355" cy="636355"/>
            </a:xfrm>
            <a:prstGeom prst="rect">
              <a:avLst/>
            </a:prstGeom>
          </p:spPr>
        </p:pic>
        <p:pic>
          <p:nvPicPr>
            <p:cNvPr id="43" name="Picture 4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9734" y="1490756"/>
              <a:ext cx="900366" cy="633070"/>
            </a:xfrm>
            <a:prstGeom prst="rect">
              <a:avLst/>
            </a:prstGeom>
          </p:spPr>
        </p:pic>
        <p:pic>
          <p:nvPicPr>
            <p:cNvPr id="44" name="Picture 4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5205" y="1551489"/>
              <a:ext cx="1092790" cy="572337"/>
            </a:xfrm>
            <a:prstGeom prst="rect">
              <a:avLst/>
            </a:prstGeom>
          </p:spPr>
        </p:pic>
        <p:pic>
          <p:nvPicPr>
            <p:cNvPr id="45" name="Picture 4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24448" y="1502371"/>
              <a:ext cx="610811" cy="610811"/>
            </a:xfrm>
            <a:prstGeom prst="rect">
              <a:avLst/>
            </a:prstGeom>
          </p:spPr>
        </p:pic>
        <p:pic>
          <p:nvPicPr>
            <p:cNvPr id="46" name="Picture 4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25797" y="1582135"/>
              <a:ext cx="1188225" cy="541691"/>
            </a:xfrm>
            <a:prstGeom prst="rect">
              <a:avLst/>
            </a:prstGeom>
          </p:spPr>
        </p:pic>
        <p:pic>
          <p:nvPicPr>
            <p:cNvPr id="47" name="Picture 4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29799" y="1457650"/>
              <a:ext cx="655532" cy="655532"/>
            </a:xfrm>
            <a:prstGeom prst="rect">
              <a:avLst/>
            </a:prstGeom>
          </p:spPr>
        </p:pic>
        <p:pic>
          <p:nvPicPr>
            <p:cNvPr id="48" name="Picture 4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88998" y="1474202"/>
              <a:ext cx="605443" cy="605443"/>
            </a:xfrm>
            <a:prstGeom prst="rect">
              <a:avLst/>
            </a:prstGeom>
          </p:spPr>
        </p:pic>
        <p:grpSp>
          <p:nvGrpSpPr>
            <p:cNvPr id="49" name="Group 48"/>
            <p:cNvGrpSpPr/>
            <p:nvPr/>
          </p:nvGrpSpPr>
          <p:grpSpPr>
            <a:xfrm>
              <a:off x="5907554" y="3205536"/>
              <a:ext cx="1814056" cy="552611"/>
              <a:chOff x="1449797" y="4102100"/>
              <a:chExt cx="1814056" cy="552611"/>
            </a:xfrm>
          </p:grpSpPr>
          <p:sp>
            <p:nvSpPr>
              <p:cNvPr id="69" name="Shape 323"/>
              <p:cNvSpPr/>
              <p:nvPr/>
            </p:nvSpPr>
            <p:spPr>
              <a:xfrm>
                <a:off x="1449797" y="4102100"/>
                <a:ext cx="1814056"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71"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grpSp>
          <p:nvGrpSpPr>
            <p:cNvPr id="50" name="Group 49"/>
            <p:cNvGrpSpPr/>
            <p:nvPr/>
          </p:nvGrpSpPr>
          <p:grpSpPr>
            <a:xfrm>
              <a:off x="3942642" y="3178428"/>
              <a:ext cx="1567757" cy="579718"/>
              <a:chOff x="1449797" y="4102100"/>
              <a:chExt cx="1567757" cy="579718"/>
            </a:xfrm>
          </p:grpSpPr>
          <p:sp>
            <p:nvSpPr>
              <p:cNvPr id="66" name="Shape 323"/>
              <p:cNvSpPr/>
              <p:nvPr/>
            </p:nvSpPr>
            <p:spPr>
              <a:xfrm>
                <a:off x="1449797" y="4102100"/>
                <a:ext cx="1567757" cy="579718"/>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67"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grpSp>
          <p:nvGrpSpPr>
            <p:cNvPr id="51" name="Group 50"/>
            <p:cNvGrpSpPr/>
            <p:nvPr/>
          </p:nvGrpSpPr>
          <p:grpSpPr>
            <a:xfrm>
              <a:off x="1637995" y="3205536"/>
              <a:ext cx="1560035" cy="552611"/>
              <a:chOff x="1449797" y="4102100"/>
              <a:chExt cx="1560035" cy="552611"/>
            </a:xfrm>
          </p:grpSpPr>
          <p:sp>
            <p:nvSpPr>
              <p:cNvPr id="64" name="Shape 323"/>
              <p:cNvSpPr/>
              <p:nvPr/>
            </p:nvSpPr>
            <p:spPr>
              <a:xfrm>
                <a:off x="1449797" y="4102100"/>
                <a:ext cx="1560035"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65"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cxnSp>
          <p:nvCxnSpPr>
            <p:cNvPr id="52" name="Curved Connector 51"/>
            <p:cNvCxnSpPr>
              <a:stCxn id="44" idx="2"/>
              <a:endCxn id="64" idx="0"/>
            </p:cNvCxnSpPr>
            <p:nvPr/>
          </p:nvCxnSpPr>
          <p:spPr>
            <a:xfrm rot="16200000" flipH="1">
              <a:off x="1213953" y="2001471"/>
              <a:ext cx="1081709" cy="132641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41" idx="2"/>
              <a:endCxn id="66" idx="0"/>
            </p:cNvCxnSpPr>
            <p:nvPr/>
          </p:nvCxnSpPr>
          <p:spPr>
            <a:xfrm rot="5400000">
              <a:off x="5095764" y="1743940"/>
              <a:ext cx="1065247" cy="1803733"/>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47" idx="2"/>
              <a:endCxn id="69" idx="0"/>
            </p:cNvCxnSpPr>
            <p:nvPr/>
          </p:nvCxnSpPr>
          <p:spPr>
            <a:xfrm rot="16200000" flipH="1">
              <a:off x="4939898" y="1330851"/>
              <a:ext cx="1092354" cy="2657016"/>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urved Connector 54"/>
            <p:cNvCxnSpPr/>
            <p:nvPr/>
          </p:nvCxnSpPr>
          <p:spPr>
            <a:xfrm rot="5400000">
              <a:off x="2197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3068793" y="2205001"/>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43" idx="2"/>
            </p:cNvCxnSpPr>
            <p:nvPr/>
          </p:nvCxnSpPr>
          <p:spPr>
            <a:xfrm rot="16200000" flipH="1">
              <a:off x="2447176" y="1896567"/>
              <a:ext cx="1164955" cy="1619472"/>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46" idx="1"/>
            </p:cNvCxnSpPr>
            <p:nvPr/>
          </p:nvCxnSpPr>
          <p:spPr>
            <a:xfrm rot="10800000" flipV="1">
              <a:off x="4315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Curved Connector 60"/>
            <p:cNvCxnSpPr>
              <a:endCxn id="69" idx="3"/>
            </p:cNvCxnSpPr>
            <p:nvPr/>
          </p:nvCxnSpPr>
          <p:spPr>
            <a:xfrm rot="5400000">
              <a:off x="7093434" y="2833641"/>
              <a:ext cx="1276379" cy="20025"/>
            </a:xfrm>
            <a:prstGeom prst="curvedConnector2">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6200000" flipH="1">
              <a:off x="7224619" y="3531329"/>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7948464" y="923211"/>
            <a:ext cx="2343793" cy="944225"/>
            <a:chOff x="545205" y="1457650"/>
            <a:chExt cx="7390054" cy="2300497"/>
          </a:xfrm>
        </p:grpSpPr>
        <p:pic>
          <p:nvPicPr>
            <p:cNvPr id="74" name="Picture 7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2072" y="1476827"/>
              <a:ext cx="636355" cy="636355"/>
            </a:xfrm>
            <a:prstGeom prst="rect">
              <a:avLst/>
            </a:prstGeom>
          </p:spPr>
        </p:pic>
        <p:pic>
          <p:nvPicPr>
            <p:cNvPr id="75" name="Picture 7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9734" y="1490756"/>
              <a:ext cx="900366" cy="633070"/>
            </a:xfrm>
            <a:prstGeom prst="rect">
              <a:avLst/>
            </a:prstGeom>
          </p:spPr>
        </p:pic>
        <p:pic>
          <p:nvPicPr>
            <p:cNvPr id="76" name="Picture 7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5205" y="1551489"/>
              <a:ext cx="1092790" cy="572337"/>
            </a:xfrm>
            <a:prstGeom prst="rect">
              <a:avLst/>
            </a:prstGeom>
          </p:spPr>
        </p:pic>
        <p:pic>
          <p:nvPicPr>
            <p:cNvPr id="77" name="Picture 7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24448" y="1502371"/>
              <a:ext cx="610811" cy="610811"/>
            </a:xfrm>
            <a:prstGeom prst="rect">
              <a:avLst/>
            </a:prstGeom>
          </p:spPr>
        </p:pic>
        <p:pic>
          <p:nvPicPr>
            <p:cNvPr id="78" name="Picture 7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25797" y="1582135"/>
              <a:ext cx="1188225" cy="541691"/>
            </a:xfrm>
            <a:prstGeom prst="rect">
              <a:avLst/>
            </a:prstGeom>
          </p:spPr>
        </p:pic>
        <p:pic>
          <p:nvPicPr>
            <p:cNvPr id="79" name="Picture 7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29799" y="1457650"/>
              <a:ext cx="655532" cy="655532"/>
            </a:xfrm>
            <a:prstGeom prst="rect">
              <a:avLst/>
            </a:prstGeom>
          </p:spPr>
        </p:pic>
        <p:pic>
          <p:nvPicPr>
            <p:cNvPr id="80" name="Picture 7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88998" y="1474202"/>
              <a:ext cx="605443" cy="605443"/>
            </a:xfrm>
            <a:prstGeom prst="rect">
              <a:avLst/>
            </a:prstGeom>
          </p:spPr>
        </p:pic>
        <p:grpSp>
          <p:nvGrpSpPr>
            <p:cNvPr id="81" name="Group 80"/>
            <p:cNvGrpSpPr/>
            <p:nvPr/>
          </p:nvGrpSpPr>
          <p:grpSpPr>
            <a:xfrm>
              <a:off x="5907554" y="3205536"/>
              <a:ext cx="1814056" cy="552611"/>
              <a:chOff x="1449797" y="4102100"/>
              <a:chExt cx="1814056" cy="552611"/>
            </a:xfrm>
          </p:grpSpPr>
          <p:sp>
            <p:nvSpPr>
              <p:cNvPr id="97" name="Shape 323"/>
              <p:cNvSpPr/>
              <p:nvPr/>
            </p:nvSpPr>
            <p:spPr>
              <a:xfrm>
                <a:off x="1449797" y="4102100"/>
                <a:ext cx="1814056"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98"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grpSp>
          <p:nvGrpSpPr>
            <p:cNvPr id="82" name="Group 81"/>
            <p:cNvGrpSpPr/>
            <p:nvPr/>
          </p:nvGrpSpPr>
          <p:grpSpPr>
            <a:xfrm>
              <a:off x="3942642" y="3178428"/>
              <a:ext cx="1567757" cy="579718"/>
              <a:chOff x="1449797" y="4102100"/>
              <a:chExt cx="1567757" cy="579718"/>
            </a:xfrm>
          </p:grpSpPr>
          <p:sp>
            <p:nvSpPr>
              <p:cNvPr id="95" name="Shape 323"/>
              <p:cNvSpPr/>
              <p:nvPr/>
            </p:nvSpPr>
            <p:spPr>
              <a:xfrm>
                <a:off x="1449797" y="4102100"/>
                <a:ext cx="1567757" cy="579718"/>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96"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grpSp>
          <p:nvGrpSpPr>
            <p:cNvPr id="83" name="Group 82"/>
            <p:cNvGrpSpPr/>
            <p:nvPr/>
          </p:nvGrpSpPr>
          <p:grpSpPr>
            <a:xfrm>
              <a:off x="1637995" y="3205536"/>
              <a:ext cx="1560035" cy="552611"/>
              <a:chOff x="1449797" y="4102100"/>
              <a:chExt cx="1560035" cy="552611"/>
            </a:xfrm>
          </p:grpSpPr>
          <p:sp>
            <p:nvSpPr>
              <p:cNvPr id="93" name="Shape 323"/>
              <p:cNvSpPr/>
              <p:nvPr/>
            </p:nvSpPr>
            <p:spPr>
              <a:xfrm>
                <a:off x="1449797" y="4102100"/>
                <a:ext cx="1560035"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914400"/>
                <a:endParaRPr>
                  <a:solidFill>
                    <a:prstClr val="black"/>
                  </a:solidFill>
                  <a:latin typeface="Candara"/>
                </a:endParaRPr>
              </a:p>
            </p:txBody>
          </p:sp>
          <p:sp>
            <p:nvSpPr>
              <p:cNvPr id="94"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defTabSz="914400">
                  <a:defRPr sz="1800">
                    <a:uFillTx/>
                  </a:defRPr>
                </a:pPr>
                <a:r>
                  <a:rPr sz="800" dirty="0">
                    <a:solidFill>
                      <a:prstClr val="black"/>
                    </a:solidFill>
                  </a:rPr>
                  <a:t>Outcome</a:t>
                </a:r>
              </a:p>
            </p:txBody>
          </p:sp>
        </p:grpSp>
        <p:cxnSp>
          <p:nvCxnSpPr>
            <p:cNvPr id="84" name="Curved Connector 83"/>
            <p:cNvCxnSpPr>
              <a:stCxn id="76" idx="2"/>
              <a:endCxn id="93" idx="0"/>
            </p:cNvCxnSpPr>
            <p:nvPr/>
          </p:nvCxnSpPr>
          <p:spPr>
            <a:xfrm rot="16200000" flipH="1">
              <a:off x="1213953" y="2001471"/>
              <a:ext cx="1081709" cy="132641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74" idx="2"/>
              <a:endCxn id="95" idx="0"/>
            </p:cNvCxnSpPr>
            <p:nvPr/>
          </p:nvCxnSpPr>
          <p:spPr>
            <a:xfrm rot="5400000">
              <a:off x="5095764" y="1743940"/>
              <a:ext cx="1065247" cy="1803733"/>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86" name="Curved Connector 85"/>
            <p:cNvCxnSpPr>
              <a:stCxn id="79" idx="2"/>
              <a:endCxn id="97" idx="0"/>
            </p:cNvCxnSpPr>
            <p:nvPr/>
          </p:nvCxnSpPr>
          <p:spPr>
            <a:xfrm rot="16200000" flipH="1">
              <a:off x="4939898" y="1330851"/>
              <a:ext cx="1092354" cy="2657016"/>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5400000">
              <a:off x="2197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6200000" flipH="1">
              <a:off x="3068793" y="2205001"/>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9" name="Curved Connector 88"/>
            <p:cNvCxnSpPr>
              <a:stCxn id="75" idx="2"/>
            </p:cNvCxnSpPr>
            <p:nvPr/>
          </p:nvCxnSpPr>
          <p:spPr>
            <a:xfrm rot="16200000" flipH="1">
              <a:off x="2447176" y="1896567"/>
              <a:ext cx="1164955" cy="1619472"/>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78" idx="1"/>
            </p:cNvCxnSpPr>
            <p:nvPr/>
          </p:nvCxnSpPr>
          <p:spPr>
            <a:xfrm rot="10800000" flipV="1">
              <a:off x="4315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urved Connector 90"/>
            <p:cNvCxnSpPr>
              <a:endCxn id="97" idx="3"/>
            </p:cNvCxnSpPr>
            <p:nvPr/>
          </p:nvCxnSpPr>
          <p:spPr>
            <a:xfrm rot="5400000">
              <a:off x="7093434" y="2833641"/>
              <a:ext cx="1276379" cy="20025"/>
            </a:xfrm>
            <a:prstGeom prst="curvedConnector2">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2" name="Curved Connector 91"/>
            <p:cNvCxnSpPr/>
            <p:nvPr/>
          </p:nvCxnSpPr>
          <p:spPr>
            <a:xfrm rot="16200000" flipH="1">
              <a:off x="7224619" y="3531329"/>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15" name="Diagram 14"/>
          <p:cNvGraphicFramePr/>
          <p:nvPr>
            <p:extLst/>
          </p:nvPr>
        </p:nvGraphicFramePr>
        <p:xfrm>
          <a:off x="3107008" y="3957470"/>
          <a:ext cx="5980994" cy="19995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17" name="Curved Connector 16"/>
          <p:cNvCxnSpPr/>
          <p:nvPr/>
        </p:nvCxnSpPr>
        <p:spPr>
          <a:xfrm rot="16200000" flipH="1">
            <a:off x="2829611" y="2485788"/>
            <a:ext cx="2045533" cy="89783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urved Connector 18"/>
          <p:cNvCxnSpPr>
            <a:endCxn id="15" idx="0"/>
          </p:cNvCxnSpPr>
          <p:nvPr/>
        </p:nvCxnSpPr>
        <p:spPr>
          <a:xfrm rot="5400000">
            <a:off x="5568093" y="2506472"/>
            <a:ext cx="1980410" cy="921586"/>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rot="5400000">
            <a:off x="7794612" y="2477495"/>
            <a:ext cx="1980412" cy="97954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971978" y="2266512"/>
            <a:ext cx="6387382" cy="1477328"/>
          </a:xfrm>
          <a:prstGeom prst="rect">
            <a:avLst/>
          </a:prstGeom>
          <a:solidFill>
            <a:schemeClr val="bg2">
              <a:lumMod val="60000"/>
              <a:lumOff val="40000"/>
            </a:schemeClr>
          </a:solidFill>
          <a:ln w="38100">
            <a:solidFill>
              <a:schemeClr val="tx2">
                <a:lumMod val="60000"/>
                <a:lumOff val="40000"/>
              </a:schemeClr>
            </a:solidFill>
          </a:ln>
        </p:spPr>
        <p:txBody>
          <a:bodyPr wrap="square" rtlCol="0">
            <a:spAutoFit/>
          </a:bodyPr>
          <a:lstStyle/>
          <a:p>
            <a:pPr defTabSz="914400"/>
            <a:r>
              <a:rPr lang="en-US" dirty="0">
                <a:solidFill>
                  <a:prstClr val="black"/>
                </a:solidFill>
                <a:latin typeface="Candara"/>
              </a:rPr>
              <a:t>Degree Completion Achievement: </a:t>
            </a:r>
          </a:p>
          <a:p>
            <a:pPr marL="800100" lvl="1" indent="-342900" defTabSz="914400">
              <a:buFont typeface="+mj-lt"/>
              <a:buAutoNum type="arabicPeriod"/>
            </a:pPr>
            <a:r>
              <a:rPr lang="en-US" b="1" i="1" dirty="0">
                <a:solidFill>
                  <a:srgbClr val="B7A9E0">
                    <a:lumMod val="50000"/>
                  </a:srgbClr>
                </a:solidFill>
                <a:latin typeface="Candara"/>
              </a:rPr>
              <a:t>Exceeds Program Expectation </a:t>
            </a:r>
            <a:r>
              <a:rPr lang="en-US" i="1" dirty="0">
                <a:solidFill>
                  <a:srgbClr val="B7A9E0">
                    <a:lumMod val="50000"/>
                  </a:srgbClr>
                </a:solidFill>
                <a:latin typeface="Candara"/>
              </a:rPr>
              <a:t>(Advanced)</a:t>
            </a:r>
          </a:p>
          <a:p>
            <a:pPr marL="800100" lvl="1" indent="-342900" defTabSz="914400">
              <a:buFont typeface="+mj-lt"/>
              <a:buAutoNum type="arabicPeriod"/>
            </a:pPr>
            <a:r>
              <a:rPr lang="en-US" b="1" i="1" dirty="0">
                <a:solidFill>
                  <a:srgbClr val="B7A9E0">
                    <a:lumMod val="50000"/>
                  </a:srgbClr>
                </a:solidFill>
                <a:latin typeface="Candara"/>
              </a:rPr>
              <a:t>Meets Program Expectations </a:t>
            </a:r>
            <a:r>
              <a:rPr lang="en-US" i="1" dirty="0">
                <a:solidFill>
                  <a:srgbClr val="B7A9E0">
                    <a:lumMod val="50000"/>
                  </a:srgbClr>
                </a:solidFill>
                <a:latin typeface="Candara"/>
              </a:rPr>
              <a:t>(Proficient)</a:t>
            </a:r>
          </a:p>
          <a:p>
            <a:pPr marL="800100" lvl="1" indent="-342900" defTabSz="914400">
              <a:buFont typeface="+mj-lt"/>
              <a:buAutoNum type="arabicPeriod"/>
            </a:pPr>
            <a:r>
              <a:rPr lang="en-US" b="1" i="1" dirty="0">
                <a:solidFill>
                  <a:srgbClr val="B7A9E0">
                    <a:lumMod val="50000"/>
                  </a:srgbClr>
                </a:solidFill>
                <a:latin typeface="Candara"/>
              </a:rPr>
              <a:t>Meets Minimum Program Expectations </a:t>
            </a:r>
            <a:r>
              <a:rPr lang="en-US" i="1" dirty="0">
                <a:solidFill>
                  <a:srgbClr val="B7A9E0">
                    <a:lumMod val="50000"/>
                  </a:srgbClr>
                </a:solidFill>
                <a:latin typeface="Candara"/>
              </a:rPr>
              <a:t>(Developing)</a:t>
            </a:r>
          </a:p>
          <a:p>
            <a:pPr marL="800100" lvl="1" indent="-342900" defTabSz="914400">
              <a:buFont typeface="+mj-lt"/>
              <a:buAutoNum type="arabicPeriod"/>
            </a:pPr>
            <a:r>
              <a:rPr lang="en-US" b="1" i="1" dirty="0">
                <a:solidFill>
                  <a:srgbClr val="B7A9E0">
                    <a:lumMod val="50000"/>
                  </a:srgbClr>
                </a:solidFill>
                <a:latin typeface="Candara"/>
              </a:rPr>
              <a:t>Does Not Meet Program Expectations </a:t>
            </a:r>
            <a:r>
              <a:rPr lang="en-US" i="1" dirty="0">
                <a:solidFill>
                  <a:srgbClr val="B7A9E0">
                    <a:lumMod val="50000"/>
                  </a:srgbClr>
                </a:solidFill>
                <a:latin typeface="Candara"/>
              </a:rPr>
              <a:t>(Unacceptable)</a:t>
            </a:r>
          </a:p>
        </p:txBody>
      </p:sp>
    </p:spTree>
    <p:extLst>
      <p:ext uri="{BB962C8B-B14F-4D97-AF65-F5344CB8AC3E}">
        <p14:creationId xmlns:p14="http://schemas.microsoft.com/office/powerpoint/2010/main" val="174116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25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25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125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 calcmode="lin" valueType="num">
                                      <p:cBhvr>
                                        <p:cTn id="23" dur="1000" fill="hold"/>
                                        <p:tgtEl>
                                          <p:spTgt spid="102"/>
                                        </p:tgtEl>
                                        <p:attrNameLst>
                                          <p:attrName>ppt_w</p:attrName>
                                        </p:attrNameLst>
                                      </p:cBhvr>
                                      <p:tavLst>
                                        <p:tav tm="0">
                                          <p:val>
                                            <p:fltVal val="0"/>
                                          </p:val>
                                        </p:tav>
                                        <p:tav tm="100000">
                                          <p:val>
                                            <p:strVal val="#ppt_w"/>
                                          </p:val>
                                        </p:tav>
                                      </p:tavLst>
                                    </p:anim>
                                    <p:anim calcmode="lin" valueType="num">
                                      <p:cBhvr>
                                        <p:cTn id="24" dur="1000" fill="hold"/>
                                        <p:tgtEl>
                                          <p:spTgt spid="102"/>
                                        </p:tgtEl>
                                        <p:attrNameLst>
                                          <p:attrName>ppt_h</p:attrName>
                                        </p:attrNameLst>
                                      </p:cBhvr>
                                      <p:tavLst>
                                        <p:tav tm="0">
                                          <p:val>
                                            <p:fltVal val="0"/>
                                          </p:val>
                                        </p:tav>
                                        <p:tav tm="100000">
                                          <p:val>
                                            <p:strVal val="#ppt_h"/>
                                          </p:val>
                                        </p:tav>
                                      </p:tavLst>
                                    </p:anim>
                                    <p:animEffect transition="in" filter="fade">
                                      <p:cBhvr>
                                        <p:cTn id="25"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05987" y="3591303"/>
            <a:ext cx="3854248" cy="2042177"/>
            <a:chOff x="5081987" y="4195977"/>
            <a:chExt cx="3854248" cy="2042177"/>
          </a:xfrm>
        </p:grpSpPr>
        <p:sp>
          <p:nvSpPr>
            <p:cNvPr id="5" name="AutoShape 5"/>
            <p:cNvSpPr>
              <a:spLocks/>
            </p:cNvSpPr>
            <p:nvPr/>
          </p:nvSpPr>
          <p:spPr bwMode="auto">
            <a:xfrm>
              <a:off x="5081987" y="4195977"/>
              <a:ext cx="3854248" cy="2042177"/>
            </a:xfrm>
            <a:prstGeom prst="roundRect">
              <a:avLst>
                <a:gd name="adj" fmla="val 27778"/>
              </a:avLst>
            </a:prstGeom>
            <a:gradFill rotWithShape="0">
              <a:gsLst>
                <a:gs pos="0">
                  <a:srgbClr val="FFFFFF"/>
                </a:gs>
                <a:gs pos="100000">
                  <a:srgbClr val="FF6666"/>
                </a:gs>
              </a:gsLst>
              <a:lin ang="0"/>
            </a:gradFill>
            <a:ln w="25400">
              <a:solidFill>
                <a:srgbClr val="000000"/>
              </a:solid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6" name="AutoShape 6"/>
            <p:cNvSpPr>
              <a:spLocks/>
            </p:cNvSpPr>
            <p:nvPr/>
          </p:nvSpPr>
          <p:spPr bwMode="auto">
            <a:xfrm>
              <a:off x="5081987" y="4563216"/>
              <a:ext cx="3854248" cy="1470511"/>
            </a:xfrm>
            <a:custGeom>
              <a:avLst/>
              <a:gdLst>
                <a:gd name="T0" fmla="*/ 48188986 w 21600"/>
                <a:gd name="T1" fmla="*/ 2147483646 h 21600"/>
                <a:gd name="T2" fmla="*/ 48188986 w 21600"/>
                <a:gd name="T3" fmla="*/ 2147483646 h 21600"/>
                <a:gd name="T4" fmla="*/ 48188986 w 21600"/>
                <a:gd name="T5" fmla="*/ 2147483646 h 21600"/>
                <a:gd name="T6" fmla="*/ 4818898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914400">
                <a:buClr>
                  <a:srgbClr val="000000"/>
                </a:buClr>
              </a:pPr>
              <a:r>
                <a:rPr lang="en-US" sz="28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Lucida Grande" charset="0"/>
                  <a:cs typeface="Lucida Grande" charset="0"/>
                  <a:sym typeface="Lucida Grande" charset="0"/>
                </a:rPr>
                <a:t>Degree Program</a:t>
              </a:r>
              <a:endParaRPr lang="en-US" sz="20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ill Sans" charset="0"/>
                <a:cs typeface="Gill Sans" charset="0"/>
                <a:sym typeface="Gill Sans" charset="0"/>
              </a:endParaRPr>
            </a:p>
            <a:p>
              <a:pPr algn="ctr" defTabSz="914400">
                <a:buClr>
                  <a:srgbClr val="000000"/>
                </a:buClr>
              </a:pPr>
              <a:r>
                <a:rPr lang="en-US" sz="28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Lucida Grande" charset="0"/>
                  <a:cs typeface="Lucida Grande" charset="0"/>
                  <a:sym typeface="Lucida Grande" charset="0"/>
                </a:rPr>
                <a:t>  Learning Outcomes</a:t>
              </a:r>
            </a:p>
            <a:p>
              <a:pPr algn="ctr" defTabSz="914400">
                <a:buClr>
                  <a:srgbClr val="000000"/>
                </a:buClr>
              </a:pPr>
              <a:r>
                <a:rPr lang="en-US" sz="24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charset="0"/>
                  <a:cs typeface="Lucida Grande" charset="0"/>
                  <a:sym typeface="Lucida Grande" charset="0"/>
                </a:rPr>
                <a:t>(SLOs)</a:t>
              </a:r>
              <a:endParaRPr 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 name="Group 6"/>
          <p:cNvGrpSpPr/>
          <p:nvPr/>
        </p:nvGrpSpPr>
        <p:grpSpPr>
          <a:xfrm>
            <a:off x="6889685" y="1081065"/>
            <a:ext cx="1777073" cy="574675"/>
            <a:chOff x="4279900" y="1143000"/>
            <a:chExt cx="2197100" cy="1028700"/>
          </a:xfrm>
        </p:grpSpPr>
        <p:sp>
          <p:nvSpPr>
            <p:cNvPr id="8" name="AutoShape 10"/>
            <p:cNvSpPr>
              <a:spLocks/>
            </p:cNvSpPr>
            <p:nvPr/>
          </p:nvSpPr>
          <p:spPr bwMode="auto">
            <a:xfrm>
              <a:off x="4445000" y="1143000"/>
              <a:ext cx="2032000" cy="482600"/>
            </a:xfrm>
            <a:prstGeom prst="roundRect">
              <a:avLst>
                <a:gd name="adj" fmla="val 39472"/>
              </a:avLst>
            </a:prstGeom>
            <a:gradFill rotWithShape="0">
              <a:gsLst>
                <a:gs pos="0">
                  <a:srgbClr val="FFFFFF"/>
                </a:gs>
                <a:gs pos="100000">
                  <a:srgbClr val="408000"/>
                </a:gs>
              </a:gsLst>
              <a:lin ang="5400000"/>
            </a:gradFill>
            <a:ln w="25400">
              <a:solidFill>
                <a:srgbClr val="000000"/>
              </a:solid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9" name="AutoShape 11"/>
            <p:cNvSpPr>
              <a:spLocks/>
            </p:cNvSpPr>
            <p:nvPr/>
          </p:nvSpPr>
          <p:spPr bwMode="auto">
            <a:xfrm>
              <a:off x="4445000" y="1689100"/>
              <a:ext cx="2019300" cy="482600"/>
            </a:xfrm>
            <a:prstGeom prst="roundRect">
              <a:avLst>
                <a:gd name="adj" fmla="val 39472"/>
              </a:avLst>
            </a:prstGeom>
            <a:gradFill rotWithShape="0">
              <a:gsLst>
                <a:gs pos="0">
                  <a:srgbClr val="FFFFFF"/>
                </a:gs>
                <a:gs pos="100000">
                  <a:srgbClr val="408000"/>
                </a:gs>
              </a:gsLst>
              <a:lin ang="5400000"/>
            </a:gradFill>
            <a:ln w="25400">
              <a:solidFill>
                <a:srgbClr val="000000"/>
              </a:solid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10" name="Line 16"/>
            <p:cNvSpPr>
              <a:spLocks noChangeShapeType="1"/>
            </p:cNvSpPr>
            <p:nvPr/>
          </p:nvSpPr>
          <p:spPr bwMode="auto">
            <a:xfrm flipV="1">
              <a:off x="4279900" y="1397000"/>
              <a:ext cx="163513" cy="21272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11" name="Line 19"/>
            <p:cNvSpPr>
              <a:spLocks noChangeShapeType="1"/>
            </p:cNvSpPr>
            <p:nvPr/>
          </p:nvSpPr>
          <p:spPr bwMode="auto">
            <a:xfrm>
              <a:off x="4286250" y="1641475"/>
              <a:ext cx="158750" cy="20955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12" name="AutoShape 25"/>
            <p:cNvSpPr>
              <a:spLocks/>
            </p:cNvSpPr>
            <p:nvPr/>
          </p:nvSpPr>
          <p:spPr bwMode="auto">
            <a:xfrm>
              <a:off x="4572000" y="1193644"/>
              <a:ext cx="1692275" cy="266700"/>
            </a:xfrm>
            <a:custGeom>
              <a:avLst/>
              <a:gdLst>
                <a:gd name="T0" fmla="*/ 2147483646 w 21600"/>
                <a:gd name="T1" fmla="*/ 20329726 h 21600"/>
                <a:gd name="T2" fmla="*/ 2147483646 w 21600"/>
                <a:gd name="T3" fmla="*/ 20329726 h 21600"/>
                <a:gd name="T4" fmla="*/ 2147483646 w 21600"/>
                <a:gd name="T5" fmla="*/ 20329726 h 21600"/>
                <a:gd name="T6" fmla="*/ 2147483646 w 21600"/>
                <a:gd name="T7" fmla="*/ 203297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r>
                <a:rPr lang="en-US" sz="1200" kern="0" dirty="0">
                  <a:solidFill>
                    <a:sysClr val="windowText" lastClr="000000"/>
                  </a:solidFill>
                  <a:latin typeface="Lucida Grande" charset="0"/>
                  <a:cs typeface="Lucida Grande" charset="0"/>
                  <a:sym typeface="Lucida Grande" charset="0"/>
                </a:rPr>
                <a:t>Assessment #1</a:t>
              </a:r>
              <a:endParaRPr lang="en-US" sz="1200" kern="0" dirty="0">
                <a:solidFill>
                  <a:sysClr val="windowText" lastClr="000000"/>
                </a:solidFill>
              </a:endParaRPr>
            </a:p>
          </p:txBody>
        </p:sp>
        <p:sp>
          <p:nvSpPr>
            <p:cNvPr id="13" name="AutoShape 26"/>
            <p:cNvSpPr>
              <a:spLocks/>
            </p:cNvSpPr>
            <p:nvPr/>
          </p:nvSpPr>
          <p:spPr bwMode="auto">
            <a:xfrm>
              <a:off x="4572000" y="1717675"/>
              <a:ext cx="1692275" cy="266700"/>
            </a:xfrm>
            <a:custGeom>
              <a:avLst/>
              <a:gdLst>
                <a:gd name="T0" fmla="*/ 2147483646 w 21600"/>
                <a:gd name="T1" fmla="*/ 20329726 h 21600"/>
                <a:gd name="T2" fmla="*/ 2147483646 w 21600"/>
                <a:gd name="T3" fmla="*/ 20329726 h 21600"/>
                <a:gd name="T4" fmla="*/ 2147483646 w 21600"/>
                <a:gd name="T5" fmla="*/ 20329726 h 21600"/>
                <a:gd name="T6" fmla="*/ 2147483646 w 21600"/>
                <a:gd name="T7" fmla="*/ 203297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r>
                <a:rPr lang="en-US" sz="1200" kern="0" dirty="0">
                  <a:solidFill>
                    <a:sysClr val="windowText" lastClr="000000"/>
                  </a:solidFill>
                  <a:latin typeface="Lucida Grande" charset="0"/>
                  <a:cs typeface="Lucida Grande" charset="0"/>
                  <a:sym typeface="Lucida Grande" charset="0"/>
                </a:rPr>
                <a:t>Assessment #2</a:t>
              </a:r>
              <a:endParaRPr lang="en-US" sz="1200" kern="0" dirty="0">
                <a:solidFill>
                  <a:sysClr val="windowText" lastClr="000000"/>
                </a:solidFill>
              </a:endParaRPr>
            </a:p>
          </p:txBody>
        </p:sp>
      </p:grpSp>
      <p:grpSp>
        <p:nvGrpSpPr>
          <p:cNvPr id="14" name="Group 13"/>
          <p:cNvGrpSpPr/>
          <p:nvPr/>
        </p:nvGrpSpPr>
        <p:grpSpPr>
          <a:xfrm>
            <a:off x="6864239" y="1786629"/>
            <a:ext cx="1792247" cy="617147"/>
            <a:chOff x="4279900" y="2578100"/>
            <a:chExt cx="2197100" cy="1028700"/>
          </a:xfrm>
        </p:grpSpPr>
        <p:sp>
          <p:nvSpPr>
            <p:cNvPr id="15" name="AutoShape 12"/>
            <p:cNvSpPr>
              <a:spLocks/>
            </p:cNvSpPr>
            <p:nvPr/>
          </p:nvSpPr>
          <p:spPr bwMode="auto">
            <a:xfrm>
              <a:off x="4445000" y="2578100"/>
              <a:ext cx="2032000" cy="482600"/>
            </a:xfrm>
            <a:prstGeom prst="roundRect">
              <a:avLst>
                <a:gd name="adj" fmla="val 39472"/>
              </a:avLst>
            </a:prstGeom>
            <a:gradFill rotWithShape="0">
              <a:gsLst>
                <a:gs pos="0">
                  <a:srgbClr val="FFFFFF"/>
                </a:gs>
                <a:gs pos="100000">
                  <a:srgbClr val="408000"/>
                </a:gs>
              </a:gsLst>
              <a:lin ang="5400000"/>
            </a:gradFill>
            <a:ln w="25400">
              <a:solidFill>
                <a:srgbClr val="000000"/>
              </a:solid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16" name="AutoShape 13"/>
            <p:cNvSpPr>
              <a:spLocks/>
            </p:cNvSpPr>
            <p:nvPr/>
          </p:nvSpPr>
          <p:spPr bwMode="auto">
            <a:xfrm>
              <a:off x="4445000" y="3124200"/>
              <a:ext cx="2032000" cy="482600"/>
            </a:xfrm>
            <a:prstGeom prst="roundRect">
              <a:avLst>
                <a:gd name="adj" fmla="val 39472"/>
              </a:avLst>
            </a:prstGeom>
            <a:gradFill rotWithShape="0">
              <a:gsLst>
                <a:gs pos="0">
                  <a:srgbClr val="FFFFFF"/>
                </a:gs>
                <a:gs pos="100000">
                  <a:srgbClr val="408000"/>
                </a:gs>
              </a:gsLst>
              <a:lin ang="5400000"/>
            </a:gradFill>
            <a:ln w="25400">
              <a:solidFill>
                <a:srgbClr val="000000"/>
              </a:solid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17" name="Line 17"/>
            <p:cNvSpPr>
              <a:spLocks noChangeShapeType="1"/>
            </p:cNvSpPr>
            <p:nvPr/>
          </p:nvSpPr>
          <p:spPr bwMode="auto">
            <a:xfrm flipV="1">
              <a:off x="4279900" y="2844800"/>
              <a:ext cx="161925" cy="21113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18" name="Line 20"/>
            <p:cNvSpPr>
              <a:spLocks noChangeShapeType="1"/>
            </p:cNvSpPr>
            <p:nvPr/>
          </p:nvSpPr>
          <p:spPr bwMode="auto">
            <a:xfrm>
              <a:off x="4279900" y="3035300"/>
              <a:ext cx="157163" cy="20955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19" name="AutoShape 27"/>
            <p:cNvSpPr>
              <a:spLocks/>
            </p:cNvSpPr>
            <p:nvPr/>
          </p:nvSpPr>
          <p:spPr bwMode="auto">
            <a:xfrm>
              <a:off x="4572000" y="2640294"/>
              <a:ext cx="1692275" cy="266700"/>
            </a:xfrm>
            <a:custGeom>
              <a:avLst/>
              <a:gdLst>
                <a:gd name="T0" fmla="*/ 2147483646 w 21600"/>
                <a:gd name="T1" fmla="*/ 20329726 h 21600"/>
                <a:gd name="T2" fmla="*/ 2147483646 w 21600"/>
                <a:gd name="T3" fmla="*/ 20329726 h 21600"/>
                <a:gd name="T4" fmla="*/ 2147483646 w 21600"/>
                <a:gd name="T5" fmla="*/ 20329726 h 21600"/>
                <a:gd name="T6" fmla="*/ 2147483646 w 21600"/>
                <a:gd name="T7" fmla="*/ 203297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r>
                <a:rPr lang="en-US" sz="1200" kern="0" dirty="0">
                  <a:solidFill>
                    <a:sysClr val="windowText" lastClr="000000"/>
                  </a:solidFill>
                  <a:latin typeface="Lucida Grande" charset="0"/>
                  <a:cs typeface="Lucida Grande" charset="0"/>
                  <a:sym typeface="Lucida Grande" charset="0"/>
                </a:rPr>
                <a:t>Assessment #1</a:t>
              </a:r>
              <a:endParaRPr lang="en-US" sz="1200" kern="0" dirty="0">
                <a:solidFill>
                  <a:sysClr val="windowText" lastClr="000000"/>
                </a:solidFill>
              </a:endParaRPr>
            </a:p>
          </p:txBody>
        </p:sp>
        <p:sp>
          <p:nvSpPr>
            <p:cNvPr id="20" name="AutoShape 28"/>
            <p:cNvSpPr>
              <a:spLocks/>
            </p:cNvSpPr>
            <p:nvPr/>
          </p:nvSpPr>
          <p:spPr bwMode="auto">
            <a:xfrm>
              <a:off x="4572000" y="3195247"/>
              <a:ext cx="1692275" cy="266700"/>
            </a:xfrm>
            <a:custGeom>
              <a:avLst/>
              <a:gdLst>
                <a:gd name="T0" fmla="*/ 2147483646 w 21600"/>
                <a:gd name="T1" fmla="*/ 20329726 h 21600"/>
                <a:gd name="T2" fmla="*/ 2147483646 w 21600"/>
                <a:gd name="T3" fmla="*/ 20329726 h 21600"/>
                <a:gd name="T4" fmla="*/ 2147483646 w 21600"/>
                <a:gd name="T5" fmla="*/ 20329726 h 21600"/>
                <a:gd name="T6" fmla="*/ 2147483646 w 21600"/>
                <a:gd name="T7" fmla="*/ 203297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r>
                <a:rPr lang="en-US" sz="1200" kern="0" dirty="0">
                  <a:solidFill>
                    <a:sysClr val="windowText" lastClr="000000"/>
                  </a:solidFill>
                  <a:latin typeface="Lucida Grande" charset="0"/>
                  <a:cs typeface="Lucida Grande" charset="0"/>
                  <a:sym typeface="Lucida Grande" charset="0"/>
                </a:rPr>
                <a:t>Assessment #2</a:t>
              </a:r>
              <a:endParaRPr lang="en-US" sz="1200" kern="0" dirty="0">
                <a:solidFill>
                  <a:sysClr val="windowText" lastClr="000000"/>
                </a:solidFill>
              </a:endParaRPr>
            </a:p>
          </p:txBody>
        </p:sp>
      </p:grpSp>
      <p:grpSp>
        <p:nvGrpSpPr>
          <p:cNvPr id="21" name="Group 20"/>
          <p:cNvGrpSpPr/>
          <p:nvPr/>
        </p:nvGrpSpPr>
        <p:grpSpPr>
          <a:xfrm>
            <a:off x="6894820" y="2510593"/>
            <a:ext cx="1738116" cy="584289"/>
            <a:chOff x="4279900" y="3962400"/>
            <a:chExt cx="2197100" cy="1028700"/>
          </a:xfrm>
        </p:grpSpPr>
        <p:sp>
          <p:nvSpPr>
            <p:cNvPr id="22" name="AutoShape 14"/>
            <p:cNvSpPr>
              <a:spLocks/>
            </p:cNvSpPr>
            <p:nvPr/>
          </p:nvSpPr>
          <p:spPr bwMode="auto">
            <a:xfrm>
              <a:off x="4445000" y="3962400"/>
              <a:ext cx="2032000" cy="482600"/>
            </a:xfrm>
            <a:prstGeom prst="roundRect">
              <a:avLst>
                <a:gd name="adj" fmla="val 39472"/>
              </a:avLst>
            </a:prstGeom>
            <a:gradFill rotWithShape="0">
              <a:gsLst>
                <a:gs pos="0">
                  <a:srgbClr val="FFFFFF"/>
                </a:gs>
                <a:gs pos="100000">
                  <a:srgbClr val="408000"/>
                </a:gs>
              </a:gsLst>
              <a:lin ang="5400000"/>
            </a:gradFill>
            <a:ln w="25400">
              <a:solidFill>
                <a:srgbClr val="000000"/>
              </a:solid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23" name="AutoShape 15"/>
            <p:cNvSpPr>
              <a:spLocks/>
            </p:cNvSpPr>
            <p:nvPr/>
          </p:nvSpPr>
          <p:spPr bwMode="auto">
            <a:xfrm>
              <a:off x="4445000" y="4508500"/>
              <a:ext cx="2032000" cy="482600"/>
            </a:xfrm>
            <a:prstGeom prst="roundRect">
              <a:avLst>
                <a:gd name="adj" fmla="val 39472"/>
              </a:avLst>
            </a:prstGeom>
            <a:gradFill rotWithShape="0">
              <a:gsLst>
                <a:gs pos="0">
                  <a:srgbClr val="FFFFFF"/>
                </a:gs>
                <a:gs pos="100000">
                  <a:srgbClr val="408000"/>
                </a:gs>
              </a:gsLst>
              <a:lin ang="5400000"/>
            </a:gradFill>
            <a:ln w="25400">
              <a:solidFill>
                <a:srgbClr val="000000"/>
              </a:solid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24" name="Line 18"/>
            <p:cNvSpPr>
              <a:spLocks noChangeShapeType="1"/>
            </p:cNvSpPr>
            <p:nvPr/>
          </p:nvSpPr>
          <p:spPr bwMode="auto">
            <a:xfrm flipV="1">
              <a:off x="4279900" y="4254500"/>
              <a:ext cx="161925" cy="21113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25" name="Line 21"/>
            <p:cNvSpPr>
              <a:spLocks noChangeShapeType="1"/>
            </p:cNvSpPr>
            <p:nvPr/>
          </p:nvSpPr>
          <p:spPr bwMode="auto">
            <a:xfrm>
              <a:off x="4279900" y="4432300"/>
              <a:ext cx="157163" cy="20955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endParaRPr lang="en-US" kern="0">
                <a:solidFill>
                  <a:sysClr val="windowText" lastClr="000000"/>
                </a:solidFill>
              </a:endParaRPr>
            </a:p>
          </p:txBody>
        </p:sp>
        <p:sp>
          <p:nvSpPr>
            <p:cNvPr id="26" name="AutoShape 29"/>
            <p:cNvSpPr>
              <a:spLocks/>
            </p:cNvSpPr>
            <p:nvPr/>
          </p:nvSpPr>
          <p:spPr bwMode="auto">
            <a:xfrm>
              <a:off x="4572000" y="4121150"/>
              <a:ext cx="1692275" cy="266700"/>
            </a:xfrm>
            <a:custGeom>
              <a:avLst/>
              <a:gdLst>
                <a:gd name="T0" fmla="*/ 2147483646 w 21600"/>
                <a:gd name="T1" fmla="*/ 20329726 h 21600"/>
                <a:gd name="T2" fmla="*/ 2147483646 w 21600"/>
                <a:gd name="T3" fmla="*/ 20329726 h 21600"/>
                <a:gd name="T4" fmla="*/ 2147483646 w 21600"/>
                <a:gd name="T5" fmla="*/ 20329726 h 21600"/>
                <a:gd name="T6" fmla="*/ 2147483646 w 21600"/>
                <a:gd name="T7" fmla="*/ 203297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r>
                <a:rPr lang="en-US" sz="1200" kern="0" dirty="0">
                  <a:solidFill>
                    <a:sysClr val="windowText" lastClr="000000"/>
                  </a:solidFill>
                  <a:latin typeface="Lucida Grande" charset="0"/>
                  <a:cs typeface="Lucida Grande" charset="0"/>
                  <a:sym typeface="Lucida Grande" charset="0"/>
                </a:rPr>
                <a:t>Assessment #1</a:t>
              </a:r>
              <a:endParaRPr lang="en-US" sz="1200" kern="0" dirty="0">
                <a:solidFill>
                  <a:sysClr val="windowText" lastClr="000000"/>
                </a:solidFill>
              </a:endParaRPr>
            </a:p>
          </p:txBody>
        </p:sp>
        <p:sp>
          <p:nvSpPr>
            <p:cNvPr id="27" name="AutoShape 30"/>
            <p:cNvSpPr>
              <a:spLocks/>
            </p:cNvSpPr>
            <p:nvPr/>
          </p:nvSpPr>
          <p:spPr bwMode="auto">
            <a:xfrm>
              <a:off x="4572000" y="4641850"/>
              <a:ext cx="1692275" cy="266700"/>
            </a:xfrm>
            <a:custGeom>
              <a:avLst/>
              <a:gdLst>
                <a:gd name="T0" fmla="*/ 2147483646 w 21600"/>
                <a:gd name="T1" fmla="*/ 20329726 h 21600"/>
                <a:gd name="T2" fmla="*/ 2147483646 w 21600"/>
                <a:gd name="T3" fmla="*/ 20329726 h 21600"/>
                <a:gd name="T4" fmla="*/ 2147483646 w 21600"/>
                <a:gd name="T5" fmla="*/ 20329726 h 21600"/>
                <a:gd name="T6" fmla="*/ 2147483646 w 21600"/>
                <a:gd name="T7" fmla="*/ 2032972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r>
                <a:rPr lang="en-US" sz="1200" kern="0" dirty="0">
                  <a:solidFill>
                    <a:sysClr val="windowText" lastClr="000000"/>
                  </a:solidFill>
                  <a:latin typeface="Lucida Grande" charset="0"/>
                  <a:cs typeface="Lucida Grande" charset="0"/>
                  <a:sym typeface="Lucida Grande" charset="0"/>
                </a:rPr>
                <a:t>Assessment #2</a:t>
              </a:r>
              <a:endParaRPr lang="en-US" sz="1200" kern="0" dirty="0">
                <a:solidFill>
                  <a:sysClr val="windowText" lastClr="000000"/>
                </a:solidFill>
              </a:endParaRPr>
            </a:p>
          </p:txBody>
        </p:sp>
      </p:grpSp>
      <p:grpSp>
        <p:nvGrpSpPr>
          <p:cNvPr id="28" name="Group 27"/>
          <p:cNvGrpSpPr/>
          <p:nvPr/>
        </p:nvGrpSpPr>
        <p:grpSpPr>
          <a:xfrm>
            <a:off x="909173" y="3448345"/>
            <a:ext cx="2044700" cy="2197100"/>
            <a:chOff x="1616894" y="4041054"/>
            <a:chExt cx="2044700" cy="2197100"/>
          </a:xfrm>
        </p:grpSpPr>
        <p:sp>
          <p:nvSpPr>
            <p:cNvPr id="29" name="AutoShape 34"/>
            <p:cNvSpPr>
              <a:spLocks/>
            </p:cNvSpPr>
            <p:nvPr/>
          </p:nvSpPr>
          <p:spPr bwMode="auto">
            <a:xfrm>
              <a:off x="1616894" y="4041054"/>
              <a:ext cx="2044700" cy="387350"/>
            </a:xfrm>
            <a:prstGeom prst="roundRect">
              <a:avLst>
                <a:gd name="adj" fmla="val 33356"/>
              </a:avLst>
            </a:prstGeom>
            <a:gradFill flip="none" rotWithShape="1">
              <a:gsLst>
                <a:gs pos="80000">
                  <a:srgbClr val="347112"/>
                </a:gs>
                <a:gs pos="100000">
                  <a:srgbClr val="FFFFFF"/>
                </a:gs>
              </a:gsLst>
              <a:lin ang="0" scaled="1"/>
              <a:tileRect/>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0" name="AutoShape 35" descr="image4.jpg"/>
            <p:cNvSpPr>
              <a:spLocks/>
            </p:cNvSpPr>
            <p:nvPr/>
          </p:nvSpPr>
          <p:spPr bwMode="auto">
            <a:xfrm>
              <a:off x="1628007" y="4060104"/>
              <a:ext cx="246062" cy="349250"/>
            </a:xfrm>
            <a:prstGeom prst="roundRect">
              <a:avLst>
                <a:gd name="adj" fmla="val 47421"/>
              </a:avLst>
            </a:prstGeom>
            <a:blipFill dpi="0" rotWithShape="0">
              <a:blip r:embed="rId3"/>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31" name="AutoShape 36"/>
            <p:cNvSpPr>
              <a:spLocks/>
            </p:cNvSpPr>
            <p:nvPr/>
          </p:nvSpPr>
          <p:spPr bwMode="auto">
            <a:xfrm>
              <a:off x="1874069" y="4041054"/>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kern="0" dirty="0">
                  <a:solidFill>
                    <a:srgbClr val="FFFFFF"/>
                  </a:solidFill>
                  <a:latin typeface="Calibri" charset="0"/>
                  <a:cs typeface="Calibri" charset="0"/>
                  <a:sym typeface="Calibri" charset="0"/>
                </a:rPr>
                <a:t>Knowledge</a:t>
              </a:r>
              <a:endParaRPr lang="en-US" kern="0" dirty="0">
                <a:solidFill>
                  <a:sysClr val="windowText" lastClr="000000"/>
                </a:solidFill>
              </a:endParaRPr>
            </a:p>
          </p:txBody>
        </p:sp>
        <p:sp>
          <p:nvSpPr>
            <p:cNvPr id="32" name="AutoShape 37"/>
            <p:cNvSpPr>
              <a:spLocks/>
            </p:cNvSpPr>
            <p:nvPr/>
          </p:nvSpPr>
          <p:spPr bwMode="auto">
            <a:xfrm>
              <a:off x="1616894" y="4493492"/>
              <a:ext cx="2044700" cy="387350"/>
            </a:xfrm>
            <a:prstGeom prst="roundRect">
              <a:avLst>
                <a:gd name="adj" fmla="val 33356"/>
              </a:avLst>
            </a:prstGeom>
            <a:gradFill flip="none" rotWithShape="1">
              <a:gsLst>
                <a:gs pos="80000">
                  <a:srgbClr val="FB6108"/>
                </a:gs>
                <a:gs pos="100000">
                  <a:srgbClr val="FFFFFF"/>
                </a:gs>
              </a:gsLst>
              <a:lin ang="0" scaled="1"/>
              <a:tileRect/>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3" name="AutoShape 38" descr="image4.jpg"/>
            <p:cNvSpPr>
              <a:spLocks/>
            </p:cNvSpPr>
            <p:nvPr/>
          </p:nvSpPr>
          <p:spPr bwMode="auto">
            <a:xfrm>
              <a:off x="1628007" y="4512542"/>
              <a:ext cx="246062" cy="349250"/>
            </a:xfrm>
            <a:prstGeom prst="roundRect">
              <a:avLst>
                <a:gd name="adj" fmla="val 47421"/>
              </a:avLst>
            </a:prstGeom>
            <a:blipFill dpi="0" rotWithShape="0">
              <a:blip r:embed="rId3"/>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34" name="AutoShape 39"/>
            <p:cNvSpPr>
              <a:spLocks/>
            </p:cNvSpPr>
            <p:nvPr/>
          </p:nvSpPr>
          <p:spPr bwMode="auto">
            <a:xfrm>
              <a:off x="1874069" y="4493492"/>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sz="1600" kern="0" dirty="0">
                  <a:solidFill>
                    <a:srgbClr val="FFFFFF"/>
                  </a:solidFill>
                  <a:latin typeface="Calibri" charset="0"/>
                  <a:cs typeface="Calibri" charset="0"/>
                  <a:sym typeface="Calibri" charset="0"/>
                </a:rPr>
                <a:t>Critical Thinking</a:t>
              </a:r>
              <a:endParaRPr lang="en-US" kern="0" dirty="0">
                <a:solidFill>
                  <a:sysClr val="windowText" lastClr="000000"/>
                </a:solidFill>
              </a:endParaRPr>
            </a:p>
          </p:txBody>
        </p:sp>
        <p:sp>
          <p:nvSpPr>
            <p:cNvPr id="35" name="AutoShape 40"/>
            <p:cNvSpPr>
              <a:spLocks/>
            </p:cNvSpPr>
            <p:nvPr/>
          </p:nvSpPr>
          <p:spPr bwMode="auto">
            <a:xfrm>
              <a:off x="1616894" y="4945929"/>
              <a:ext cx="2044700" cy="387350"/>
            </a:xfrm>
            <a:prstGeom prst="roundRect">
              <a:avLst>
                <a:gd name="adj" fmla="val 33356"/>
              </a:avLst>
            </a:prstGeom>
            <a:gradFill flip="none" rotWithShape="1">
              <a:gsLst>
                <a:gs pos="80000">
                  <a:srgbClr val="AE0021"/>
                </a:gs>
                <a:gs pos="100000">
                  <a:srgbClr val="FFFFFF"/>
                </a:gs>
              </a:gsLst>
              <a:lin ang="0" scaled="1"/>
              <a:tileRect/>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6" name="AutoShape 41" descr="image4.jpg"/>
            <p:cNvSpPr>
              <a:spLocks/>
            </p:cNvSpPr>
            <p:nvPr/>
          </p:nvSpPr>
          <p:spPr bwMode="auto">
            <a:xfrm>
              <a:off x="1628007" y="4964979"/>
              <a:ext cx="246062" cy="349250"/>
            </a:xfrm>
            <a:prstGeom prst="roundRect">
              <a:avLst>
                <a:gd name="adj" fmla="val 47421"/>
              </a:avLst>
            </a:prstGeom>
            <a:blipFill dpi="0" rotWithShape="0">
              <a:blip r:embed="rId3"/>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37" name="AutoShape 42"/>
            <p:cNvSpPr>
              <a:spLocks/>
            </p:cNvSpPr>
            <p:nvPr/>
          </p:nvSpPr>
          <p:spPr bwMode="auto">
            <a:xfrm>
              <a:off x="1874069" y="4945929"/>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sz="1600" kern="0" dirty="0">
                  <a:solidFill>
                    <a:srgbClr val="FFFFFF"/>
                  </a:solidFill>
                  <a:latin typeface="Calibri" charset="0"/>
                  <a:cs typeface="Calibri" charset="0"/>
                  <a:sym typeface="Calibri" charset="0"/>
                </a:rPr>
                <a:t>Communication</a:t>
              </a:r>
              <a:endParaRPr lang="en-US" kern="0" dirty="0">
                <a:solidFill>
                  <a:sysClr val="windowText" lastClr="000000"/>
                </a:solidFill>
              </a:endParaRPr>
            </a:p>
          </p:txBody>
        </p:sp>
        <p:sp>
          <p:nvSpPr>
            <p:cNvPr id="38" name="AutoShape 43"/>
            <p:cNvSpPr>
              <a:spLocks/>
            </p:cNvSpPr>
            <p:nvPr/>
          </p:nvSpPr>
          <p:spPr bwMode="auto">
            <a:xfrm>
              <a:off x="1616894" y="5398367"/>
              <a:ext cx="2044700" cy="387350"/>
            </a:xfrm>
            <a:prstGeom prst="roundRect">
              <a:avLst>
                <a:gd name="adj" fmla="val 33356"/>
              </a:avLst>
            </a:prstGeom>
            <a:gradFill flip="none" rotWithShape="1">
              <a:gsLst>
                <a:gs pos="81000">
                  <a:srgbClr val="FFCC66"/>
                </a:gs>
                <a:gs pos="100000">
                  <a:srgbClr val="FFFFFF"/>
                </a:gs>
              </a:gsLst>
              <a:lin ang="0" scaled="1"/>
              <a:tileRect/>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9" name="AutoShape 44" descr="image4.jpg"/>
            <p:cNvSpPr>
              <a:spLocks/>
            </p:cNvSpPr>
            <p:nvPr/>
          </p:nvSpPr>
          <p:spPr bwMode="auto">
            <a:xfrm>
              <a:off x="1628007" y="5417417"/>
              <a:ext cx="246062" cy="349250"/>
            </a:xfrm>
            <a:prstGeom prst="roundRect">
              <a:avLst>
                <a:gd name="adj" fmla="val 47421"/>
              </a:avLst>
            </a:prstGeom>
            <a:blipFill dpi="0" rotWithShape="0">
              <a:blip r:embed="rId3"/>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40" name="AutoShape 45"/>
            <p:cNvSpPr>
              <a:spLocks/>
            </p:cNvSpPr>
            <p:nvPr/>
          </p:nvSpPr>
          <p:spPr bwMode="auto">
            <a:xfrm>
              <a:off x="1874069" y="5398367"/>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kern="0">
                  <a:solidFill>
                    <a:srgbClr val="FFFFFF"/>
                  </a:solidFill>
                  <a:latin typeface="Calibri" charset="0"/>
                  <a:cs typeface="Calibri" charset="0"/>
                  <a:sym typeface="Calibri" charset="0"/>
                </a:rPr>
                <a:t>Diversity</a:t>
              </a:r>
              <a:endParaRPr lang="en-US" kern="0">
                <a:solidFill>
                  <a:sysClr val="windowText" lastClr="000000"/>
                </a:solidFill>
              </a:endParaRPr>
            </a:p>
          </p:txBody>
        </p:sp>
        <p:sp>
          <p:nvSpPr>
            <p:cNvPr id="41" name="AutoShape 46"/>
            <p:cNvSpPr>
              <a:spLocks/>
            </p:cNvSpPr>
            <p:nvPr/>
          </p:nvSpPr>
          <p:spPr bwMode="auto">
            <a:xfrm>
              <a:off x="1616894" y="5850804"/>
              <a:ext cx="2044700" cy="387350"/>
            </a:xfrm>
            <a:prstGeom prst="roundRect">
              <a:avLst>
                <a:gd name="adj" fmla="val 33356"/>
              </a:avLst>
            </a:prstGeom>
            <a:gradFill rotWithShape="0">
              <a:gsLst>
                <a:gs pos="83000">
                  <a:srgbClr val="34B3D5"/>
                </a:gs>
                <a:gs pos="81000">
                  <a:srgbClr val="37B1D1"/>
                </a:gs>
                <a:gs pos="100000">
                  <a:schemeClr val="bg1"/>
                </a:gs>
              </a:gsLst>
              <a:lin ang="480000" scaled="0"/>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2" name="AutoShape 47" descr="image4.jpg"/>
            <p:cNvSpPr>
              <a:spLocks/>
            </p:cNvSpPr>
            <p:nvPr/>
          </p:nvSpPr>
          <p:spPr bwMode="auto">
            <a:xfrm>
              <a:off x="1628007" y="5869854"/>
              <a:ext cx="246062" cy="349250"/>
            </a:xfrm>
            <a:prstGeom prst="roundRect">
              <a:avLst>
                <a:gd name="adj" fmla="val 47421"/>
              </a:avLst>
            </a:prstGeom>
            <a:blipFill dpi="0" rotWithShape="0">
              <a:blip r:embed="rId3"/>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43" name="AutoShape 48"/>
            <p:cNvSpPr>
              <a:spLocks/>
            </p:cNvSpPr>
            <p:nvPr/>
          </p:nvSpPr>
          <p:spPr bwMode="auto">
            <a:xfrm>
              <a:off x="1874069" y="5850804"/>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kern="0" dirty="0">
                  <a:solidFill>
                    <a:srgbClr val="FFFFFF"/>
                  </a:solidFill>
                  <a:latin typeface="Calibri" charset="0"/>
                  <a:cs typeface="Calibri" charset="0"/>
                  <a:sym typeface="Calibri" charset="0"/>
                </a:rPr>
                <a:t>Integrity</a:t>
              </a:r>
              <a:endParaRPr lang="en-US" kern="0" dirty="0">
                <a:solidFill>
                  <a:sysClr val="windowText" lastClr="000000"/>
                </a:solidFill>
              </a:endParaRPr>
            </a:p>
          </p:txBody>
        </p:sp>
      </p:grpSp>
      <p:grpSp>
        <p:nvGrpSpPr>
          <p:cNvPr id="44" name="Group 43"/>
          <p:cNvGrpSpPr/>
          <p:nvPr/>
        </p:nvGrpSpPr>
        <p:grpSpPr>
          <a:xfrm>
            <a:off x="1716680" y="1133444"/>
            <a:ext cx="2942040" cy="1790700"/>
            <a:chOff x="-76200" y="3035300"/>
            <a:chExt cx="2942040" cy="1790700"/>
          </a:xfrm>
        </p:grpSpPr>
        <p:pic>
          <p:nvPicPr>
            <p:cNvPr id="45" name="Picture 44"/>
            <p:cNvPicPr>
              <a:picLocks noChangeAspect="1"/>
            </p:cNvPicPr>
            <p:nvPr/>
          </p:nvPicPr>
          <p:blipFill>
            <a:blip r:embed="rId4"/>
            <a:stretch>
              <a:fillRect/>
            </a:stretch>
          </p:blipFill>
          <p:spPr>
            <a:xfrm>
              <a:off x="-76200" y="3035300"/>
              <a:ext cx="2772044" cy="1790700"/>
            </a:xfrm>
            <a:prstGeom prst="rect">
              <a:avLst/>
            </a:prstGeom>
            <a:ln>
              <a:noFill/>
            </a:ln>
            <a:effectLst>
              <a:softEdge rad="112500"/>
            </a:effectLst>
          </p:spPr>
        </p:pic>
        <p:sp>
          <p:nvSpPr>
            <p:cNvPr id="46" name="Rectangle 45"/>
            <p:cNvSpPr/>
            <p:nvPr/>
          </p:nvSpPr>
          <p:spPr>
            <a:xfrm>
              <a:off x="1908088" y="3702438"/>
              <a:ext cx="957752" cy="369332"/>
            </a:xfrm>
            <a:prstGeom prst="rect">
              <a:avLst/>
            </a:prstGeom>
          </p:spPr>
          <p:txBody>
            <a:bodyPr wrap="none">
              <a:spAutoFit/>
            </a:bodyPr>
            <a:lstStyle/>
            <a:p>
              <a:pPr defTabSz="914400"/>
              <a:r>
                <a:rPr lang="en-US" kern="0" dirty="0">
                  <a:solidFill>
                    <a:sysClr val="windowText" lastClr="000000"/>
                  </a:solidFill>
                  <a:effectLst>
                    <a:outerShdw blurRad="50800" dist="38100" dir="2700000" algn="tl" rotWithShape="0">
                      <a:prstClr val="black">
                        <a:alpha val="40000"/>
                      </a:prstClr>
                    </a:outerShdw>
                  </a:effectLst>
                </a:rPr>
                <a:t>Courses</a:t>
              </a:r>
            </a:p>
          </p:txBody>
        </p:sp>
      </p:grpSp>
      <p:pic>
        <p:nvPicPr>
          <p:cNvPr id="47" name="Picture 46"/>
          <p:cNvPicPr>
            <a:picLocks noChangeAspect="1"/>
          </p:cNvPicPr>
          <p:nvPr/>
        </p:nvPicPr>
        <p:blipFill>
          <a:blip r:embed="rId5"/>
          <a:stretch>
            <a:fillRect/>
          </a:stretch>
        </p:blipFill>
        <p:spPr>
          <a:xfrm>
            <a:off x="4163244" y="1081065"/>
            <a:ext cx="2583904" cy="1852419"/>
          </a:xfrm>
          <a:prstGeom prst="rect">
            <a:avLst/>
          </a:prstGeom>
        </p:spPr>
      </p:pic>
      <p:pic>
        <p:nvPicPr>
          <p:cNvPr id="48" name="Picture 47"/>
          <p:cNvPicPr>
            <a:picLocks noChangeAspect="1"/>
          </p:cNvPicPr>
          <p:nvPr/>
        </p:nvPicPr>
        <p:blipFill>
          <a:blip r:embed="rId6">
            <a:alphaModFix amt="41000"/>
          </a:blip>
          <a:stretch>
            <a:fillRect/>
          </a:stretch>
        </p:blipFill>
        <p:spPr>
          <a:xfrm rot="8140463">
            <a:off x="8787365" y="1885192"/>
            <a:ext cx="1413445" cy="1413445"/>
          </a:xfrm>
          <a:prstGeom prst="rect">
            <a:avLst/>
          </a:prstGeom>
          <a:ln>
            <a:noFill/>
          </a:ln>
          <a:effectLst>
            <a:softEdge rad="112500"/>
          </a:effectLst>
        </p:spPr>
      </p:pic>
      <p:pic>
        <p:nvPicPr>
          <p:cNvPr id="49" name="Picture 48"/>
          <p:cNvPicPr>
            <a:picLocks noChangeAspect="1"/>
          </p:cNvPicPr>
          <p:nvPr/>
        </p:nvPicPr>
        <p:blipFill>
          <a:blip r:embed="rId7">
            <a:alphaModFix amt="45000"/>
          </a:blip>
          <a:stretch>
            <a:fillRect/>
          </a:stretch>
        </p:blipFill>
        <p:spPr>
          <a:xfrm rot="5400000">
            <a:off x="3744966" y="2800210"/>
            <a:ext cx="1911185" cy="3493372"/>
          </a:xfrm>
          <a:prstGeom prst="rect">
            <a:avLst/>
          </a:prstGeom>
          <a:ln>
            <a:noFill/>
          </a:ln>
          <a:effectLst>
            <a:softEdge rad="112500"/>
          </a:effectLst>
        </p:spPr>
      </p:pic>
      <p:sp>
        <p:nvSpPr>
          <p:cNvPr id="2" name="TextBox 1"/>
          <p:cNvSpPr txBox="1"/>
          <p:nvPr/>
        </p:nvSpPr>
        <p:spPr>
          <a:xfrm>
            <a:off x="1600200" y="0"/>
            <a:ext cx="8229600" cy="646331"/>
          </a:xfrm>
          <a:prstGeom prst="rect">
            <a:avLst/>
          </a:prstGeom>
          <a:noFill/>
        </p:spPr>
        <p:txBody>
          <a:bodyPr wrap="square" rtlCol="0">
            <a:spAutoFit/>
          </a:bodyPr>
          <a:lstStyle/>
          <a:p>
            <a:pPr algn="ctr"/>
            <a:r>
              <a:rPr lang="en-US" sz="3600" dirty="0">
                <a:solidFill>
                  <a:schemeClr val="bg1"/>
                </a:solidFill>
                <a:latin typeface="Helvetica" panose="020B0604020202020204" pitchFamily="34" charset="0"/>
                <a:cs typeface="Helvetica" panose="020B0604020202020204" pitchFamily="34" charset="0"/>
              </a:rPr>
              <a:t>Assessment Process</a:t>
            </a:r>
          </a:p>
        </p:txBody>
      </p:sp>
    </p:spTree>
    <p:extLst>
      <p:ext uri="{BB962C8B-B14F-4D97-AF65-F5344CB8AC3E}">
        <p14:creationId xmlns:p14="http://schemas.microsoft.com/office/powerpoint/2010/main" val="285423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p:tgtEl>
                                          <p:spTgt spid="44"/>
                                        </p:tgtEl>
                                        <p:attrNameLst>
                                          <p:attrName>ppt_y</p:attrName>
                                        </p:attrNameLst>
                                      </p:cBhvr>
                                      <p:tavLst>
                                        <p:tav tm="0">
                                          <p:val>
                                            <p:strVal val="#ppt_y-#ppt_h*1.125000"/>
                                          </p:val>
                                        </p:tav>
                                        <p:tav tm="100000">
                                          <p:val>
                                            <p:strVal val="#ppt_y"/>
                                          </p:val>
                                        </p:tav>
                                      </p:tavLst>
                                    </p:anim>
                                    <p:animEffect transition="in" filter="wipe(down)">
                                      <p:cBhvr>
                                        <p:cTn id="8" dur="500"/>
                                        <p:tgtEl>
                                          <p:spTgt spid="44"/>
                                        </p:tgtEl>
                                      </p:cBhvr>
                                    </p:animEffec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par>
                                <p:cTn id="20" presetID="3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par>
                                <p:cTn id="26" presetID="3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par>
                          <p:cTn id="32" fill="hold">
                            <p:stCondLst>
                              <p:cond delay="2000"/>
                            </p:stCondLst>
                            <p:childTnLst>
                              <p:par>
                                <p:cTn id="33" presetID="35"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2000"/>
                                        <p:tgtEl>
                                          <p:spTgt spid="48"/>
                                        </p:tgtEl>
                                      </p:cBhvr>
                                    </p:animEffect>
                                    <p:anim calcmode="lin" valueType="num">
                                      <p:cBhvr>
                                        <p:cTn id="36" dur="2000" fill="hold"/>
                                        <p:tgtEl>
                                          <p:spTgt spid="48"/>
                                        </p:tgtEl>
                                        <p:attrNameLst>
                                          <p:attrName>style.rotation</p:attrName>
                                        </p:attrNameLst>
                                      </p:cBhvr>
                                      <p:tavLst>
                                        <p:tav tm="0">
                                          <p:val>
                                            <p:fltVal val="720"/>
                                          </p:val>
                                        </p:tav>
                                        <p:tav tm="100000">
                                          <p:val>
                                            <p:fltVal val="0"/>
                                          </p:val>
                                        </p:tav>
                                      </p:tavLst>
                                    </p:anim>
                                    <p:anim calcmode="lin" valueType="num">
                                      <p:cBhvr>
                                        <p:cTn id="37" dur="2000" fill="hold"/>
                                        <p:tgtEl>
                                          <p:spTgt spid="48"/>
                                        </p:tgtEl>
                                        <p:attrNameLst>
                                          <p:attrName>ppt_h</p:attrName>
                                        </p:attrNameLst>
                                      </p:cBhvr>
                                      <p:tavLst>
                                        <p:tav tm="0">
                                          <p:val>
                                            <p:fltVal val="0"/>
                                          </p:val>
                                        </p:tav>
                                        <p:tav tm="100000">
                                          <p:val>
                                            <p:strVal val="#ppt_h"/>
                                          </p:val>
                                        </p:tav>
                                      </p:tavLst>
                                    </p:anim>
                                    <p:anim calcmode="lin" valueType="num">
                                      <p:cBhvr>
                                        <p:cTn id="38" dur="2000" fill="hold"/>
                                        <p:tgtEl>
                                          <p:spTgt spid="48"/>
                                        </p:tgtEl>
                                        <p:attrNameLst>
                                          <p:attrName>ppt_w</p:attrName>
                                        </p:attrNameLst>
                                      </p:cBhvr>
                                      <p:tavLst>
                                        <p:tav tm="0">
                                          <p:val>
                                            <p:fltVal val="0"/>
                                          </p:val>
                                        </p:tav>
                                        <p:tav tm="100000">
                                          <p:val>
                                            <p:strVal val="#ppt_w"/>
                                          </p:val>
                                        </p:tav>
                                      </p:tavLst>
                                    </p:anim>
                                  </p:childTnLst>
                                </p:cTn>
                              </p:par>
                            </p:childTnLst>
                          </p:cTn>
                        </p:par>
                        <p:par>
                          <p:cTn id="39" fill="hold">
                            <p:stCondLst>
                              <p:cond delay="4000"/>
                            </p:stCondLst>
                            <p:childTnLst>
                              <p:par>
                                <p:cTn id="40" presetID="6" presetClass="entr" presetSubtype="32"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out)">
                                      <p:cBhvr>
                                        <p:cTn id="42" dur="2000"/>
                                        <p:tgtEl>
                                          <p:spTgt spid="4"/>
                                        </p:tgtEl>
                                      </p:cBhvr>
                                    </p:animEffect>
                                  </p:childTnLst>
                                </p:cTn>
                              </p:par>
                            </p:childTnLst>
                          </p:cTn>
                        </p:par>
                        <p:par>
                          <p:cTn id="43" fill="hold">
                            <p:stCondLst>
                              <p:cond delay="6000"/>
                            </p:stCondLst>
                            <p:childTnLst>
                              <p:par>
                                <p:cTn id="44" presetID="22" presetClass="entr" presetSubtype="2"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right)">
                                      <p:cBhvr>
                                        <p:cTn id="46" dur="500"/>
                                        <p:tgtEl>
                                          <p:spTgt spid="49"/>
                                        </p:tgtEl>
                                      </p:cBhvr>
                                    </p:animEffect>
                                  </p:childTnLst>
                                </p:cTn>
                              </p:par>
                            </p:childTnLst>
                          </p:cTn>
                        </p:par>
                        <p:par>
                          <p:cTn id="47" fill="hold">
                            <p:stCondLst>
                              <p:cond delay="6500"/>
                            </p:stCondLst>
                            <p:childTnLst>
                              <p:par>
                                <p:cTn id="48" presetID="22" presetClass="entr" presetSubtype="2"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right)">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06" y="-51233"/>
            <a:ext cx="10972800" cy="799939"/>
          </a:xfrm>
        </p:spPr>
        <p:txBody>
          <a:bodyPr/>
          <a:lstStyle/>
          <a:p>
            <a:r>
              <a:rPr lang="en-US" dirty="0">
                <a:solidFill>
                  <a:schemeClr val="bg1"/>
                </a:solidFill>
              </a:rPr>
              <a:t>Support and Alignment</a:t>
            </a:r>
          </a:p>
        </p:txBody>
      </p:sp>
      <p:pic>
        <p:nvPicPr>
          <p:cNvPr id="1026" name="Picture 2" descr="Image result for university classroom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6" y="2281196"/>
            <a:ext cx="3510117" cy="2121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786574" y="4841544"/>
            <a:ext cx="890700" cy="1179082"/>
          </a:xfrm>
          <a:prstGeom prst="rect">
            <a:avLst/>
          </a:prstGeom>
        </p:spPr>
      </p:pic>
      <p:pic>
        <p:nvPicPr>
          <p:cNvPr id="5" name="Picture 4"/>
          <p:cNvPicPr>
            <a:picLocks noChangeAspect="1"/>
          </p:cNvPicPr>
          <p:nvPr/>
        </p:nvPicPr>
        <p:blipFill>
          <a:blip r:embed="rId5"/>
          <a:stretch>
            <a:fillRect/>
          </a:stretch>
        </p:blipFill>
        <p:spPr>
          <a:xfrm>
            <a:off x="1372781" y="769717"/>
            <a:ext cx="1718285" cy="940460"/>
          </a:xfrm>
          <a:prstGeom prst="rect">
            <a:avLst/>
          </a:prstGeom>
        </p:spPr>
      </p:pic>
      <p:pic>
        <p:nvPicPr>
          <p:cNvPr id="1028" name="Picture 4" descr="Business Meeting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9877" y="2558631"/>
            <a:ext cx="1982429" cy="1486822"/>
          </a:xfrm>
          <a:prstGeom prst="rect">
            <a:avLst/>
          </a:prstGeom>
          <a:noFill/>
          <a:extLst>
            <a:ext uri="{909E8E84-426E-40dd-AFC4-6F175D3DCCD1}">
              <a14:hiddenFill xmlns:a14="http://schemas.microsoft.com/office/drawing/2010/main">
                <a:solidFill>
                  <a:srgbClr val="FFFFFF"/>
                </a:solidFill>
              </a14:hiddenFill>
            </a:ext>
          </a:extLst>
        </p:spPr>
      </p:pic>
      <p:sp>
        <p:nvSpPr>
          <p:cNvPr id="7" name="Arrow: Up 6"/>
          <p:cNvSpPr/>
          <p:nvPr/>
        </p:nvSpPr>
        <p:spPr>
          <a:xfrm>
            <a:off x="1851013" y="1737924"/>
            <a:ext cx="265469" cy="69145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Down 7"/>
          <p:cNvSpPr/>
          <p:nvPr/>
        </p:nvSpPr>
        <p:spPr>
          <a:xfrm>
            <a:off x="1927124" y="4205027"/>
            <a:ext cx="265469" cy="5926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Bent-Up 8"/>
          <p:cNvSpPr/>
          <p:nvPr/>
        </p:nvSpPr>
        <p:spPr>
          <a:xfrm>
            <a:off x="2840342" y="4644377"/>
            <a:ext cx="2203605" cy="76828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Bent-Up 11"/>
          <p:cNvSpPr/>
          <p:nvPr/>
        </p:nvSpPr>
        <p:spPr>
          <a:xfrm rot="10800000" flipH="1">
            <a:off x="3010896" y="1280033"/>
            <a:ext cx="1857962" cy="76828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stretch>
            <a:fillRect/>
          </a:stretch>
        </p:blipFill>
        <p:spPr>
          <a:xfrm>
            <a:off x="8823516" y="2799568"/>
            <a:ext cx="3134276" cy="1002968"/>
          </a:xfrm>
          <a:prstGeom prst="rect">
            <a:avLst/>
          </a:prstGeom>
        </p:spPr>
      </p:pic>
      <p:sp>
        <p:nvSpPr>
          <p:cNvPr id="14" name="Arrow: Curved Down 13"/>
          <p:cNvSpPr/>
          <p:nvPr/>
        </p:nvSpPr>
        <p:spPr>
          <a:xfrm>
            <a:off x="5361130" y="1116463"/>
            <a:ext cx="4181076" cy="136231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p:cNvSpPr/>
          <p:nvPr/>
        </p:nvSpPr>
        <p:spPr>
          <a:xfrm rot="5572205">
            <a:off x="6547722" y="2857807"/>
            <a:ext cx="1423539" cy="416531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Arrow Connector 10"/>
          <p:cNvCxnSpPr/>
          <p:nvPr/>
        </p:nvCxnSpPr>
        <p:spPr>
          <a:xfrm flipH="1">
            <a:off x="2943278" y="3941425"/>
            <a:ext cx="1099535" cy="79609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flipV="1">
            <a:off x="2943277" y="1850194"/>
            <a:ext cx="1099536" cy="84226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grpSp>
        <p:nvGrpSpPr>
          <p:cNvPr id="16" name="Group 15"/>
          <p:cNvGrpSpPr/>
          <p:nvPr/>
        </p:nvGrpSpPr>
        <p:grpSpPr>
          <a:xfrm>
            <a:off x="6350561" y="2202502"/>
            <a:ext cx="2044700" cy="2197100"/>
            <a:chOff x="1616894" y="4041054"/>
            <a:chExt cx="2044700" cy="2197100"/>
          </a:xfrm>
        </p:grpSpPr>
        <p:sp>
          <p:nvSpPr>
            <p:cNvPr id="17" name="AutoShape 34"/>
            <p:cNvSpPr>
              <a:spLocks/>
            </p:cNvSpPr>
            <p:nvPr/>
          </p:nvSpPr>
          <p:spPr bwMode="auto">
            <a:xfrm>
              <a:off x="1616894" y="4041054"/>
              <a:ext cx="2044700" cy="387350"/>
            </a:xfrm>
            <a:prstGeom prst="roundRect">
              <a:avLst>
                <a:gd name="adj" fmla="val 33356"/>
              </a:avLst>
            </a:prstGeom>
            <a:gradFill flip="none" rotWithShape="1">
              <a:gsLst>
                <a:gs pos="80000">
                  <a:srgbClr val="347112"/>
                </a:gs>
                <a:gs pos="100000">
                  <a:srgbClr val="FFFFFF"/>
                </a:gs>
              </a:gsLst>
              <a:lin ang="0" scaled="1"/>
              <a:tileRect/>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8" name="AutoShape 35" descr="image4.jpg"/>
            <p:cNvSpPr>
              <a:spLocks/>
            </p:cNvSpPr>
            <p:nvPr/>
          </p:nvSpPr>
          <p:spPr bwMode="auto">
            <a:xfrm>
              <a:off x="1628007" y="4060104"/>
              <a:ext cx="246062" cy="349250"/>
            </a:xfrm>
            <a:prstGeom prst="roundRect">
              <a:avLst>
                <a:gd name="adj" fmla="val 47421"/>
              </a:avLst>
            </a:prstGeom>
            <a:blipFill dpi="0" rotWithShape="0">
              <a:blip r:embed="rId8"/>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20" name="AutoShape 36"/>
            <p:cNvSpPr>
              <a:spLocks/>
            </p:cNvSpPr>
            <p:nvPr/>
          </p:nvSpPr>
          <p:spPr bwMode="auto">
            <a:xfrm>
              <a:off x="1874069" y="4041054"/>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kern="0" dirty="0">
                  <a:solidFill>
                    <a:srgbClr val="FFFFFF"/>
                  </a:solidFill>
                  <a:latin typeface="Calibri" charset="0"/>
                  <a:cs typeface="Calibri" charset="0"/>
                  <a:sym typeface="Calibri" charset="0"/>
                </a:rPr>
                <a:t>Knowledge</a:t>
              </a:r>
              <a:endParaRPr lang="en-US" kern="0" dirty="0">
                <a:solidFill>
                  <a:sysClr val="windowText" lastClr="000000"/>
                </a:solidFill>
              </a:endParaRPr>
            </a:p>
          </p:txBody>
        </p:sp>
        <p:sp>
          <p:nvSpPr>
            <p:cNvPr id="21" name="AutoShape 37"/>
            <p:cNvSpPr>
              <a:spLocks/>
            </p:cNvSpPr>
            <p:nvPr/>
          </p:nvSpPr>
          <p:spPr bwMode="auto">
            <a:xfrm>
              <a:off x="1616894" y="4493492"/>
              <a:ext cx="2044700" cy="387350"/>
            </a:xfrm>
            <a:prstGeom prst="roundRect">
              <a:avLst>
                <a:gd name="adj" fmla="val 33356"/>
              </a:avLst>
            </a:prstGeom>
            <a:gradFill flip="none" rotWithShape="1">
              <a:gsLst>
                <a:gs pos="80000">
                  <a:srgbClr val="FB6108"/>
                </a:gs>
                <a:gs pos="100000">
                  <a:srgbClr val="FFFFFF"/>
                </a:gs>
              </a:gsLst>
              <a:lin ang="0" scaled="1"/>
              <a:tileRect/>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2" name="AutoShape 38" descr="image4.jpg"/>
            <p:cNvSpPr>
              <a:spLocks/>
            </p:cNvSpPr>
            <p:nvPr/>
          </p:nvSpPr>
          <p:spPr bwMode="auto">
            <a:xfrm>
              <a:off x="1628007" y="4512542"/>
              <a:ext cx="246062" cy="349250"/>
            </a:xfrm>
            <a:prstGeom prst="roundRect">
              <a:avLst>
                <a:gd name="adj" fmla="val 47421"/>
              </a:avLst>
            </a:prstGeom>
            <a:blipFill dpi="0" rotWithShape="0">
              <a:blip r:embed="rId8"/>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23" name="AutoShape 39"/>
            <p:cNvSpPr>
              <a:spLocks/>
            </p:cNvSpPr>
            <p:nvPr/>
          </p:nvSpPr>
          <p:spPr bwMode="auto">
            <a:xfrm>
              <a:off x="1874069" y="4493492"/>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sz="1600" kern="0" dirty="0">
                  <a:solidFill>
                    <a:srgbClr val="FFFFFF"/>
                  </a:solidFill>
                  <a:latin typeface="Calibri" charset="0"/>
                  <a:cs typeface="Calibri" charset="0"/>
                  <a:sym typeface="Calibri" charset="0"/>
                </a:rPr>
                <a:t>Critical Thinking</a:t>
              </a:r>
              <a:endParaRPr lang="en-US" kern="0" dirty="0">
                <a:solidFill>
                  <a:sysClr val="windowText" lastClr="000000"/>
                </a:solidFill>
              </a:endParaRPr>
            </a:p>
          </p:txBody>
        </p:sp>
        <p:sp>
          <p:nvSpPr>
            <p:cNvPr id="24" name="AutoShape 40"/>
            <p:cNvSpPr>
              <a:spLocks/>
            </p:cNvSpPr>
            <p:nvPr/>
          </p:nvSpPr>
          <p:spPr bwMode="auto">
            <a:xfrm>
              <a:off x="1616894" y="4945929"/>
              <a:ext cx="2044700" cy="387350"/>
            </a:xfrm>
            <a:prstGeom prst="roundRect">
              <a:avLst>
                <a:gd name="adj" fmla="val 33356"/>
              </a:avLst>
            </a:prstGeom>
            <a:gradFill flip="none" rotWithShape="1">
              <a:gsLst>
                <a:gs pos="80000">
                  <a:srgbClr val="AE0021"/>
                </a:gs>
                <a:gs pos="100000">
                  <a:srgbClr val="FFFFFF"/>
                </a:gs>
              </a:gsLst>
              <a:lin ang="0" scaled="1"/>
              <a:tileRect/>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5" name="AutoShape 41" descr="image4.jpg"/>
            <p:cNvSpPr>
              <a:spLocks/>
            </p:cNvSpPr>
            <p:nvPr/>
          </p:nvSpPr>
          <p:spPr bwMode="auto">
            <a:xfrm>
              <a:off x="1628007" y="4964979"/>
              <a:ext cx="246062" cy="349250"/>
            </a:xfrm>
            <a:prstGeom prst="roundRect">
              <a:avLst>
                <a:gd name="adj" fmla="val 47421"/>
              </a:avLst>
            </a:prstGeom>
            <a:blipFill dpi="0" rotWithShape="0">
              <a:blip r:embed="rId8"/>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26" name="AutoShape 42"/>
            <p:cNvSpPr>
              <a:spLocks/>
            </p:cNvSpPr>
            <p:nvPr/>
          </p:nvSpPr>
          <p:spPr bwMode="auto">
            <a:xfrm>
              <a:off x="1874069" y="4945929"/>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sz="1600" kern="0" dirty="0">
                  <a:solidFill>
                    <a:srgbClr val="FFFFFF"/>
                  </a:solidFill>
                  <a:latin typeface="Calibri" charset="0"/>
                  <a:cs typeface="Calibri" charset="0"/>
                  <a:sym typeface="Calibri" charset="0"/>
                </a:rPr>
                <a:t>Communication</a:t>
              </a:r>
              <a:endParaRPr lang="en-US" kern="0" dirty="0">
                <a:solidFill>
                  <a:sysClr val="windowText" lastClr="000000"/>
                </a:solidFill>
              </a:endParaRPr>
            </a:p>
          </p:txBody>
        </p:sp>
        <p:sp>
          <p:nvSpPr>
            <p:cNvPr id="27" name="AutoShape 43"/>
            <p:cNvSpPr>
              <a:spLocks/>
            </p:cNvSpPr>
            <p:nvPr/>
          </p:nvSpPr>
          <p:spPr bwMode="auto">
            <a:xfrm>
              <a:off x="1616894" y="5398367"/>
              <a:ext cx="2044700" cy="387350"/>
            </a:xfrm>
            <a:prstGeom prst="roundRect">
              <a:avLst>
                <a:gd name="adj" fmla="val 33356"/>
              </a:avLst>
            </a:prstGeom>
            <a:gradFill flip="none" rotWithShape="1">
              <a:gsLst>
                <a:gs pos="81000">
                  <a:srgbClr val="FFCC66"/>
                </a:gs>
                <a:gs pos="100000">
                  <a:srgbClr val="FFFFFF"/>
                </a:gs>
              </a:gsLst>
              <a:lin ang="0" scaled="1"/>
              <a:tileRect/>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8" name="AutoShape 44" descr="image4.jpg"/>
            <p:cNvSpPr>
              <a:spLocks/>
            </p:cNvSpPr>
            <p:nvPr/>
          </p:nvSpPr>
          <p:spPr bwMode="auto">
            <a:xfrm>
              <a:off x="1628007" y="5417417"/>
              <a:ext cx="246062" cy="349250"/>
            </a:xfrm>
            <a:prstGeom prst="roundRect">
              <a:avLst>
                <a:gd name="adj" fmla="val 47421"/>
              </a:avLst>
            </a:prstGeom>
            <a:blipFill dpi="0" rotWithShape="0">
              <a:blip r:embed="rId8"/>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29" name="AutoShape 45"/>
            <p:cNvSpPr>
              <a:spLocks/>
            </p:cNvSpPr>
            <p:nvPr/>
          </p:nvSpPr>
          <p:spPr bwMode="auto">
            <a:xfrm>
              <a:off x="1874069" y="5398367"/>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kern="0" dirty="0">
                  <a:solidFill>
                    <a:srgbClr val="FFFFFF"/>
                  </a:solidFill>
                  <a:latin typeface="Calibri" charset="0"/>
                  <a:cs typeface="Calibri" charset="0"/>
                  <a:sym typeface="Calibri" charset="0"/>
                </a:rPr>
                <a:t>Diversity</a:t>
              </a:r>
              <a:endParaRPr lang="en-US" kern="0" dirty="0">
                <a:solidFill>
                  <a:sysClr val="windowText" lastClr="000000"/>
                </a:solidFill>
              </a:endParaRPr>
            </a:p>
          </p:txBody>
        </p:sp>
        <p:sp>
          <p:nvSpPr>
            <p:cNvPr id="30" name="AutoShape 46"/>
            <p:cNvSpPr>
              <a:spLocks/>
            </p:cNvSpPr>
            <p:nvPr/>
          </p:nvSpPr>
          <p:spPr bwMode="auto">
            <a:xfrm>
              <a:off x="1616894" y="5850804"/>
              <a:ext cx="2044700" cy="387350"/>
            </a:xfrm>
            <a:prstGeom prst="roundRect">
              <a:avLst>
                <a:gd name="adj" fmla="val 33356"/>
              </a:avLst>
            </a:prstGeom>
            <a:gradFill rotWithShape="0">
              <a:gsLst>
                <a:gs pos="83000">
                  <a:srgbClr val="34B3D5"/>
                </a:gs>
                <a:gs pos="81000">
                  <a:srgbClr val="37B1D1"/>
                </a:gs>
                <a:gs pos="100000">
                  <a:schemeClr val="bg1"/>
                </a:gs>
              </a:gsLst>
              <a:lin ang="480000" scaled="0"/>
            </a:gradFill>
            <a:ln>
              <a:noFill/>
            </a:ln>
            <a:effectLst>
              <a:outerShdw blurRad="50800" dist="38100" dir="2700000" algn="tl" rotWithShape="0">
                <a:prstClr val="black">
                  <a:alpha val="40000"/>
                </a:prstClr>
              </a:outerShdw>
            </a:effectLst>
          </p:spPr>
          <p:txBody>
            <a:bodyPr lIns="0" tIns="0" rIns="0" bIns="0"/>
            <a:lstStyle/>
            <a:p>
              <a:pPr defTabSz="914400">
                <a:buClr>
                  <a:srgbClr val="000000"/>
                </a:buClr>
                <a:defRPr/>
              </a:pPr>
              <a:endParaRPr lang="en-US" kern="0">
                <a:solidFill>
                  <a:sysClr val="windowText" lastClr="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1" name="AutoShape 47" descr="image4.jpg"/>
            <p:cNvSpPr>
              <a:spLocks/>
            </p:cNvSpPr>
            <p:nvPr/>
          </p:nvSpPr>
          <p:spPr bwMode="auto">
            <a:xfrm>
              <a:off x="1628007" y="5869854"/>
              <a:ext cx="246062" cy="349250"/>
            </a:xfrm>
            <a:prstGeom prst="roundRect">
              <a:avLst>
                <a:gd name="adj" fmla="val 47421"/>
              </a:avLst>
            </a:prstGeom>
            <a:blipFill dpi="0" rotWithShape="0">
              <a:blip r:embed="rId8"/>
              <a:srcRect/>
              <a:stretch>
                <a:fillRect/>
              </a:stretch>
            </a:blip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buClr>
                  <a:srgbClr val="000000"/>
                </a:buClr>
              </a:pPr>
              <a:endParaRPr lang="en-US" kern="0">
                <a:solidFill>
                  <a:sysClr val="windowText" lastClr="000000"/>
                </a:solidFill>
              </a:endParaRPr>
            </a:p>
          </p:txBody>
        </p:sp>
        <p:sp>
          <p:nvSpPr>
            <p:cNvPr id="32" name="AutoShape 48"/>
            <p:cNvSpPr>
              <a:spLocks/>
            </p:cNvSpPr>
            <p:nvPr/>
          </p:nvSpPr>
          <p:spPr bwMode="auto">
            <a:xfrm>
              <a:off x="1874069" y="5850804"/>
              <a:ext cx="1787525" cy="387350"/>
            </a:xfrm>
            <a:custGeom>
              <a:avLst/>
              <a:gdLst>
                <a:gd name="T0" fmla="*/ 2147483646 w 21600"/>
                <a:gd name="T1" fmla="*/ 62283531 h 21600"/>
                <a:gd name="T2" fmla="*/ 2147483646 w 21600"/>
                <a:gd name="T3" fmla="*/ 62283531 h 21600"/>
                <a:gd name="T4" fmla="*/ 2147483646 w 21600"/>
                <a:gd name="T5" fmla="*/ 62283531 h 21600"/>
                <a:gd name="T6" fmla="*/ 2147483646 w 21600"/>
                <a:gd name="T7" fmla="*/ 622835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FFFF"/>
                </a:buClr>
              </a:pPr>
              <a:r>
                <a:rPr lang="en-US" kern="0" dirty="0">
                  <a:solidFill>
                    <a:srgbClr val="FFFFFF"/>
                  </a:solidFill>
                  <a:latin typeface="Calibri" charset="0"/>
                  <a:cs typeface="Calibri" charset="0"/>
                  <a:sym typeface="Calibri" charset="0"/>
                </a:rPr>
                <a:t>Integrity</a:t>
              </a:r>
              <a:endParaRPr lang="en-US" kern="0" dirty="0">
                <a:solidFill>
                  <a:sysClr val="windowText" lastClr="000000"/>
                </a:solidFill>
              </a:endParaRPr>
            </a:p>
          </p:txBody>
        </p:sp>
      </p:grpSp>
    </p:spTree>
    <p:extLst>
      <p:ext uri="{BB962C8B-B14F-4D97-AF65-F5344CB8AC3E}">
        <p14:creationId xmlns:p14="http://schemas.microsoft.com/office/powerpoint/2010/main" val="257526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22" presetClass="entr" presetSubtype="2"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right)">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p:cNvSpPr>
          <p:nvPr/>
        </p:nvSpPr>
        <p:spPr bwMode="auto">
          <a:xfrm>
            <a:off x="447818" y="-24025"/>
            <a:ext cx="11092069" cy="68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Lucida Sans"/>
                <a:ea typeface="MS PGothic" panose="020B0600070205080204" pitchFamily="34" charset="-128"/>
                <a:cs typeface="Lucida Sans"/>
              </a:defRPr>
            </a:lvl1pPr>
            <a:lvl2pPr algn="ctr" defTabSz="457200" rtl="0" eaLnBrk="0" fontAlgn="base" hangingPunct="0">
              <a:spcBef>
                <a:spcPct val="0"/>
              </a:spcBef>
              <a:spcAft>
                <a:spcPct val="0"/>
              </a:spcAft>
              <a:defRPr sz="4400">
                <a:solidFill>
                  <a:schemeClr val="tx1"/>
                </a:solidFill>
                <a:latin typeface="Lucida Sans" panose="020B0602030504020204"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Lucida Sans" panose="020B0602030504020204"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Lucida Sans" panose="020B0602030504020204"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Lucida Sans" panose="020B0602030504020204"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4800" dirty="0">
                <a:solidFill>
                  <a:schemeClr val="bg1"/>
                </a:solidFill>
                <a:latin typeface="+mj-lt"/>
              </a:rPr>
              <a:t>Alignment at Each Stage</a:t>
            </a:r>
          </a:p>
        </p:txBody>
      </p:sp>
      <p:pic>
        <p:nvPicPr>
          <p:cNvPr id="4" name="Picture 3" descr="Tutorial para instalar la versión de mantenimiento del kernel Linux 4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214" y="1613709"/>
            <a:ext cx="3160888" cy="2430413"/>
          </a:xfrm>
          <a:prstGeom prst="rect">
            <a:avLst/>
          </a:prstGeom>
        </p:spPr>
      </p:pic>
      <p:pic>
        <p:nvPicPr>
          <p:cNvPr id="6" name="Picture 5" descr="decision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99" y="1660939"/>
            <a:ext cx="2402671" cy="2047860"/>
          </a:xfrm>
          <a:prstGeom prst="rect">
            <a:avLst/>
          </a:prstGeom>
        </p:spPr>
      </p:pic>
      <p:sp>
        <p:nvSpPr>
          <p:cNvPr id="37" name="Rectangle 36"/>
          <p:cNvSpPr/>
          <p:nvPr/>
        </p:nvSpPr>
        <p:spPr>
          <a:xfrm>
            <a:off x="121982" y="3639625"/>
            <a:ext cx="3000145" cy="1673150"/>
          </a:xfrm>
          <a:prstGeom prst="rect">
            <a:avLst/>
          </a:prstGeom>
        </p:spPr>
        <p:txBody>
          <a:bodyPr wrap="square">
            <a:spAutoFit/>
          </a:bodyPr>
          <a:lstStyle/>
          <a:p>
            <a:pPr algn="ctr">
              <a:lnSpc>
                <a:spcPct val="107000"/>
              </a:lnSpc>
            </a:pPr>
            <a:r>
              <a:rPr lang="en-US" sz="3200" dirty="0">
                <a:ea typeface="Calibri" panose="020F0502020204030204" pitchFamily="34" charset="0"/>
                <a:cs typeface="Times New Roman" panose="02020603050405020304" pitchFamily="18" charset="0"/>
              </a:rPr>
              <a:t>Planning, Outcomes, </a:t>
            </a:r>
          </a:p>
          <a:p>
            <a:pPr algn="ctr">
              <a:lnSpc>
                <a:spcPct val="107000"/>
              </a:lnSpc>
            </a:pPr>
            <a:r>
              <a:rPr lang="en-US" sz="3200" dirty="0">
                <a:ea typeface="Calibri" panose="020F0502020204030204" pitchFamily="34" charset="0"/>
                <a:cs typeface="Times New Roman" panose="02020603050405020304" pitchFamily="18" charset="0"/>
              </a:rPr>
              <a:t>&amp; Curriculum</a:t>
            </a:r>
          </a:p>
        </p:txBody>
      </p:sp>
      <p:sp>
        <p:nvSpPr>
          <p:cNvPr id="38" name="Rectangle 37"/>
          <p:cNvSpPr/>
          <p:nvPr/>
        </p:nvSpPr>
        <p:spPr>
          <a:xfrm>
            <a:off x="9054548" y="3639626"/>
            <a:ext cx="3268133" cy="1649811"/>
          </a:xfrm>
          <a:prstGeom prst="rect">
            <a:avLst/>
          </a:prstGeom>
        </p:spPr>
        <p:txBody>
          <a:bodyPr wrap="square">
            <a:spAutoFit/>
          </a:bodyPr>
          <a:lstStyle/>
          <a:p>
            <a:pPr algn="ctr">
              <a:lnSpc>
                <a:spcPct val="107000"/>
              </a:lnSpc>
            </a:pPr>
            <a:r>
              <a:rPr lang="en-US" sz="3200" dirty="0">
                <a:ea typeface="Calibri" panose="020F0502020204030204" pitchFamily="34" charset="0"/>
                <a:cs typeface="Times New Roman" panose="02020603050405020304" pitchFamily="18" charset="0"/>
              </a:rPr>
              <a:t>Improvements and Documentation</a:t>
            </a:r>
          </a:p>
        </p:txBody>
      </p:sp>
      <p:sp>
        <p:nvSpPr>
          <p:cNvPr id="39" name="Rectangle 38"/>
          <p:cNvSpPr/>
          <p:nvPr/>
        </p:nvSpPr>
        <p:spPr>
          <a:xfrm>
            <a:off x="6047444" y="3639626"/>
            <a:ext cx="3000145" cy="1649811"/>
          </a:xfrm>
          <a:prstGeom prst="rect">
            <a:avLst/>
          </a:prstGeom>
        </p:spPr>
        <p:txBody>
          <a:bodyPr wrap="square">
            <a:spAutoFit/>
          </a:bodyPr>
          <a:lstStyle/>
          <a:p>
            <a:pPr algn="ctr">
              <a:lnSpc>
                <a:spcPct val="107000"/>
              </a:lnSpc>
            </a:pPr>
            <a:r>
              <a:rPr lang="en-US" sz="3200" dirty="0">
                <a:ea typeface="Calibri" panose="020F0502020204030204" pitchFamily="34" charset="0"/>
                <a:cs typeface="Times New Roman" panose="02020603050405020304" pitchFamily="18" charset="0"/>
              </a:rPr>
              <a:t>Data Analysis and</a:t>
            </a:r>
          </a:p>
          <a:p>
            <a:pPr algn="ctr">
              <a:lnSpc>
                <a:spcPct val="107000"/>
              </a:lnSpc>
            </a:pPr>
            <a:r>
              <a:rPr lang="en-US" sz="3200" dirty="0">
                <a:ea typeface="Calibri" panose="020F0502020204030204" pitchFamily="34" charset="0"/>
                <a:cs typeface="Times New Roman" panose="02020603050405020304" pitchFamily="18" charset="0"/>
              </a:rPr>
              <a:t>Discussion</a:t>
            </a:r>
          </a:p>
        </p:txBody>
      </p:sp>
      <p:sp>
        <p:nvSpPr>
          <p:cNvPr id="41" name="Rectangle 40"/>
          <p:cNvSpPr/>
          <p:nvPr/>
        </p:nvSpPr>
        <p:spPr>
          <a:xfrm>
            <a:off x="3036067" y="3708799"/>
            <a:ext cx="3000145" cy="1673150"/>
          </a:xfrm>
          <a:prstGeom prst="rect">
            <a:avLst/>
          </a:prstGeom>
        </p:spPr>
        <p:txBody>
          <a:bodyPr wrap="square">
            <a:spAutoFit/>
          </a:bodyPr>
          <a:lstStyle/>
          <a:p>
            <a:pPr algn="ctr">
              <a:lnSpc>
                <a:spcPct val="107000"/>
              </a:lnSpc>
            </a:pPr>
            <a:r>
              <a:rPr lang="en-US" sz="3200" dirty="0">
                <a:ea typeface="Calibri" panose="020F0502020204030204" pitchFamily="34" charset="0"/>
                <a:cs typeface="Times New Roman" panose="02020603050405020304" pitchFamily="18" charset="0"/>
              </a:rPr>
              <a:t>Data Collection and Choice of Measures</a:t>
            </a:r>
          </a:p>
        </p:txBody>
      </p:sp>
      <p:pic>
        <p:nvPicPr>
          <p:cNvPr id="5" name="Picture 4" descr="Outstanding” checked on evaluation form, with red p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344" y="1707473"/>
            <a:ext cx="2305345" cy="2001326"/>
          </a:xfrm>
          <a:prstGeom prst="rect">
            <a:avLst/>
          </a:prstGeom>
        </p:spPr>
      </p:pic>
      <p:pic>
        <p:nvPicPr>
          <p:cNvPr id="8" name="Picture 7" descr="3D Bar Graph Meeting | Linkware Freebie Image use it howeve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6389" y="1667009"/>
            <a:ext cx="2082253" cy="2082253"/>
          </a:xfrm>
          <a:prstGeom prst="rect">
            <a:avLst/>
          </a:prstGeom>
        </p:spPr>
      </p:pic>
    </p:spTree>
    <p:extLst>
      <p:ext uri="{BB962C8B-B14F-4D97-AF65-F5344CB8AC3E}">
        <p14:creationId xmlns:p14="http://schemas.microsoft.com/office/powerpoint/2010/main" val="4991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21" y="-32925"/>
            <a:ext cx="10972800" cy="799939"/>
          </a:xfrm>
        </p:spPr>
        <p:txBody>
          <a:bodyPr/>
          <a:lstStyle/>
          <a:p>
            <a:r>
              <a:rPr lang="en-US" dirty="0">
                <a:solidFill>
                  <a:schemeClr val="bg1"/>
                </a:solidFill>
              </a:rPr>
              <a:t>Meeting External Expectations</a:t>
            </a:r>
          </a:p>
        </p:txBody>
      </p:sp>
      <p:pic>
        <p:nvPicPr>
          <p:cNvPr id="1026" name="Picture 2" descr="Image result for university classroom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6" y="2281196"/>
            <a:ext cx="3510117" cy="2121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786574" y="4841544"/>
            <a:ext cx="890700" cy="1179082"/>
          </a:xfrm>
          <a:prstGeom prst="rect">
            <a:avLst/>
          </a:prstGeom>
        </p:spPr>
      </p:pic>
      <p:pic>
        <p:nvPicPr>
          <p:cNvPr id="5" name="Picture 4"/>
          <p:cNvPicPr>
            <a:picLocks noChangeAspect="1"/>
          </p:cNvPicPr>
          <p:nvPr/>
        </p:nvPicPr>
        <p:blipFill>
          <a:blip r:embed="rId5"/>
          <a:stretch>
            <a:fillRect/>
          </a:stretch>
        </p:blipFill>
        <p:spPr>
          <a:xfrm>
            <a:off x="1372781" y="769717"/>
            <a:ext cx="1718285" cy="940460"/>
          </a:xfrm>
          <a:prstGeom prst="rect">
            <a:avLst/>
          </a:prstGeom>
        </p:spPr>
      </p:pic>
      <p:pic>
        <p:nvPicPr>
          <p:cNvPr id="1028" name="Picture 4" descr="Business Meeting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9877" y="2558631"/>
            <a:ext cx="1982429" cy="1486822"/>
          </a:xfrm>
          <a:prstGeom prst="rect">
            <a:avLst/>
          </a:prstGeom>
          <a:noFill/>
          <a:extLst>
            <a:ext uri="{909E8E84-426E-40dd-AFC4-6F175D3DCCD1}">
              <a14:hiddenFill xmlns:a14="http://schemas.microsoft.com/office/drawing/2010/main">
                <a:solidFill>
                  <a:srgbClr val="FFFFFF"/>
                </a:solidFill>
              </a14:hiddenFill>
            </a:ext>
          </a:extLst>
        </p:spPr>
      </p:pic>
      <p:sp>
        <p:nvSpPr>
          <p:cNvPr id="7" name="Arrow: Up 6"/>
          <p:cNvSpPr/>
          <p:nvPr/>
        </p:nvSpPr>
        <p:spPr>
          <a:xfrm>
            <a:off x="1851013" y="1737924"/>
            <a:ext cx="265469" cy="69145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Down 7"/>
          <p:cNvSpPr/>
          <p:nvPr/>
        </p:nvSpPr>
        <p:spPr>
          <a:xfrm>
            <a:off x="1927124" y="4205027"/>
            <a:ext cx="265469" cy="5926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Bent-Up 8"/>
          <p:cNvSpPr/>
          <p:nvPr/>
        </p:nvSpPr>
        <p:spPr>
          <a:xfrm>
            <a:off x="2840343" y="4644377"/>
            <a:ext cx="2028516" cy="76828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Bent-Up 11"/>
          <p:cNvSpPr/>
          <p:nvPr/>
        </p:nvSpPr>
        <p:spPr>
          <a:xfrm rot="10800000" flipH="1">
            <a:off x="3010896" y="1280033"/>
            <a:ext cx="1857962" cy="76828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stretch>
            <a:fillRect/>
          </a:stretch>
        </p:blipFill>
        <p:spPr>
          <a:xfrm>
            <a:off x="6931661" y="2961303"/>
            <a:ext cx="2330841" cy="745869"/>
          </a:xfrm>
          <a:prstGeom prst="rect">
            <a:avLst/>
          </a:prstGeom>
        </p:spPr>
      </p:pic>
      <p:pic>
        <p:nvPicPr>
          <p:cNvPr id="1030" name="Picture 6" descr="Image result for hlc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5437" y="832894"/>
            <a:ext cx="21431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ansas Board of regents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33080" y="4304596"/>
            <a:ext cx="1447841" cy="1447841"/>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Curved Down 13"/>
          <p:cNvSpPr/>
          <p:nvPr/>
        </p:nvSpPr>
        <p:spPr>
          <a:xfrm>
            <a:off x="5421399" y="1552395"/>
            <a:ext cx="2761399" cy="1006236"/>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Arrow: Curved Left 14"/>
          <p:cNvSpPr/>
          <p:nvPr/>
        </p:nvSpPr>
        <p:spPr>
          <a:xfrm rot="5572205">
            <a:off x="6317852" y="3108110"/>
            <a:ext cx="932751" cy="265059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Arrow: Up 15"/>
          <p:cNvSpPr/>
          <p:nvPr/>
        </p:nvSpPr>
        <p:spPr>
          <a:xfrm rot="2716460">
            <a:off x="9488287" y="2088731"/>
            <a:ext cx="254634" cy="93979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Up 21"/>
          <p:cNvSpPr/>
          <p:nvPr/>
        </p:nvSpPr>
        <p:spPr>
          <a:xfrm rot="7905965">
            <a:off x="9570474" y="3605223"/>
            <a:ext cx="254634" cy="93979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Left 16"/>
          <p:cNvSpPr/>
          <p:nvPr/>
        </p:nvSpPr>
        <p:spPr>
          <a:xfrm>
            <a:off x="2894947" y="1209084"/>
            <a:ext cx="1834234" cy="34331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Left 24"/>
          <p:cNvSpPr/>
          <p:nvPr/>
        </p:nvSpPr>
        <p:spPr>
          <a:xfrm>
            <a:off x="2651193" y="5127946"/>
            <a:ext cx="1834234" cy="34331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ipe(left)">
                                      <p:cBhvr>
                                        <p:cTn id="15" dur="500"/>
                                        <p:tgtEl>
                                          <p:spTgt spid="103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left)">
                                      <p:cBhvr>
                                        <p:cTn id="1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xmlns="" id="{DF6882E0-41C9-40AA-8534-AEC364068478}"/>
              </a:ext>
            </a:extLst>
          </p:cNvPr>
          <p:cNvSpPr>
            <a:spLocks noGrp="1"/>
          </p:cNvSpPr>
          <p:nvPr>
            <p:ph type="title"/>
          </p:nvPr>
        </p:nvSpPr>
        <p:spPr>
          <a:xfrm>
            <a:off x="1179226" y="826680"/>
            <a:ext cx="9833548" cy="1325563"/>
          </a:xfrm>
        </p:spPr>
        <p:txBody>
          <a:bodyPr>
            <a:normAutofit/>
          </a:bodyPr>
          <a:lstStyle/>
          <a:p>
            <a:r>
              <a:rPr lang="en-US" sz="4000" b="1">
                <a:solidFill>
                  <a:srgbClr val="FFFFFF"/>
                </a:solidFill>
              </a:rPr>
              <a:t>Ongoing Assessment Projects</a:t>
            </a:r>
            <a:endParaRPr lang="en-US" sz="4000">
              <a:solidFill>
                <a:srgbClr val="FFFFFF"/>
              </a:solidFill>
            </a:endParaRPr>
          </a:p>
        </p:txBody>
      </p:sp>
      <p:graphicFrame>
        <p:nvGraphicFramePr>
          <p:cNvPr id="10" name="Content Placeholder 7">
            <a:extLst>
              <a:ext uri="{FF2B5EF4-FFF2-40B4-BE49-F238E27FC236}">
                <a16:creationId xmlns:a16="http://schemas.microsoft.com/office/drawing/2014/main" xmlns="" id="{7EF15A92-68EB-4530-BACA-8796C793F9E9}"/>
              </a:ext>
            </a:extLst>
          </p:cNvPr>
          <p:cNvGraphicFramePr>
            <a:graphicFrameLocks noGrp="1"/>
          </p:cNvGraphicFramePr>
          <p:nvPr>
            <p:ph idx="1"/>
            <p:extLst>
              <p:ext uri="{D42A27DB-BD31-4B8C-83A1-F6EECF244321}">
                <p14:modId xmlns:p14="http://schemas.microsoft.com/office/powerpoint/2010/main" val="4052852433"/>
              </p:ext>
            </p:extLst>
          </p:nvPr>
        </p:nvGraphicFramePr>
        <p:xfrm>
          <a:off x="355601" y="2753936"/>
          <a:ext cx="11480494" cy="3838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94628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4B7C558A-F928-450F-AC29-00DEC0094C83}"/>
              </a:ext>
            </a:extLst>
          </p:cNvPr>
          <p:cNvSpPr>
            <a:spLocks noGrp="1"/>
          </p:cNvSpPr>
          <p:nvPr>
            <p:ph type="ctrTitle"/>
          </p:nvPr>
        </p:nvSpPr>
        <p:spPr/>
        <p:txBody>
          <a:bodyPr/>
          <a:lstStyle/>
          <a:p>
            <a:endParaRPr lang="en-US"/>
          </a:p>
        </p:txBody>
      </p:sp>
      <p:sp>
        <p:nvSpPr>
          <p:cNvPr id="11" name="Subtitle 10">
            <a:extLst>
              <a:ext uri="{FF2B5EF4-FFF2-40B4-BE49-F238E27FC236}">
                <a16:creationId xmlns:a16="http://schemas.microsoft.com/office/drawing/2014/main" xmlns="" id="{F3E481AB-171B-485A-B430-F85BBC4F9AC6}"/>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xmlns="" id="{5E2E05EF-18F9-4946-AB54-84D3416C0E03}"/>
              </a:ext>
            </a:extLst>
          </p:cNvPr>
          <p:cNvPicPr>
            <a:picLocks noChangeAspect="1"/>
          </p:cNvPicPr>
          <p:nvPr/>
        </p:nvPicPr>
        <p:blipFill>
          <a:blip r:embed="rId2"/>
          <a:stretch>
            <a:fillRect/>
          </a:stretch>
        </p:blipFill>
        <p:spPr>
          <a:xfrm>
            <a:off x="-37396" y="0"/>
            <a:ext cx="12229396" cy="6837093"/>
          </a:xfrm>
          <a:prstGeom prst="rect">
            <a:avLst/>
          </a:prstGeom>
        </p:spPr>
      </p:pic>
    </p:spTree>
    <p:extLst>
      <p:ext uri="{BB962C8B-B14F-4D97-AF65-F5344CB8AC3E}">
        <p14:creationId xmlns:p14="http://schemas.microsoft.com/office/powerpoint/2010/main" val="1757389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6" name="Rectangle 70">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7" name="Picture 72">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ctrTitle"/>
          </p:nvPr>
        </p:nvSpPr>
        <p:spPr>
          <a:xfrm>
            <a:off x="6585882" y="4267831"/>
            <a:ext cx="4805996" cy="2005377"/>
          </a:xfrm>
        </p:spPr>
        <p:txBody>
          <a:bodyPr anchor="t">
            <a:normAutofit/>
          </a:bodyPr>
          <a:lstStyle/>
          <a:p>
            <a:pPr algn="l" eaLnBrk="1" hangingPunct="1">
              <a:lnSpc>
                <a:spcPct val="90000"/>
              </a:lnSpc>
              <a:defRPr/>
            </a:pPr>
            <a:r>
              <a:rPr lang="en-US" sz="4800" b="1" dirty="0">
                <a:solidFill>
                  <a:srgbClr val="000000"/>
                </a:solidFill>
                <a:latin typeface="Georgia" pitchFamily="18" charset="0"/>
              </a:rPr>
              <a:t>A Culture Of Assessment</a:t>
            </a:r>
          </a:p>
        </p:txBody>
      </p:sp>
      <p:sp>
        <p:nvSpPr>
          <p:cNvPr id="8" name="Subtitle 7"/>
          <p:cNvSpPr>
            <a:spLocks noGrp="1"/>
          </p:cNvSpPr>
          <p:nvPr>
            <p:ph type="subTitle" idx="1"/>
          </p:nvPr>
        </p:nvSpPr>
        <p:spPr>
          <a:xfrm>
            <a:off x="6586186" y="3428999"/>
            <a:ext cx="5428605" cy="838831"/>
          </a:xfrm>
        </p:spPr>
        <p:txBody>
          <a:bodyPr anchor="b">
            <a:normAutofit fontScale="92500"/>
          </a:bodyPr>
          <a:lstStyle/>
          <a:p>
            <a:pPr algn="l" eaLnBrk="1" hangingPunct="1">
              <a:defRPr/>
            </a:pPr>
            <a:r>
              <a:rPr lang="en-US" sz="2800" b="1" dirty="0">
                <a:solidFill>
                  <a:srgbClr val="000000"/>
                </a:solidFill>
                <a:effectLst>
                  <a:outerShdw blurRad="38100" dist="38100" dir="2700000" algn="tl">
                    <a:srgbClr val="000000">
                      <a:alpha val="43137"/>
                    </a:srgbClr>
                  </a:outerShdw>
                </a:effectLst>
                <a:latin typeface="Imprint MT Shadow" pitchFamily="82" charset="0"/>
                <a:cs typeface="Times New Roman" pitchFamily="18" charset="0"/>
              </a:rPr>
              <a:t>What is it and how do we achieve it?</a:t>
            </a:r>
          </a:p>
          <a:p>
            <a:pPr algn="l" eaLnBrk="1" hangingPunct="1">
              <a:defRPr/>
            </a:pPr>
            <a:endParaRPr lang="en-US" sz="1800" dirty="0">
              <a:solidFill>
                <a:srgbClr val="000000"/>
              </a:solidFill>
              <a:latin typeface="Georgia" pitchFamily="18" charset="0"/>
            </a:endParaRPr>
          </a:p>
        </p:txBody>
      </p:sp>
      <p:sp>
        <p:nvSpPr>
          <p:cNvPr id="75"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434" name="Picture 2" descr="C:\Users\Stephen\AppData\Local\Microsoft\Windows\Temporary Internet Files\Content.IE5\PZBLJGWS\MPj04278100000[1].jpg"/>
          <p:cNvPicPr>
            <a:picLocks noChangeAspect="1" noChangeArrowheads="1"/>
          </p:cNvPicPr>
          <p:nvPr/>
        </p:nvPicPr>
        <p:blipFill rotWithShape="1">
          <a:blip r:embed="rId4" cstate="print">
            <a:alphaModFix/>
            <a:extLst/>
          </a:blip>
          <a:srcRect l="27776" r="7483"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073640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02114-F4B9-4060-A645-27D414FC08D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1C6D20CC-2BEC-4813-AA45-06E3FD2681A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xmlns="" id="{AFEFC6E3-437B-4DD2-9742-F47B8C7943E3}"/>
              </a:ext>
            </a:extLst>
          </p:cNvPr>
          <p:cNvPicPr>
            <a:picLocks noChangeAspect="1"/>
          </p:cNvPicPr>
          <p:nvPr/>
        </p:nvPicPr>
        <p:blipFill>
          <a:blip r:embed="rId3"/>
          <a:stretch>
            <a:fillRect/>
          </a:stretch>
        </p:blipFill>
        <p:spPr>
          <a:xfrm>
            <a:off x="4806" y="0"/>
            <a:ext cx="12182388" cy="6858000"/>
          </a:xfrm>
          <a:prstGeom prst="rect">
            <a:avLst/>
          </a:prstGeom>
        </p:spPr>
      </p:pic>
    </p:spTree>
    <p:extLst>
      <p:ext uri="{BB962C8B-B14F-4D97-AF65-F5344CB8AC3E}">
        <p14:creationId xmlns:p14="http://schemas.microsoft.com/office/powerpoint/2010/main" val="4268856560"/>
      </p:ext>
    </p:extLst>
  </p:cSld>
  <p:clrMapOvr>
    <a:masterClrMapping/>
  </p:clrMapOvr>
  <p:transition xmlns:p14="http://schemas.microsoft.com/office/powerpoint/2010/mai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19DE21-13FD-4529-9438-07F184CA974C}"/>
              </a:ext>
            </a:extLst>
          </p:cNvPr>
          <p:cNvSpPr>
            <a:spLocks noGrp="1"/>
          </p:cNvSpPr>
          <p:nvPr>
            <p:ph type="title"/>
          </p:nvPr>
        </p:nvSpPr>
        <p:spPr>
          <a:xfrm>
            <a:off x="609599" y="2611449"/>
            <a:ext cx="10972800" cy="1143000"/>
          </a:xfrm>
        </p:spPr>
        <p:txBody>
          <a:bodyPr>
            <a:normAutofit fontScale="90000"/>
          </a:bodyPr>
          <a:lstStyle/>
          <a:p>
            <a:r>
              <a:rPr lang="en-US" b="1" dirty="0"/>
              <a:t>Assessment Practices at Kansas State University</a:t>
            </a:r>
          </a:p>
        </p:txBody>
      </p:sp>
      <p:sp>
        <p:nvSpPr>
          <p:cNvPr id="5" name="Content Placeholder 4">
            <a:extLst>
              <a:ext uri="{FF2B5EF4-FFF2-40B4-BE49-F238E27FC236}">
                <a16:creationId xmlns:a16="http://schemas.microsoft.com/office/drawing/2014/main" xmlns="" id="{A24E8D7B-41E6-4E4C-B9C2-0BE380A82E7A}"/>
              </a:ext>
            </a:extLst>
          </p:cNvPr>
          <p:cNvSpPr>
            <a:spLocks noGrp="1"/>
          </p:cNvSpPr>
          <p:nvPr>
            <p:ph idx="1"/>
          </p:nvPr>
        </p:nvSpPr>
        <p:spPr>
          <a:xfrm>
            <a:off x="4203406" y="4107793"/>
            <a:ext cx="6280298" cy="646331"/>
          </a:xfrm>
        </p:spPr>
        <p:txBody>
          <a:bodyPr/>
          <a:lstStyle/>
          <a:p>
            <a:pPr marL="0" indent="0">
              <a:buNone/>
            </a:pPr>
            <a:r>
              <a:rPr lang="en-US" dirty="0"/>
              <a:t>What we do and why we do it?</a:t>
            </a:r>
          </a:p>
        </p:txBody>
      </p:sp>
      <p:sp>
        <p:nvSpPr>
          <p:cNvPr id="6" name="TextBox 5">
            <a:extLst>
              <a:ext uri="{FF2B5EF4-FFF2-40B4-BE49-F238E27FC236}">
                <a16:creationId xmlns:a16="http://schemas.microsoft.com/office/drawing/2014/main" xmlns="" id="{0FB14D13-D680-4877-917E-AE05334E0ED4}"/>
              </a:ext>
            </a:extLst>
          </p:cNvPr>
          <p:cNvSpPr txBox="1"/>
          <p:nvPr/>
        </p:nvSpPr>
        <p:spPr>
          <a:xfrm>
            <a:off x="3886200" y="6147874"/>
            <a:ext cx="4419600" cy="646331"/>
          </a:xfrm>
          <a:prstGeom prst="rect">
            <a:avLst/>
          </a:prstGeom>
          <a:gradFill>
            <a:gsLst>
              <a:gs pos="0">
                <a:srgbClr val="FFFFFF"/>
              </a:gs>
              <a:gs pos="7001">
                <a:srgbClr val="E6E6E6"/>
              </a:gs>
              <a:gs pos="7000">
                <a:srgbClr val="7D8496"/>
              </a:gs>
              <a:gs pos="99000">
                <a:srgbClr val="7D8496"/>
              </a:gs>
              <a:gs pos="100000">
                <a:srgbClr val="E6E6E6"/>
              </a:gs>
            </a:gsLst>
            <a:lin ang="5400000" scaled="0"/>
          </a:gradFill>
        </p:spPr>
        <p:txBody>
          <a:bodyPr wrap="square" rtlCol="0">
            <a:spAutoFit/>
          </a:bodyPr>
          <a:lstStyle/>
          <a:p>
            <a:r>
              <a:rPr lang="en-US" dirty="0"/>
              <a:t>Frederick </a:t>
            </a:r>
            <a:r>
              <a:rPr lang="en-US" dirty="0" err="1"/>
              <a:t>Burrack</a:t>
            </a:r>
            <a:r>
              <a:rPr lang="en-US" dirty="0"/>
              <a:t>, Ph.D.</a:t>
            </a:r>
          </a:p>
          <a:p>
            <a:r>
              <a:rPr lang="en-US" dirty="0"/>
              <a:t>Director of the Office of Assessment</a:t>
            </a:r>
          </a:p>
        </p:txBody>
      </p:sp>
      <p:pic>
        <p:nvPicPr>
          <p:cNvPr id="7" name="Picture 6">
            <a:extLst>
              <a:ext uri="{FF2B5EF4-FFF2-40B4-BE49-F238E27FC236}">
                <a16:creationId xmlns:a16="http://schemas.microsoft.com/office/drawing/2014/main" xmlns="" id="{A532D729-8264-4490-83E3-48972F716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3" y="3831559"/>
            <a:ext cx="2709264" cy="1845129"/>
          </a:xfrm>
          <a:prstGeom prst="rect">
            <a:avLst/>
          </a:prstGeom>
        </p:spPr>
      </p:pic>
      <p:pic>
        <p:nvPicPr>
          <p:cNvPr id="8" name="Picture 7">
            <a:extLst>
              <a:ext uri="{FF2B5EF4-FFF2-40B4-BE49-F238E27FC236}">
                <a16:creationId xmlns:a16="http://schemas.microsoft.com/office/drawing/2014/main" xmlns="" id="{FCA7092E-A6DF-411B-900A-E55758D7C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1930" y="5107468"/>
            <a:ext cx="2266859" cy="1750532"/>
          </a:xfrm>
          <a:prstGeom prst="rect">
            <a:avLst/>
          </a:prstGeom>
        </p:spPr>
      </p:pic>
      <p:pic>
        <p:nvPicPr>
          <p:cNvPr id="10" name="Picture 9">
            <a:extLst>
              <a:ext uri="{FF2B5EF4-FFF2-40B4-BE49-F238E27FC236}">
                <a16:creationId xmlns:a16="http://schemas.microsoft.com/office/drawing/2014/main" xmlns="" id="{F16AF37E-BF4D-4982-B936-27F45A33F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267"/>
            <a:ext cx="12192000" cy="2842524"/>
          </a:xfrm>
          <a:prstGeom prst="rect">
            <a:avLst/>
          </a:prstGeom>
        </p:spPr>
      </p:pic>
    </p:spTree>
    <p:extLst>
      <p:ext uri="{BB962C8B-B14F-4D97-AF65-F5344CB8AC3E}">
        <p14:creationId xmlns:p14="http://schemas.microsoft.com/office/powerpoint/2010/main" val="12568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33046"/>
          </a:xfrm>
        </p:spPr>
        <p:txBody>
          <a:bodyPr>
            <a:normAutofit fontScale="90000"/>
          </a:bodyPr>
          <a:lstStyle/>
          <a:p>
            <a:r>
              <a:rPr lang="en-US" dirty="0">
                <a:solidFill>
                  <a:schemeClr val="bg1"/>
                </a:solidFill>
              </a:rPr>
              <a:t>Learning</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4704" y="1451978"/>
            <a:ext cx="7022592" cy="3950208"/>
          </a:xfrm>
          <a:prstGeom prst="roundRect">
            <a:avLst>
              <a:gd name="adj" fmla="val 4167"/>
            </a:avLst>
          </a:prstGeom>
          <a:solidFill>
            <a:srgbClr val="FFFFFF"/>
          </a:solidFill>
          <a:ln w="76200" cap="sq">
            <a:noFill/>
            <a:miter lim="800000"/>
          </a:ln>
          <a:effectLst>
            <a:outerShdw blurRad="190500" dist="228600" dir="2700000" algn="ctr">
              <a:srgbClr val="000000">
                <a:alpha val="30000"/>
              </a:srgbClr>
            </a:outerShdw>
            <a:reflection blurRad="12700" stA="33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4" name="TextBox 3"/>
          <p:cNvSpPr txBox="1"/>
          <p:nvPr/>
        </p:nvSpPr>
        <p:spPr>
          <a:xfrm>
            <a:off x="1834243" y="5421102"/>
            <a:ext cx="8507186" cy="646331"/>
          </a:xfrm>
          <a:prstGeom prst="rect">
            <a:avLst/>
          </a:prstGeom>
          <a:noFill/>
        </p:spPr>
        <p:txBody>
          <a:bodyPr wrap="square" rtlCol="0">
            <a:spAutoFit/>
          </a:bodyPr>
          <a:lstStyle/>
          <a:p>
            <a:pPr algn="ctr" defTabSz="457200"/>
            <a:r>
              <a:rPr lang="en-US" sz="3600" b="1" dirty="0">
                <a:solidFill>
                  <a:prstClr val="black"/>
                </a:solidFill>
                <a:latin typeface="Calibri"/>
              </a:rPr>
              <a:t>What we teach does not define learning.</a:t>
            </a:r>
          </a:p>
        </p:txBody>
      </p:sp>
    </p:spTree>
    <p:extLst>
      <p:ext uri="{BB962C8B-B14F-4D97-AF65-F5344CB8AC3E}">
        <p14:creationId xmlns:p14="http://schemas.microsoft.com/office/powerpoint/2010/main" val="18467547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370"/>
            <a:ext cx="9144000" cy="632744"/>
          </a:xfrm>
        </p:spPr>
        <p:txBody>
          <a:bodyPr>
            <a:normAutofit fontScale="90000"/>
          </a:bodyPr>
          <a:lstStyle/>
          <a:p>
            <a:r>
              <a:rPr lang="en-US" dirty="0">
                <a:solidFill>
                  <a:schemeClr val="bg1"/>
                </a:solidFill>
              </a:rPr>
              <a:t>Traditional Teaching / Learning Sequence</a:t>
            </a:r>
          </a:p>
        </p:txBody>
      </p:sp>
      <p:pic>
        <p:nvPicPr>
          <p:cNvPr id="4" name="Picture 3" descr="PonderingTw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679" y="750006"/>
            <a:ext cx="2119165" cy="2309717"/>
          </a:xfrm>
          <a:prstGeom prst="rect">
            <a:avLst/>
          </a:prstGeom>
        </p:spPr>
      </p:pic>
      <p:pic>
        <p:nvPicPr>
          <p:cNvPr id="5" name="Picture 4" descr="Gestão de Pessoas: Avaliação de Desempenh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818" y="2131495"/>
            <a:ext cx="2179257" cy="1907491"/>
          </a:xfrm>
          <a:prstGeom prst="rect">
            <a:avLst/>
          </a:prstGeom>
        </p:spPr>
      </p:pic>
      <p:pic>
        <p:nvPicPr>
          <p:cNvPr id="6" name="Picture 5" descr="writing4collegereadiness - 4. Academic Writ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7049" y="3059721"/>
            <a:ext cx="2381250" cy="2686050"/>
          </a:xfrm>
          <a:prstGeom prst="rect">
            <a:avLst/>
          </a:prstGeom>
        </p:spPr>
      </p:pic>
      <p:sp>
        <p:nvSpPr>
          <p:cNvPr id="7" name="Right Arrow 6"/>
          <p:cNvSpPr/>
          <p:nvPr/>
        </p:nvSpPr>
        <p:spPr>
          <a:xfrm rot="1751824">
            <a:off x="3601866" y="2422992"/>
            <a:ext cx="1151349" cy="3448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Right Arrow 7"/>
          <p:cNvSpPr/>
          <p:nvPr/>
        </p:nvSpPr>
        <p:spPr>
          <a:xfrm rot="1751824">
            <a:off x="6866057" y="3644536"/>
            <a:ext cx="1151349" cy="3448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186" y="3783423"/>
            <a:ext cx="2849670" cy="1962348"/>
          </a:xfrm>
          <a:prstGeom prst="ellipse">
            <a:avLst/>
          </a:prstGeom>
          <a:ln>
            <a:noFill/>
          </a:ln>
          <a:effectLst>
            <a:softEdge rad="112500"/>
          </a:effectLst>
        </p:spPr>
      </p:pic>
      <p:sp>
        <p:nvSpPr>
          <p:cNvPr id="9" name="Right Arrow 8"/>
          <p:cNvSpPr/>
          <p:nvPr/>
        </p:nvSpPr>
        <p:spPr>
          <a:xfrm rot="19013858">
            <a:off x="4068033" y="3853892"/>
            <a:ext cx="812913" cy="3574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6449348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026" y="1"/>
            <a:ext cx="8578849" cy="675249"/>
          </a:xfrm>
        </p:spPr>
        <p:txBody>
          <a:bodyPr>
            <a:normAutofit/>
          </a:bodyPr>
          <a:lstStyle/>
          <a:p>
            <a:pPr lvl="0"/>
            <a:r>
              <a:rPr lang="en-US" sz="3600" b="1" dirty="0">
                <a:solidFill>
                  <a:schemeClr val="bg1"/>
                </a:solidFill>
                <a:effectLst>
                  <a:outerShdw blurRad="50800" dist="38100" dir="2700000" algn="tl" rotWithShape="0">
                    <a:prstClr val="black">
                      <a:alpha val="40000"/>
                    </a:prstClr>
                  </a:outerShdw>
                </a:effectLst>
              </a:rPr>
              <a:t>Backward Design</a:t>
            </a:r>
          </a:p>
        </p:txBody>
      </p:sp>
      <p:pic>
        <p:nvPicPr>
          <p:cNvPr id="3" name="Picture 2" descr="Target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025" y="1047750"/>
            <a:ext cx="1287236" cy="1287236"/>
          </a:xfrm>
          <a:prstGeom prst="rect">
            <a:avLst/>
          </a:prstGeom>
        </p:spPr>
      </p:pic>
      <p:sp>
        <p:nvSpPr>
          <p:cNvPr id="5" name="TextBox 4"/>
          <p:cNvSpPr txBox="1"/>
          <p:nvPr/>
        </p:nvSpPr>
        <p:spPr>
          <a:xfrm>
            <a:off x="1671412" y="2224092"/>
            <a:ext cx="1697718" cy="646331"/>
          </a:xfrm>
          <a:prstGeom prst="rect">
            <a:avLst/>
          </a:prstGeom>
          <a:noFill/>
        </p:spPr>
        <p:txBody>
          <a:bodyPr wrap="square" rtlCol="0">
            <a:spAutoFit/>
          </a:bodyPr>
          <a:lstStyle/>
          <a:p>
            <a:pPr algn="ctr" defTabSz="457200"/>
            <a:r>
              <a:rPr lang="en-US" b="1" dirty="0">
                <a:solidFill>
                  <a:prstClr val="black"/>
                </a:solidFill>
                <a:latin typeface="Calibri"/>
              </a:rPr>
              <a:t>Define Learning Outcome</a:t>
            </a:r>
          </a:p>
        </p:txBody>
      </p:sp>
      <p:pic>
        <p:nvPicPr>
          <p:cNvPr id="6" name="Picture 5" descr="WORKSHOPS | Technology Enhanced &lt;strong&gt;Learning&lt;/strong&gt;"/>
          <p:cNvPicPr>
            <a:picLocks noChangeAspect="1"/>
          </p:cNvPicPr>
          <p:nvPr/>
        </p:nvPicPr>
        <p:blipFill rotWithShape="1">
          <a:blip r:embed="rId4">
            <a:extLst>
              <a:ext uri="{28A0092B-C50C-407E-A947-70E740481C1C}">
                <a14:useLocalDpi xmlns:a14="http://schemas.microsoft.com/office/drawing/2010/main" val="0"/>
              </a:ext>
            </a:extLst>
          </a:blip>
          <a:srcRect b="21289"/>
          <a:stretch/>
        </p:blipFill>
        <p:spPr>
          <a:xfrm>
            <a:off x="3354752" y="1624294"/>
            <a:ext cx="1509413" cy="1576100"/>
          </a:xfrm>
          <a:prstGeom prst="rect">
            <a:avLst/>
          </a:prstGeom>
        </p:spPr>
      </p:pic>
      <p:pic>
        <p:nvPicPr>
          <p:cNvPr id="12" name="Picture 11" descr="BECRE - ES Cacilhas-Tejo: Big6 - um modelo de pesquisa d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6422" y="3398202"/>
            <a:ext cx="1991897" cy="1980515"/>
          </a:xfrm>
          <a:prstGeom prst="rect">
            <a:avLst/>
          </a:prstGeom>
        </p:spPr>
      </p:pic>
      <p:pic>
        <p:nvPicPr>
          <p:cNvPr id="7" name="Picture 6" descr="ilstuafrica - Zambia Classroom Activiti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3163" y="2883879"/>
            <a:ext cx="1752027" cy="1941778"/>
          </a:xfrm>
          <a:prstGeom prst="rect">
            <a:avLst/>
          </a:prstGeom>
        </p:spPr>
      </p:pic>
      <p:sp>
        <p:nvSpPr>
          <p:cNvPr id="8" name="TextBox 7"/>
          <p:cNvSpPr txBox="1"/>
          <p:nvPr/>
        </p:nvSpPr>
        <p:spPr>
          <a:xfrm>
            <a:off x="6868703" y="4876680"/>
            <a:ext cx="1697718" cy="646331"/>
          </a:xfrm>
          <a:prstGeom prst="rect">
            <a:avLst/>
          </a:prstGeom>
          <a:noFill/>
        </p:spPr>
        <p:txBody>
          <a:bodyPr wrap="square" rtlCol="0">
            <a:spAutoFit/>
          </a:bodyPr>
          <a:lstStyle/>
          <a:p>
            <a:pPr algn="ctr" defTabSz="457200"/>
            <a:r>
              <a:rPr lang="en-US" b="1" dirty="0">
                <a:solidFill>
                  <a:prstClr val="black"/>
                </a:solidFill>
                <a:latin typeface="Calibri"/>
              </a:rPr>
              <a:t>Teaching as Assessment</a:t>
            </a:r>
          </a:p>
        </p:txBody>
      </p:sp>
      <p:sp>
        <p:nvSpPr>
          <p:cNvPr id="9" name="TextBox 8"/>
          <p:cNvSpPr txBox="1"/>
          <p:nvPr/>
        </p:nvSpPr>
        <p:spPr>
          <a:xfrm>
            <a:off x="3260598" y="3169774"/>
            <a:ext cx="1697718" cy="646331"/>
          </a:xfrm>
          <a:prstGeom prst="rect">
            <a:avLst/>
          </a:prstGeom>
          <a:noFill/>
        </p:spPr>
        <p:txBody>
          <a:bodyPr wrap="square" rtlCol="0">
            <a:spAutoFit/>
          </a:bodyPr>
          <a:lstStyle/>
          <a:p>
            <a:pPr algn="ctr" defTabSz="457200"/>
            <a:r>
              <a:rPr lang="en-US" b="1" dirty="0">
                <a:solidFill>
                  <a:prstClr val="black"/>
                </a:solidFill>
                <a:latin typeface="Calibri"/>
              </a:rPr>
              <a:t>Expected Demonstration</a:t>
            </a:r>
          </a:p>
        </p:txBody>
      </p:sp>
      <p:pic>
        <p:nvPicPr>
          <p:cNvPr id="10" name="Picture 9" descr="Cassreadingpage - My Philosophy of Reading &lt;strong&gt;Instruction&lt;/strong&g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8317" y="2412344"/>
            <a:ext cx="1944461" cy="1677792"/>
          </a:xfrm>
          <a:prstGeom prst="rect">
            <a:avLst/>
          </a:prstGeom>
        </p:spPr>
      </p:pic>
      <p:sp>
        <p:nvSpPr>
          <p:cNvPr id="11" name="TextBox 10"/>
          <p:cNvSpPr txBox="1"/>
          <p:nvPr/>
        </p:nvSpPr>
        <p:spPr>
          <a:xfrm>
            <a:off x="4938182" y="4116117"/>
            <a:ext cx="1697718" cy="646331"/>
          </a:xfrm>
          <a:prstGeom prst="rect">
            <a:avLst/>
          </a:prstGeom>
          <a:noFill/>
        </p:spPr>
        <p:txBody>
          <a:bodyPr wrap="square" rtlCol="0">
            <a:spAutoFit/>
          </a:bodyPr>
          <a:lstStyle/>
          <a:p>
            <a:pPr algn="ctr" defTabSz="457200"/>
            <a:r>
              <a:rPr lang="en-US" b="1" dirty="0">
                <a:solidFill>
                  <a:prstClr val="black"/>
                </a:solidFill>
                <a:latin typeface="Calibri"/>
              </a:rPr>
              <a:t>Instructional Planning</a:t>
            </a:r>
          </a:p>
        </p:txBody>
      </p:sp>
      <p:sp>
        <p:nvSpPr>
          <p:cNvPr id="13" name="TextBox 12"/>
          <p:cNvSpPr txBox="1"/>
          <p:nvPr/>
        </p:nvSpPr>
        <p:spPr>
          <a:xfrm>
            <a:off x="8853243" y="5352245"/>
            <a:ext cx="1697718" cy="646331"/>
          </a:xfrm>
          <a:prstGeom prst="rect">
            <a:avLst/>
          </a:prstGeom>
          <a:noFill/>
        </p:spPr>
        <p:txBody>
          <a:bodyPr wrap="square" rtlCol="0">
            <a:spAutoFit/>
          </a:bodyPr>
          <a:lstStyle/>
          <a:p>
            <a:pPr algn="ctr" defTabSz="457200"/>
            <a:r>
              <a:rPr lang="en-US" b="1" dirty="0">
                <a:solidFill>
                  <a:prstClr val="black"/>
                </a:solidFill>
                <a:latin typeface="Calibri"/>
              </a:rPr>
              <a:t>Identify Learning Needs</a:t>
            </a:r>
          </a:p>
        </p:txBody>
      </p:sp>
      <p:sp>
        <p:nvSpPr>
          <p:cNvPr id="16" name="Up Arrow 15"/>
          <p:cNvSpPr/>
          <p:nvPr/>
        </p:nvSpPr>
        <p:spPr>
          <a:xfrm>
            <a:off x="5787042" y="4811363"/>
            <a:ext cx="143505" cy="1121896"/>
          </a:xfrm>
          <a:prstGeom prst="upArrow">
            <a:avLst/>
          </a:prstGeom>
          <a:solidFill>
            <a:srgbClr val="512888"/>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377994124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3"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925" r="370"/>
          <a:stretch/>
        </p:blipFill>
        <p:spPr bwMode="auto">
          <a:xfrm>
            <a:off x="1615440" y="1600201"/>
            <a:ext cx="8961120"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
            <a:ext cx="12192000" cy="16002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itle 8"/>
          <p:cNvSpPr>
            <a:spLocks noGrp="1"/>
          </p:cNvSpPr>
          <p:nvPr>
            <p:ph type="title"/>
          </p:nvPr>
        </p:nvSpPr>
        <p:spPr>
          <a:xfrm>
            <a:off x="1905000" y="2"/>
            <a:ext cx="8229600" cy="1523999"/>
          </a:xfrm>
        </p:spPr>
        <p:txBody>
          <a:bodyPr/>
          <a:lstStyle/>
          <a:p>
            <a:pPr>
              <a:defRPr/>
            </a:pPr>
            <a:r>
              <a:rPr lang="en-US" sz="4000" dirty="0">
                <a:solidFill>
                  <a:schemeClr val="tx2">
                    <a:lumMod val="20000"/>
                    <a:lumOff val="80000"/>
                  </a:schemeClr>
                </a:solidFill>
                <a:latin typeface="Georgia" pitchFamily="18" charset="0"/>
              </a:rPr>
              <a:t>Academic uniqueness </a:t>
            </a:r>
            <a:br>
              <a:rPr lang="en-US" sz="4000" dirty="0">
                <a:solidFill>
                  <a:schemeClr val="tx2">
                    <a:lumMod val="20000"/>
                    <a:lumOff val="80000"/>
                  </a:schemeClr>
                </a:solidFill>
                <a:latin typeface="Georgia" pitchFamily="18" charset="0"/>
              </a:rPr>
            </a:br>
            <a:r>
              <a:rPr lang="en-US" sz="4000" dirty="0">
                <a:solidFill>
                  <a:schemeClr val="tx2">
                    <a:lumMod val="20000"/>
                    <a:lumOff val="80000"/>
                  </a:schemeClr>
                </a:solidFill>
                <a:latin typeface="Georgia" pitchFamily="18" charset="0"/>
              </a:rPr>
              <a:t>Value each programs’ mission</a:t>
            </a:r>
          </a:p>
        </p:txBody>
      </p:sp>
      <p:sp>
        <p:nvSpPr>
          <p:cNvPr id="2" name="TextBox 1">
            <a:extLst>
              <a:ext uri="{FF2B5EF4-FFF2-40B4-BE49-F238E27FC236}">
                <a16:creationId xmlns:a16="http://schemas.microsoft.com/office/drawing/2014/main" xmlns="" id="{5C805777-52B4-471D-8B9C-16307C4F7504}"/>
              </a:ext>
            </a:extLst>
          </p:cNvPr>
          <p:cNvSpPr txBox="1"/>
          <p:nvPr/>
        </p:nvSpPr>
        <p:spPr>
          <a:xfrm>
            <a:off x="1356819" y="2574116"/>
            <a:ext cx="9816703" cy="2862322"/>
          </a:xfrm>
          <a:prstGeom prst="rect">
            <a:avLst/>
          </a:prstGeom>
          <a:noFill/>
        </p:spPr>
        <p:txBody>
          <a:bodyPr wrap="square" rtlCol="0">
            <a:spAutoFit/>
          </a:bodyPr>
          <a:lstStyle/>
          <a:p>
            <a:pPr algn="ctr"/>
            <a:r>
              <a:rPr lang="en-US" sz="6000" b="1" dirty="0">
                <a:ln>
                  <a:solidFill>
                    <a:schemeClr val="accent1">
                      <a:lumMod val="50000"/>
                    </a:schemeClr>
                  </a:solidFill>
                </a:ln>
                <a:solidFill>
                  <a:schemeClr val="bg1"/>
                </a:solidFill>
                <a:latin typeface="Arial Black" panose="020B0A04020102020204" pitchFamily="34" charset="0"/>
              </a:rPr>
              <a:t>A “One-Size-Fits-All” assessment process will not work</a:t>
            </a:r>
          </a:p>
        </p:txBody>
      </p:sp>
    </p:spTree>
    <p:extLst>
      <p:ext uri="{BB962C8B-B14F-4D97-AF65-F5344CB8AC3E}">
        <p14:creationId xmlns:p14="http://schemas.microsoft.com/office/powerpoint/2010/main" val="208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94671"/>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itle 8"/>
          <p:cNvSpPr>
            <a:spLocks noGrp="1"/>
          </p:cNvSpPr>
          <p:nvPr>
            <p:ph type="title"/>
          </p:nvPr>
        </p:nvSpPr>
        <p:spPr>
          <a:xfrm>
            <a:off x="1905000" y="2"/>
            <a:ext cx="8229600" cy="1523999"/>
          </a:xfrm>
        </p:spPr>
        <p:txBody>
          <a:bodyPr/>
          <a:lstStyle/>
          <a:p>
            <a:pPr>
              <a:defRPr/>
            </a:pPr>
            <a:r>
              <a:rPr lang="en-US" sz="4000" dirty="0">
                <a:solidFill>
                  <a:schemeClr val="tx2">
                    <a:lumMod val="20000"/>
                    <a:lumOff val="80000"/>
                  </a:schemeClr>
                </a:solidFill>
                <a:latin typeface="Georgia" pitchFamily="18" charset="0"/>
              </a:rPr>
              <a:t>Academic uniqueness </a:t>
            </a:r>
            <a:br>
              <a:rPr lang="en-US" sz="4000" dirty="0">
                <a:solidFill>
                  <a:schemeClr val="tx2">
                    <a:lumMod val="20000"/>
                    <a:lumOff val="80000"/>
                  </a:schemeClr>
                </a:solidFill>
                <a:latin typeface="Georgia" pitchFamily="18" charset="0"/>
              </a:rPr>
            </a:br>
            <a:r>
              <a:rPr lang="en-US" sz="4000" dirty="0">
                <a:solidFill>
                  <a:schemeClr val="tx2">
                    <a:lumMod val="20000"/>
                    <a:lumOff val="80000"/>
                  </a:schemeClr>
                </a:solidFill>
                <a:latin typeface="Georgia" pitchFamily="18" charset="0"/>
              </a:rPr>
              <a:t>Value each programs’ mission</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50" y="1560672"/>
            <a:ext cx="5600700" cy="529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0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Content Placeholder 10"/>
          <p:cNvSpPr>
            <a:spLocks noGrp="1"/>
          </p:cNvSpPr>
          <p:nvPr>
            <p:ph idx="1"/>
          </p:nvPr>
        </p:nvSpPr>
        <p:spPr>
          <a:xfrm>
            <a:off x="0" y="38100"/>
            <a:ext cx="12192000" cy="1371600"/>
          </a:xfrm>
          <a:solidFill>
            <a:srgbClr val="7030A0"/>
          </a:solidFill>
        </p:spPr>
        <p:txBody>
          <a:bodyPr>
            <a:normAutofit/>
          </a:bodyPr>
          <a:lstStyle/>
          <a:p>
            <a:pPr marL="0" indent="0" algn="ctr">
              <a:spcBef>
                <a:spcPts val="0"/>
              </a:spcBef>
              <a:buNone/>
            </a:pPr>
            <a:r>
              <a:rPr lang="en-US" dirty="0">
                <a:solidFill>
                  <a:schemeClr val="bg1"/>
                </a:solidFill>
                <a:latin typeface="Franklin Gothic Heavy" pitchFamily="34" charset="0"/>
                <a:cs typeface="Times New Roman" pitchFamily="18" charset="0"/>
              </a:rPr>
              <a:t>Designed to provide information authentic to student learning, valued by the program and ties to university outcomes. </a:t>
            </a:r>
          </a:p>
        </p:txBody>
      </p:sp>
      <p:sp>
        <p:nvSpPr>
          <p:cNvPr id="24" name="Freeform: Shape 23">
            <a:extLst>
              <a:ext uri="{FF2B5EF4-FFF2-40B4-BE49-F238E27FC236}">
                <a16:creationId xmlns:a16="http://schemas.microsoft.com/office/drawing/2014/main" xmlns="" id="{8FC59288-547B-47AC-8092-56119446B227}"/>
              </a:ext>
            </a:extLst>
          </p:cNvPr>
          <p:cNvSpPr/>
          <p:nvPr/>
        </p:nvSpPr>
        <p:spPr>
          <a:xfrm>
            <a:off x="4174410" y="5118013"/>
            <a:ext cx="330770" cy="355578"/>
          </a:xfrm>
          <a:custGeom>
            <a:avLst/>
            <a:gdLst/>
            <a:ahLst/>
            <a:cxnLst/>
            <a:rect l="0" t="0" r="0" b="0"/>
            <a:pathLst>
              <a:path>
                <a:moveTo>
                  <a:pt x="0" y="0"/>
                </a:moveTo>
                <a:lnTo>
                  <a:pt x="165385" y="0"/>
                </a:lnTo>
                <a:lnTo>
                  <a:pt x="165385" y="355578"/>
                </a:lnTo>
                <a:lnTo>
                  <a:pt x="330770" y="355578"/>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xmlns="" id="{F2BDB4F2-5DF9-4D90-9D8C-E60958CB8D2E}"/>
              </a:ext>
            </a:extLst>
          </p:cNvPr>
          <p:cNvSpPr/>
          <p:nvPr/>
        </p:nvSpPr>
        <p:spPr>
          <a:xfrm>
            <a:off x="4174410" y="4762434"/>
            <a:ext cx="330770" cy="355578"/>
          </a:xfrm>
          <a:custGeom>
            <a:avLst/>
            <a:gdLst/>
            <a:ahLst/>
            <a:cxnLst/>
            <a:rect l="0" t="0" r="0" b="0"/>
            <a:pathLst>
              <a:path>
                <a:moveTo>
                  <a:pt x="0" y="355578"/>
                </a:moveTo>
                <a:lnTo>
                  <a:pt x="165385" y="355578"/>
                </a:lnTo>
                <a:lnTo>
                  <a:pt x="165385" y="0"/>
                </a:lnTo>
                <a:lnTo>
                  <a:pt x="330770" y="0"/>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xmlns="" id="{1666994C-308C-48AD-89D9-72AFB27E2AFC}"/>
              </a:ext>
            </a:extLst>
          </p:cNvPr>
          <p:cNvSpPr/>
          <p:nvPr/>
        </p:nvSpPr>
        <p:spPr>
          <a:xfrm>
            <a:off x="2188012" y="3711662"/>
            <a:ext cx="330770" cy="1422313"/>
          </a:xfrm>
          <a:custGeom>
            <a:avLst/>
            <a:gdLst/>
            <a:ahLst/>
            <a:cxnLst/>
            <a:rect l="0" t="0" r="0" b="0"/>
            <a:pathLst>
              <a:path>
                <a:moveTo>
                  <a:pt x="0" y="0"/>
                </a:moveTo>
                <a:lnTo>
                  <a:pt x="165385" y="0"/>
                </a:lnTo>
                <a:lnTo>
                  <a:pt x="165385" y="1422313"/>
                </a:lnTo>
                <a:lnTo>
                  <a:pt x="330770" y="1422313"/>
                </a:lnTo>
              </a:path>
            </a:pathLst>
          </a:custGeom>
          <a:noFill/>
          <a:scene3d>
            <a:camera prst="orthographicFront"/>
            <a:lightRig rig="threePt" dir="t">
              <a:rot lat="0" lon="0" rev="7500000"/>
            </a:lightRig>
          </a:scene3d>
          <a:sp3d z="-40000"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xmlns="" id="{8587FA94-7273-4FE2-8A3D-7BC67740DE83}"/>
              </a:ext>
            </a:extLst>
          </p:cNvPr>
          <p:cNvSpPr/>
          <p:nvPr/>
        </p:nvSpPr>
        <p:spPr>
          <a:xfrm>
            <a:off x="4174410" y="3695700"/>
            <a:ext cx="330770" cy="355578"/>
          </a:xfrm>
          <a:custGeom>
            <a:avLst/>
            <a:gdLst/>
            <a:ahLst/>
            <a:cxnLst/>
            <a:rect l="0" t="0" r="0" b="0"/>
            <a:pathLst>
              <a:path>
                <a:moveTo>
                  <a:pt x="0" y="0"/>
                </a:moveTo>
                <a:lnTo>
                  <a:pt x="165385" y="0"/>
                </a:lnTo>
                <a:lnTo>
                  <a:pt x="165385" y="355578"/>
                </a:lnTo>
                <a:lnTo>
                  <a:pt x="330770" y="355578"/>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xmlns="" id="{A8F66FBE-4F58-4DD8-842A-5F2A8A47513E}"/>
              </a:ext>
            </a:extLst>
          </p:cNvPr>
          <p:cNvSpPr/>
          <p:nvPr/>
        </p:nvSpPr>
        <p:spPr>
          <a:xfrm>
            <a:off x="4174410" y="3340121"/>
            <a:ext cx="330770" cy="355578"/>
          </a:xfrm>
          <a:custGeom>
            <a:avLst/>
            <a:gdLst/>
            <a:ahLst/>
            <a:cxnLst/>
            <a:rect l="0" t="0" r="0" b="0"/>
            <a:pathLst>
              <a:path>
                <a:moveTo>
                  <a:pt x="0" y="355578"/>
                </a:moveTo>
                <a:lnTo>
                  <a:pt x="165385" y="355578"/>
                </a:lnTo>
                <a:lnTo>
                  <a:pt x="165385" y="0"/>
                </a:lnTo>
                <a:lnTo>
                  <a:pt x="330770" y="0"/>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reeform: Shape 28">
            <a:extLst>
              <a:ext uri="{FF2B5EF4-FFF2-40B4-BE49-F238E27FC236}">
                <a16:creationId xmlns:a16="http://schemas.microsoft.com/office/drawing/2014/main" xmlns="" id="{96C7DBCF-E566-469A-B4C9-1B3D54F2C6AB}"/>
              </a:ext>
            </a:extLst>
          </p:cNvPr>
          <p:cNvSpPr/>
          <p:nvPr/>
        </p:nvSpPr>
        <p:spPr>
          <a:xfrm>
            <a:off x="2189787" y="3649979"/>
            <a:ext cx="330770" cy="91440"/>
          </a:xfrm>
          <a:custGeom>
            <a:avLst/>
            <a:gdLst/>
            <a:ahLst/>
            <a:cxnLst/>
            <a:rect l="0" t="0" r="0" b="0"/>
            <a:pathLst>
              <a:path>
                <a:moveTo>
                  <a:pt x="0" y="45720"/>
                </a:moveTo>
                <a:lnTo>
                  <a:pt x="330770" y="45720"/>
                </a:lnTo>
              </a:path>
            </a:pathLst>
          </a:custGeom>
          <a:noFill/>
          <a:scene3d>
            <a:camera prst="orthographicFront"/>
            <a:lightRig rig="threePt" dir="t">
              <a:rot lat="0" lon="0" rev="7500000"/>
            </a:lightRig>
          </a:scene3d>
          <a:sp3d z="-40000"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0" name="Freeform: Shape 29">
            <a:extLst>
              <a:ext uri="{FF2B5EF4-FFF2-40B4-BE49-F238E27FC236}">
                <a16:creationId xmlns:a16="http://schemas.microsoft.com/office/drawing/2014/main" xmlns="" id="{41F29628-2501-4751-8E87-9712FD919C6F}"/>
              </a:ext>
            </a:extLst>
          </p:cNvPr>
          <p:cNvSpPr/>
          <p:nvPr/>
        </p:nvSpPr>
        <p:spPr>
          <a:xfrm>
            <a:off x="4174410" y="2273386"/>
            <a:ext cx="330770" cy="355578"/>
          </a:xfrm>
          <a:custGeom>
            <a:avLst/>
            <a:gdLst/>
            <a:ahLst/>
            <a:cxnLst/>
            <a:rect l="0" t="0" r="0" b="0"/>
            <a:pathLst>
              <a:path>
                <a:moveTo>
                  <a:pt x="0" y="0"/>
                </a:moveTo>
                <a:lnTo>
                  <a:pt x="165385" y="0"/>
                </a:lnTo>
                <a:lnTo>
                  <a:pt x="165385" y="355578"/>
                </a:lnTo>
                <a:lnTo>
                  <a:pt x="330770" y="355578"/>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reeform: Shape 30">
            <a:extLst>
              <a:ext uri="{FF2B5EF4-FFF2-40B4-BE49-F238E27FC236}">
                <a16:creationId xmlns:a16="http://schemas.microsoft.com/office/drawing/2014/main" xmlns="" id="{4F0909EE-365A-4964-B1C8-13DD27879192}"/>
              </a:ext>
            </a:extLst>
          </p:cNvPr>
          <p:cNvSpPr/>
          <p:nvPr/>
        </p:nvSpPr>
        <p:spPr>
          <a:xfrm>
            <a:off x="4174410" y="1917808"/>
            <a:ext cx="330770" cy="355578"/>
          </a:xfrm>
          <a:custGeom>
            <a:avLst/>
            <a:gdLst/>
            <a:ahLst/>
            <a:cxnLst/>
            <a:rect l="0" t="0" r="0" b="0"/>
            <a:pathLst>
              <a:path>
                <a:moveTo>
                  <a:pt x="0" y="355578"/>
                </a:moveTo>
                <a:lnTo>
                  <a:pt x="165385" y="355578"/>
                </a:lnTo>
                <a:lnTo>
                  <a:pt x="165385" y="0"/>
                </a:lnTo>
                <a:lnTo>
                  <a:pt x="330770" y="0"/>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xmlns="" id="{93D754CD-43F5-4006-BD15-1A4110229DCF}"/>
              </a:ext>
            </a:extLst>
          </p:cNvPr>
          <p:cNvSpPr/>
          <p:nvPr/>
        </p:nvSpPr>
        <p:spPr>
          <a:xfrm>
            <a:off x="2189787" y="2273386"/>
            <a:ext cx="330770" cy="1422313"/>
          </a:xfrm>
          <a:custGeom>
            <a:avLst/>
            <a:gdLst/>
            <a:ahLst/>
            <a:cxnLst/>
            <a:rect l="0" t="0" r="0" b="0"/>
            <a:pathLst>
              <a:path>
                <a:moveTo>
                  <a:pt x="0" y="1422313"/>
                </a:moveTo>
                <a:lnTo>
                  <a:pt x="165385" y="1422313"/>
                </a:lnTo>
                <a:lnTo>
                  <a:pt x="165385" y="0"/>
                </a:lnTo>
                <a:lnTo>
                  <a:pt x="330770" y="0"/>
                </a:lnTo>
              </a:path>
            </a:pathLst>
          </a:custGeom>
          <a:noFill/>
          <a:scene3d>
            <a:camera prst="orthographicFront"/>
            <a:lightRig rig="threePt" dir="t">
              <a:rot lat="0" lon="0" rev="7500000"/>
            </a:lightRig>
          </a:scene3d>
          <a:sp3d z="-40000" prstMaterial="matte"/>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3" name="Freeform: Shape 32">
            <a:extLst>
              <a:ext uri="{FF2B5EF4-FFF2-40B4-BE49-F238E27FC236}">
                <a16:creationId xmlns:a16="http://schemas.microsoft.com/office/drawing/2014/main" xmlns="" id="{73453E5C-7631-42D8-B48D-ADF161219EA5}"/>
              </a:ext>
            </a:extLst>
          </p:cNvPr>
          <p:cNvSpPr/>
          <p:nvPr/>
        </p:nvSpPr>
        <p:spPr>
          <a:xfrm>
            <a:off x="535934" y="3250184"/>
            <a:ext cx="1653852" cy="891031"/>
          </a:xfrm>
          <a:custGeom>
            <a:avLst/>
            <a:gdLst>
              <a:gd name="connsiteX0" fmla="*/ 0 w 1653852"/>
              <a:gd name="connsiteY0" fmla="*/ 0 h 891031"/>
              <a:gd name="connsiteX1" fmla="*/ 1653852 w 1653852"/>
              <a:gd name="connsiteY1" fmla="*/ 0 h 891031"/>
              <a:gd name="connsiteX2" fmla="*/ 1653852 w 1653852"/>
              <a:gd name="connsiteY2" fmla="*/ 891031 h 891031"/>
              <a:gd name="connsiteX3" fmla="*/ 0 w 1653852"/>
              <a:gd name="connsiteY3" fmla="*/ 891031 h 891031"/>
              <a:gd name="connsiteX4" fmla="*/ 0 w 1653852"/>
              <a:gd name="connsiteY4" fmla="*/ 0 h 89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891031">
                <a:moveTo>
                  <a:pt x="0" y="0"/>
                </a:moveTo>
                <a:lnTo>
                  <a:pt x="1653852" y="0"/>
                </a:lnTo>
                <a:lnTo>
                  <a:pt x="1653852" y="891031"/>
                </a:lnTo>
                <a:lnTo>
                  <a:pt x="0" y="89103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Program</a:t>
            </a:r>
          </a:p>
          <a:p>
            <a:pPr marL="0" lvl="0" indent="0" algn="ctr" defTabSz="755650">
              <a:lnSpc>
                <a:spcPct val="90000"/>
              </a:lnSpc>
              <a:spcBef>
                <a:spcPct val="0"/>
              </a:spcBef>
              <a:spcAft>
                <a:spcPct val="35000"/>
              </a:spcAft>
              <a:buNone/>
            </a:pPr>
            <a:r>
              <a:rPr lang="en-US" sz="1700" kern="1200" dirty="0"/>
              <a:t>Unit</a:t>
            </a:r>
          </a:p>
        </p:txBody>
      </p:sp>
      <p:sp>
        <p:nvSpPr>
          <p:cNvPr id="34" name="Freeform: Shape 33">
            <a:extLst>
              <a:ext uri="{FF2B5EF4-FFF2-40B4-BE49-F238E27FC236}">
                <a16:creationId xmlns:a16="http://schemas.microsoft.com/office/drawing/2014/main" xmlns="" id="{2FC8EEF9-EEBF-40D5-A0F5-2AC9D5DB7813}"/>
              </a:ext>
            </a:extLst>
          </p:cNvPr>
          <p:cNvSpPr/>
          <p:nvPr/>
        </p:nvSpPr>
        <p:spPr>
          <a:xfrm>
            <a:off x="2520557" y="2021174"/>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Learning Outcome #1</a:t>
            </a:r>
          </a:p>
        </p:txBody>
      </p:sp>
      <p:sp>
        <p:nvSpPr>
          <p:cNvPr id="35" name="Freeform: Shape 34">
            <a:extLst>
              <a:ext uri="{FF2B5EF4-FFF2-40B4-BE49-F238E27FC236}">
                <a16:creationId xmlns:a16="http://schemas.microsoft.com/office/drawing/2014/main" xmlns="" id="{B8F06B2E-3F29-49DC-B25A-EEFD04308A3A}"/>
              </a:ext>
            </a:extLst>
          </p:cNvPr>
          <p:cNvSpPr/>
          <p:nvPr/>
        </p:nvSpPr>
        <p:spPr>
          <a:xfrm>
            <a:off x="4505180" y="1665596"/>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Assessment #1</a:t>
            </a:r>
          </a:p>
        </p:txBody>
      </p:sp>
      <p:sp>
        <p:nvSpPr>
          <p:cNvPr id="36" name="Freeform: Shape 35">
            <a:extLst>
              <a:ext uri="{FF2B5EF4-FFF2-40B4-BE49-F238E27FC236}">
                <a16:creationId xmlns:a16="http://schemas.microsoft.com/office/drawing/2014/main" xmlns="" id="{242E748A-1289-4A88-AA1E-CCFD56BCDC8B}"/>
              </a:ext>
            </a:extLst>
          </p:cNvPr>
          <p:cNvSpPr/>
          <p:nvPr/>
        </p:nvSpPr>
        <p:spPr>
          <a:xfrm>
            <a:off x="4505180" y="2376752"/>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Assessment #2</a:t>
            </a:r>
          </a:p>
        </p:txBody>
      </p:sp>
      <p:sp>
        <p:nvSpPr>
          <p:cNvPr id="37" name="Freeform: Shape 36">
            <a:extLst>
              <a:ext uri="{FF2B5EF4-FFF2-40B4-BE49-F238E27FC236}">
                <a16:creationId xmlns:a16="http://schemas.microsoft.com/office/drawing/2014/main" xmlns="" id="{97BE6169-4466-4635-BE78-1EB08FA5A76A}"/>
              </a:ext>
            </a:extLst>
          </p:cNvPr>
          <p:cNvSpPr/>
          <p:nvPr/>
        </p:nvSpPr>
        <p:spPr>
          <a:xfrm>
            <a:off x="2520557" y="3443487"/>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Learning Outcome #2</a:t>
            </a:r>
          </a:p>
        </p:txBody>
      </p:sp>
      <p:sp>
        <p:nvSpPr>
          <p:cNvPr id="38" name="Freeform: Shape 37">
            <a:extLst>
              <a:ext uri="{FF2B5EF4-FFF2-40B4-BE49-F238E27FC236}">
                <a16:creationId xmlns:a16="http://schemas.microsoft.com/office/drawing/2014/main" xmlns="" id="{D030CE0E-66F3-4872-85D3-855F26A43BE5}"/>
              </a:ext>
            </a:extLst>
          </p:cNvPr>
          <p:cNvSpPr/>
          <p:nvPr/>
        </p:nvSpPr>
        <p:spPr>
          <a:xfrm>
            <a:off x="4505180" y="3087909"/>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Assessment #1</a:t>
            </a:r>
          </a:p>
        </p:txBody>
      </p:sp>
      <p:sp>
        <p:nvSpPr>
          <p:cNvPr id="39" name="Freeform: Shape 38">
            <a:extLst>
              <a:ext uri="{FF2B5EF4-FFF2-40B4-BE49-F238E27FC236}">
                <a16:creationId xmlns:a16="http://schemas.microsoft.com/office/drawing/2014/main" xmlns="" id="{DBA222BC-ED5C-48FA-8228-3BA0E196CAB1}"/>
              </a:ext>
            </a:extLst>
          </p:cNvPr>
          <p:cNvSpPr/>
          <p:nvPr/>
        </p:nvSpPr>
        <p:spPr>
          <a:xfrm>
            <a:off x="4505180" y="3799065"/>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Assessment #2</a:t>
            </a:r>
          </a:p>
        </p:txBody>
      </p:sp>
      <p:sp>
        <p:nvSpPr>
          <p:cNvPr id="40" name="Freeform: Shape 39">
            <a:extLst>
              <a:ext uri="{FF2B5EF4-FFF2-40B4-BE49-F238E27FC236}">
                <a16:creationId xmlns:a16="http://schemas.microsoft.com/office/drawing/2014/main" xmlns="" id="{89248F8C-CF52-45FA-BB81-905960780BD1}"/>
              </a:ext>
            </a:extLst>
          </p:cNvPr>
          <p:cNvSpPr/>
          <p:nvPr/>
        </p:nvSpPr>
        <p:spPr>
          <a:xfrm>
            <a:off x="2520557" y="4865800"/>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Learning Outcome #3</a:t>
            </a:r>
          </a:p>
        </p:txBody>
      </p:sp>
      <p:sp>
        <p:nvSpPr>
          <p:cNvPr id="41" name="Freeform: Shape 40">
            <a:extLst>
              <a:ext uri="{FF2B5EF4-FFF2-40B4-BE49-F238E27FC236}">
                <a16:creationId xmlns:a16="http://schemas.microsoft.com/office/drawing/2014/main" xmlns="" id="{631C96FD-E97B-44DB-B968-49B312A9CF17}"/>
              </a:ext>
            </a:extLst>
          </p:cNvPr>
          <p:cNvSpPr/>
          <p:nvPr/>
        </p:nvSpPr>
        <p:spPr>
          <a:xfrm>
            <a:off x="4505180" y="4510222"/>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Assessment #1</a:t>
            </a:r>
          </a:p>
        </p:txBody>
      </p:sp>
      <p:sp>
        <p:nvSpPr>
          <p:cNvPr id="42" name="Freeform: Shape 41">
            <a:extLst>
              <a:ext uri="{FF2B5EF4-FFF2-40B4-BE49-F238E27FC236}">
                <a16:creationId xmlns:a16="http://schemas.microsoft.com/office/drawing/2014/main" xmlns="" id="{8B93B994-67EB-4FAE-AB7D-44A2A55F9D84}"/>
              </a:ext>
            </a:extLst>
          </p:cNvPr>
          <p:cNvSpPr/>
          <p:nvPr/>
        </p:nvSpPr>
        <p:spPr>
          <a:xfrm>
            <a:off x="4505180" y="5221378"/>
            <a:ext cx="1653852" cy="504425"/>
          </a:xfrm>
          <a:custGeom>
            <a:avLst/>
            <a:gdLst>
              <a:gd name="connsiteX0" fmla="*/ 0 w 1653852"/>
              <a:gd name="connsiteY0" fmla="*/ 0 h 504425"/>
              <a:gd name="connsiteX1" fmla="*/ 1653852 w 1653852"/>
              <a:gd name="connsiteY1" fmla="*/ 0 h 504425"/>
              <a:gd name="connsiteX2" fmla="*/ 1653852 w 1653852"/>
              <a:gd name="connsiteY2" fmla="*/ 504425 h 504425"/>
              <a:gd name="connsiteX3" fmla="*/ 0 w 1653852"/>
              <a:gd name="connsiteY3" fmla="*/ 504425 h 504425"/>
              <a:gd name="connsiteX4" fmla="*/ 0 w 1653852"/>
              <a:gd name="connsiteY4" fmla="*/ 0 h 50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852" h="504425">
                <a:moveTo>
                  <a:pt x="0" y="0"/>
                </a:moveTo>
                <a:lnTo>
                  <a:pt x="1653852" y="0"/>
                </a:lnTo>
                <a:lnTo>
                  <a:pt x="1653852" y="504425"/>
                </a:lnTo>
                <a:lnTo>
                  <a:pt x="0" y="50442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Assessment #2</a:t>
            </a:r>
          </a:p>
        </p:txBody>
      </p:sp>
      <p:graphicFrame>
        <p:nvGraphicFramePr>
          <p:cNvPr id="10" name="Diagram 9"/>
          <p:cNvGraphicFramePr/>
          <p:nvPr>
            <p:extLst>
              <p:ext uri="{D42A27DB-BD31-4B8C-83A1-F6EECF244321}">
                <p14:modId xmlns:p14="http://schemas.microsoft.com/office/powerpoint/2010/main" val="228227851"/>
              </p:ext>
            </p:extLst>
          </p:nvPr>
        </p:nvGraphicFramePr>
        <p:xfrm>
          <a:off x="4254735" y="1373372"/>
          <a:ext cx="76199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p:cNvCxnSpPr>
            <a:cxnSpLocks/>
          </p:cNvCxnSpPr>
          <p:nvPr/>
        </p:nvCxnSpPr>
        <p:spPr>
          <a:xfrm>
            <a:off x="6128784" y="1947530"/>
            <a:ext cx="973765" cy="178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6191944" y="3742660"/>
            <a:ext cx="759974" cy="1106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6193719" y="3314700"/>
            <a:ext cx="759974" cy="187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6179225" y="4657060"/>
            <a:ext cx="759974" cy="953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6141314" y="2690185"/>
            <a:ext cx="961235" cy="178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6157643" y="2295747"/>
            <a:ext cx="810544" cy="187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167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2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22" presetClass="entr" presetSubtype="8"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22" presetClass="entr" presetSubtype="8"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par>
                                <p:cTn id="57" presetID="22" presetClass="entr" presetSubtype="8"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par>
                                <p:cTn id="63" presetID="22" presetClass="entr" presetSubtype="8"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par>
                                <p:cTn id="71" presetID="22" presetClass="entr" presetSubtype="8"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par>
                                <p:cTn id="77" presetID="22" presetClass="entr" presetSubtype="8"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par>
                                <p:cTn id="80" presetID="22" presetClass="entr" presetSubtype="8"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par>
                                <p:cTn id="83" presetID="22" presetClass="entr" presetSubtype="8"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893"/>
            <a:ext cx="8229600" cy="598579"/>
          </a:xfrm>
        </p:spPr>
        <p:txBody>
          <a:bodyPr>
            <a:normAutofit fontScale="90000"/>
          </a:bodyPr>
          <a:lstStyle/>
          <a:p>
            <a:r>
              <a:rPr lang="en-US" dirty="0">
                <a:solidFill>
                  <a:schemeClr val="bg1"/>
                </a:solidFill>
              </a:rPr>
              <a:t>Assignment Grading</a:t>
            </a:r>
          </a:p>
        </p:txBody>
      </p:sp>
      <p:pic>
        <p:nvPicPr>
          <p:cNvPr id="4" name="Picture 3" descr="The Telecare Blog: Tick Box Telecare - its coming to yo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24" y="929368"/>
            <a:ext cx="3297373" cy="1732189"/>
          </a:xfrm>
          <a:prstGeom prst="rect">
            <a:avLst/>
          </a:prstGeom>
        </p:spPr>
      </p:pic>
      <p:pic>
        <p:nvPicPr>
          <p:cNvPr id="5" name="Picture 4"/>
          <p:cNvPicPr>
            <a:picLocks noChangeAspect="1"/>
          </p:cNvPicPr>
          <p:nvPr/>
        </p:nvPicPr>
        <p:blipFill rotWithShape="1">
          <a:blip r:embed="rId4"/>
          <a:srcRect r="62484"/>
          <a:stretch/>
        </p:blipFill>
        <p:spPr>
          <a:xfrm>
            <a:off x="4293873" y="1215995"/>
            <a:ext cx="969370" cy="1852419"/>
          </a:xfrm>
          <a:prstGeom prst="rect">
            <a:avLst/>
          </a:prstGeom>
        </p:spPr>
      </p:pic>
      <p:sp>
        <p:nvSpPr>
          <p:cNvPr id="6" name="TextBox 5"/>
          <p:cNvSpPr txBox="1"/>
          <p:nvPr/>
        </p:nvSpPr>
        <p:spPr>
          <a:xfrm>
            <a:off x="5263243" y="1281311"/>
            <a:ext cx="2073728" cy="1723549"/>
          </a:xfrm>
          <a:prstGeom prst="rect">
            <a:avLst/>
          </a:prstGeom>
          <a:noFill/>
        </p:spPr>
        <p:txBody>
          <a:bodyPr wrap="square" rtlCol="0">
            <a:spAutoFit/>
          </a:bodyPr>
          <a:lstStyle/>
          <a:p>
            <a:pPr defTabSz="457200">
              <a:spcAft>
                <a:spcPts val="600"/>
              </a:spcAft>
            </a:pPr>
            <a:r>
              <a:rPr lang="en-US" sz="3200" b="1" dirty="0">
                <a:solidFill>
                  <a:prstClr val="black"/>
                </a:solidFill>
                <a:latin typeface="Calibri"/>
              </a:rPr>
              <a:t>Knowledge</a:t>
            </a:r>
          </a:p>
          <a:p>
            <a:pPr defTabSz="457200">
              <a:spcAft>
                <a:spcPts val="600"/>
              </a:spcAft>
            </a:pPr>
            <a:r>
              <a:rPr lang="en-US" sz="3200" b="1" dirty="0">
                <a:solidFill>
                  <a:prstClr val="black"/>
                </a:solidFill>
                <a:latin typeface="Calibri"/>
              </a:rPr>
              <a:t>Skills</a:t>
            </a:r>
          </a:p>
          <a:p>
            <a:pPr defTabSz="457200">
              <a:spcAft>
                <a:spcPts val="600"/>
              </a:spcAft>
            </a:pPr>
            <a:r>
              <a:rPr lang="en-US" sz="3200" b="1" dirty="0">
                <a:solidFill>
                  <a:prstClr val="black"/>
                </a:solidFill>
                <a:latin typeface="Calibri"/>
              </a:rPr>
              <a:t>Beliefs</a:t>
            </a:r>
          </a:p>
        </p:txBody>
      </p:sp>
      <p:pic>
        <p:nvPicPr>
          <p:cNvPr id="7" name="Picture 6" descr="How &lt;strong&gt;giving&lt;/strong&gt; &lt;strong&gt;grades&lt;/strong&gt; to children inhibits learn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9331" y="3616698"/>
            <a:ext cx="3493512" cy="1746756"/>
          </a:xfrm>
          <a:prstGeom prst="ellipse">
            <a:avLst/>
          </a:prstGeom>
          <a:ln>
            <a:noFill/>
          </a:ln>
          <a:effectLst>
            <a:softEdge rad="112500"/>
          </a:effectLst>
        </p:spPr>
      </p:pic>
      <p:sp>
        <p:nvSpPr>
          <p:cNvPr id="8" name="Right Brace 7"/>
          <p:cNvSpPr/>
          <p:nvPr/>
        </p:nvSpPr>
        <p:spPr>
          <a:xfrm>
            <a:off x="7043049" y="1281311"/>
            <a:ext cx="800100" cy="1723549"/>
          </a:xfrm>
          <a:prstGeom prst="rightBrace">
            <a:avLst/>
          </a:prstGeom>
          <a:ln>
            <a:solidFill>
              <a:srgbClr val="3135DB"/>
            </a:solidFill>
          </a:ln>
        </p:spPr>
        <p:style>
          <a:lnRef idx="3">
            <a:schemeClr val="accent1"/>
          </a:lnRef>
          <a:fillRef idx="0">
            <a:schemeClr val="accent1"/>
          </a:fillRef>
          <a:effectRef idx="2">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9" name="Bent Arrow 8"/>
          <p:cNvSpPr/>
          <p:nvPr/>
        </p:nvSpPr>
        <p:spPr>
          <a:xfrm rot="5400000">
            <a:off x="7349253" y="2077771"/>
            <a:ext cx="1640948" cy="143691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latin typeface="Calibri"/>
            </a:endParaRPr>
          </a:p>
        </p:txBody>
      </p:sp>
      <p:pic>
        <p:nvPicPr>
          <p:cNvPr id="10" name="Picture 9"/>
          <p:cNvPicPr>
            <a:picLocks noChangeAspect="1"/>
          </p:cNvPicPr>
          <p:nvPr/>
        </p:nvPicPr>
        <p:blipFill rotWithShape="1">
          <a:blip r:embed="rId4"/>
          <a:srcRect r="62484"/>
          <a:stretch/>
        </p:blipFill>
        <p:spPr>
          <a:xfrm rot="10800000">
            <a:off x="5732975" y="3511036"/>
            <a:ext cx="969363" cy="1852419"/>
          </a:xfrm>
          <a:prstGeom prst="rect">
            <a:avLst/>
          </a:prstGeom>
        </p:spPr>
      </p:pic>
      <p:sp>
        <p:nvSpPr>
          <p:cNvPr id="11" name="TextBox 10"/>
          <p:cNvSpPr txBox="1"/>
          <p:nvPr/>
        </p:nvSpPr>
        <p:spPr>
          <a:xfrm>
            <a:off x="2944586" y="3549538"/>
            <a:ext cx="2691393" cy="1723549"/>
          </a:xfrm>
          <a:prstGeom prst="rect">
            <a:avLst/>
          </a:prstGeom>
          <a:noFill/>
        </p:spPr>
        <p:txBody>
          <a:bodyPr wrap="square" rtlCol="0">
            <a:spAutoFit/>
          </a:bodyPr>
          <a:lstStyle/>
          <a:p>
            <a:pPr algn="ctr" defTabSz="457200">
              <a:spcAft>
                <a:spcPts val="600"/>
              </a:spcAft>
            </a:pPr>
            <a:r>
              <a:rPr lang="en-US" sz="3200" b="1" dirty="0">
                <a:solidFill>
                  <a:srgbClr val="FF0000"/>
                </a:solidFill>
                <a:latin typeface="Calibri"/>
              </a:rPr>
              <a:t>? Knowledge ?</a:t>
            </a:r>
          </a:p>
          <a:p>
            <a:pPr algn="ctr" defTabSz="457200">
              <a:spcAft>
                <a:spcPts val="600"/>
              </a:spcAft>
            </a:pPr>
            <a:r>
              <a:rPr lang="en-US" sz="3200" b="1" dirty="0">
                <a:solidFill>
                  <a:srgbClr val="FF0000"/>
                </a:solidFill>
                <a:latin typeface="Calibri"/>
              </a:rPr>
              <a:t>? Skills ?</a:t>
            </a:r>
          </a:p>
          <a:p>
            <a:pPr algn="ctr" defTabSz="457200">
              <a:spcAft>
                <a:spcPts val="600"/>
              </a:spcAft>
            </a:pPr>
            <a:r>
              <a:rPr lang="en-US" sz="3200" b="1" dirty="0">
                <a:solidFill>
                  <a:srgbClr val="FF0000"/>
                </a:solidFill>
                <a:latin typeface="Calibri"/>
              </a:rPr>
              <a:t>? Beliefs ?</a:t>
            </a:r>
          </a:p>
        </p:txBody>
      </p:sp>
    </p:spTree>
    <p:extLst>
      <p:ext uri="{BB962C8B-B14F-4D97-AF65-F5344CB8AC3E}">
        <p14:creationId xmlns:p14="http://schemas.microsoft.com/office/powerpoint/2010/main" val="1623352183"/>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P spid="9" grpId="0" animBg="1"/>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1895</Words>
  <Application>Microsoft Macintosh PowerPoint</Application>
  <PresentationFormat>Custom</PresentationFormat>
  <Paragraphs>227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Assessment Practices at Kansas State University</vt:lpstr>
      <vt:lpstr>A Culture Of Assessment</vt:lpstr>
      <vt:lpstr>Learning</vt:lpstr>
      <vt:lpstr>Traditional Teaching / Learning Sequence</vt:lpstr>
      <vt:lpstr>Backward Design</vt:lpstr>
      <vt:lpstr>Academic uniqueness  Value each programs’ mission</vt:lpstr>
      <vt:lpstr>Academic uniqueness  Value each programs’ mission</vt:lpstr>
      <vt:lpstr>PowerPoint Presentation</vt:lpstr>
      <vt:lpstr>Assignment Grading</vt:lpstr>
      <vt:lpstr>Course Grading</vt:lpstr>
      <vt:lpstr>Paradigm of Outcomes Assessment</vt:lpstr>
      <vt:lpstr>Course-based Outcomes Assessment</vt:lpstr>
      <vt:lpstr>Aligned Course &amp; Program Outcomes</vt:lpstr>
      <vt:lpstr>PowerPoint Presentation</vt:lpstr>
      <vt:lpstr>Support and Alignment</vt:lpstr>
      <vt:lpstr>PowerPoint Presentation</vt:lpstr>
      <vt:lpstr>Meeting External Expectations</vt:lpstr>
      <vt:lpstr>Ongoing Assessment Projects</vt:lpstr>
      <vt:lpstr>PowerPoint Presentation</vt:lpstr>
      <vt:lpstr>PowerPoint Presentation</vt:lpstr>
      <vt:lpstr>Assessment Practices at Kansas State University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Frederick Burrack</dc:creator>
  <cp:lastModifiedBy>Teri Graham</cp:lastModifiedBy>
  <cp:revision>20</cp:revision>
  <dcterms:created xsi:type="dcterms:W3CDTF">2018-10-03T16:53:07Z</dcterms:created>
  <dcterms:modified xsi:type="dcterms:W3CDTF">2018-10-18T19:22:25Z</dcterms:modified>
</cp:coreProperties>
</file>