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2" r:id="rId1"/>
    <p:sldMasterId id="2147483727" r:id="rId2"/>
  </p:sldMasterIdLst>
  <p:sldIdLst>
    <p:sldId id="256" r:id="rId3"/>
    <p:sldId id="258" r:id="rId4"/>
    <p:sldId id="288" r:id="rId5"/>
    <p:sldId id="265" r:id="rId6"/>
    <p:sldId id="266" r:id="rId7"/>
    <p:sldId id="278" r:id="rId8"/>
    <p:sldId id="286" r:id="rId9"/>
    <p:sldId id="279" r:id="rId10"/>
    <p:sldId id="287" r:id="rId11"/>
    <p:sldId id="280" r:id="rId12"/>
    <p:sldId id="283" r:id="rId13"/>
    <p:sldId id="273" r:id="rId14"/>
    <p:sldId id="289" r:id="rId15"/>
    <p:sldId id="281" r:id="rId16"/>
    <p:sldId id="284" r:id="rId17"/>
    <p:sldId id="282" r:id="rId18"/>
    <p:sldId id="271" r:id="rId19"/>
    <p:sldId id="301" r:id="rId20"/>
    <p:sldId id="268" r:id="rId21"/>
    <p:sldId id="274" r:id="rId22"/>
    <p:sldId id="270" r:id="rId23"/>
    <p:sldId id="275" r:id="rId24"/>
    <p:sldId id="290" r:id="rId25"/>
    <p:sldId id="276" r:id="rId26"/>
    <p:sldId id="291" r:id="rId27"/>
    <p:sldId id="277" r:id="rId28"/>
    <p:sldId id="292" r:id="rId29"/>
    <p:sldId id="267" r:id="rId30"/>
    <p:sldId id="293" r:id="rId31"/>
    <p:sldId id="297" r:id="rId32"/>
    <p:sldId id="294" r:id="rId33"/>
    <p:sldId id="298" r:id="rId34"/>
    <p:sldId id="295" r:id="rId35"/>
    <p:sldId id="299" r:id="rId36"/>
    <p:sldId id="296" r:id="rId37"/>
    <p:sldId id="300" r:id="rId38"/>
    <p:sldId id="257" r:id="rId39"/>
    <p:sldId id="259" r:id="rId40"/>
    <p:sldId id="260" r:id="rId41"/>
    <p:sldId id="261" r:id="rId42"/>
    <p:sldId id="262" r:id="rId43"/>
    <p:sldId id="263" r:id="rId44"/>
    <p:sldId id="264"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riterion 4" id="{2BCBCB97-62B6-47B5-964D-A788A7C9F66E}">
          <p14:sldIdLst>
            <p14:sldId id="256"/>
            <p14:sldId id="258"/>
            <p14:sldId id="288"/>
            <p14:sldId id="265"/>
            <p14:sldId id="266"/>
            <p14:sldId id="278"/>
            <p14:sldId id="286"/>
            <p14:sldId id="279"/>
            <p14:sldId id="287"/>
            <p14:sldId id="280"/>
            <p14:sldId id="283"/>
            <p14:sldId id="273"/>
            <p14:sldId id="289"/>
            <p14:sldId id="281"/>
            <p14:sldId id="284"/>
            <p14:sldId id="282"/>
            <p14:sldId id="271"/>
            <p14:sldId id="301"/>
            <p14:sldId id="268"/>
            <p14:sldId id="274"/>
            <p14:sldId id="270"/>
            <p14:sldId id="275"/>
            <p14:sldId id="290"/>
            <p14:sldId id="276"/>
            <p14:sldId id="291"/>
            <p14:sldId id="277"/>
            <p14:sldId id="292"/>
            <p14:sldId id="267"/>
            <p14:sldId id="293"/>
            <p14:sldId id="297"/>
            <p14:sldId id="294"/>
            <p14:sldId id="298"/>
            <p14:sldId id="295"/>
            <p14:sldId id="299"/>
            <p14:sldId id="296"/>
            <p14:sldId id="300"/>
          </p14:sldIdLst>
        </p14:section>
        <p14:section name="Criterion 3" id="{663FDF21-CB76-463A-920E-E3E6140634BF}">
          <p14:sldIdLst>
            <p14:sldId id="257"/>
            <p14:sldId id="259"/>
            <p14:sldId id="260"/>
            <p14:sldId id="261"/>
            <p14:sldId id="262"/>
            <p14:sldId id="263"/>
            <p14:sldId id="264"/>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64B0"/>
    <a:srgbClr val="00C6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106" d="100"/>
          <a:sy n="106" d="100"/>
        </p:scale>
        <p:origin x="-104" y="-7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ABB93A-8888-457B-B365-9A2E8C1400CA}" type="doc">
      <dgm:prSet loTypeId="urn:microsoft.com/office/officeart/2008/layout/LinedList" loCatId="list" qsTypeId="urn:microsoft.com/office/officeart/2005/8/quickstyle/simple4" qsCatId="simple" csTypeId="urn:microsoft.com/office/officeart/2005/8/colors/accent6_2" csCatId="accent6" phldr="1"/>
      <dgm:spPr/>
      <dgm:t>
        <a:bodyPr/>
        <a:lstStyle/>
        <a:p>
          <a:endParaRPr lang="en-US"/>
        </a:p>
      </dgm:t>
    </dgm:pt>
    <dgm:pt modelId="{FB015EEC-49F7-4A0F-AD8B-A854292174B3}">
      <dgm:prSet/>
      <dgm:spPr/>
      <dgm:t>
        <a:bodyPr/>
        <a:lstStyle/>
        <a:p>
          <a:r>
            <a:rPr lang="en-US"/>
            <a:t>Honest self-reflection is the goal.</a:t>
          </a:r>
        </a:p>
      </dgm:t>
    </dgm:pt>
    <dgm:pt modelId="{CAAD5A69-E24F-4373-B3B8-32186483E6E0}" type="parTrans" cxnId="{96E395D0-17EF-4910-8FC8-FF93D317F1D6}">
      <dgm:prSet/>
      <dgm:spPr/>
      <dgm:t>
        <a:bodyPr/>
        <a:lstStyle/>
        <a:p>
          <a:endParaRPr lang="en-US"/>
        </a:p>
      </dgm:t>
    </dgm:pt>
    <dgm:pt modelId="{BC94CD21-82CA-4B4B-BCA8-5535BDA07E43}" type="sibTrans" cxnId="{96E395D0-17EF-4910-8FC8-FF93D317F1D6}">
      <dgm:prSet/>
      <dgm:spPr/>
      <dgm:t>
        <a:bodyPr/>
        <a:lstStyle/>
        <a:p>
          <a:endParaRPr lang="en-US"/>
        </a:p>
      </dgm:t>
    </dgm:pt>
    <dgm:pt modelId="{E11F0386-1E8E-4AB6-933C-9C79AB2320C7}">
      <dgm:prSet/>
      <dgm:spPr/>
      <dgm:t>
        <a:bodyPr/>
        <a:lstStyle/>
        <a:p>
          <a:r>
            <a:rPr lang="en-US"/>
            <a:t>Address each core and sub component.</a:t>
          </a:r>
        </a:p>
      </dgm:t>
    </dgm:pt>
    <dgm:pt modelId="{E8FBF3A1-5539-486F-85EA-B723361891F9}" type="parTrans" cxnId="{4D05EBCD-9039-48B1-AAF2-371D77F04EF2}">
      <dgm:prSet/>
      <dgm:spPr/>
      <dgm:t>
        <a:bodyPr/>
        <a:lstStyle/>
        <a:p>
          <a:endParaRPr lang="en-US"/>
        </a:p>
      </dgm:t>
    </dgm:pt>
    <dgm:pt modelId="{0B2ACA12-176D-484B-8431-0FD1F63D6415}" type="sibTrans" cxnId="{4D05EBCD-9039-48B1-AAF2-371D77F04EF2}">
      <dgm:prSet/>
      <dgm:spPr/>
      <dgm:t>
        <a:bodyPr/>
        <a:lstStyle/>
        <a:p>
          <a:endParaRPr lang="en-US"/>
        </a:p>
      </dgm:t>
    </dgm:pt>
    <dgm:pt modelId="{7C4A186E-6F1A-4DA6-A1C4-855FA4815F94}">
      <dgm:prSet/>
      <dgm:spPr/>
      <dgm:t>
        <a:bodyPr/>
        <a:lstStyle/>
        <a:p>
          <a:r>
            <a:rPr lang="en-US" dirty="0"/>
            <a:t>Substantiate every claim. Policy is not sufficient.</a:t>
          </a:r>
        </a:p>
      </dgm:t>
    </dgm:pt>
    <dgm:pt modelId="{2A74768D-2F17-433D-A13B-7904B3AD1B6F}" type="parTrans" cxnId="{964FB90B-BB57-44DA-87F0-03D2334F89A4}">
      <dgm:prSet/>
      <dgm:spPr/>
      <dgm:t>
        <a:bodyPr/>
        <a:lstStyle/>
        <a:p>
          <a:endParaRPr lang="en-US"/>
        </a:p>
      </dgm:t>
    </dgm:pt>
    <dgm:pt modelId="{F4A0BCA3-8BB8-45EE-AFB7-F8778CC808B1}" type="sibTrans" cxnId="{964FB90B-BB57-44DA-87F0-03D2334F89A4}">
      <dgm:prSet/>
      <dgm:spPr/>
      <dgm:t>
        <a:bodyPr/>
        <a:lstStyle/>
        <a:p>
          <a:endParaRPr lang="en-US"/>
        </a:p>
      </dgm:t>
    </dgm:pt>
    <dgm:pt modelId="{75DE9F7E-DCE6-4741-86A5-412CC2F136CF}">
      <dgm:prSet/>
      <dgm:spPr/>
      <dgm:t>
        <a:bodyPr/>
        <a:lstStyle/>
        <a:p>
          <a:r>
            <a:rPr lang="en-US" dirty="0"/>
            <a:t>Clarity and conciseness is essential.</a:t>
          </a:r>
        </a:p>
      </dgm:t>
    </dgm:pt>
    <dgm:pt modelId="{0360CABA-4C5E-47CA-A214-74E445E3009B}" type="parTrans" cxnId="{2E92990C-FE98-465D-9F42-F2836B6477BA}">
      <dgm:prSet/>
      <dgm:spPr/>
      <dgm:t>
        <a:bodyPr/>
        <a:lstStyle/>
        <a:p>
          <a:endParaRPr lang="en-US"/>
        </a:p>
      </dgm:t>
    </dgm:pt>
    <dgm:pt modelId="{2192B6C8-45FA-4ABD-B55A-F3E5E5F13DB2}" type="sibTrans" cxnId="{2E92990C-FE98-465D-9F42-F2836B6477BA}">
      <dgm:prSet/>
      <dgm:spPr/>
      <dgm:t>
        <a:bodyPr/>
        <a:lstStyle/>
        <a:p>
          <a:endParaRPr lang="en-US"/>
        </a:p>
      </dgm:t>
    </dgm:pt>
    <dgm:pt modelId="{FD44F43F-B2C1-4C4C-A78C-9F4F408A9342}">
      <dgm:prSet/>
      <dgm:spPr/>
      <dgm:t>
        <a:bodyPr/>
        <a:lstStyle/>
        <a:p>
          <a:r>
            <a:rPr lang="en-US" dirty="0"/>
            <a:t>Restate their words whenever possible.</a:t>
          </a:r>
        </a:p>
      </dgm:t>
    </dgm:pt>
    <dgm:pt modelId="{12AD9781-518A-437C-828A-0356248CB4B0}" type="parTrans" cxnId="{9AD03A10-FF52-4834-9E34-D2C1966ADD31}">
      <dgm:prSet/>
      <dgm:spPr/>
      <dgm:t>
        <a:bodyPr/>
        <a:lstStyle/>
        <a:p>
          <a:endParaRPr lang="en-US"/>
        </a:p>
      </dgm:t>
    </dgm:pt>
    <dgm:pt modelId="{A1C6AF9C-D549-4236-A081-279278DE087A}" type="sibTrans" cxnId="{9AD03A10-FF52-4834-9E34-D2C1966ADD31}">
      <dgm:prSet/>
      <dgm:spPr/>
      <dgm:t>
        <a:bodyPr/>
        <a:lstStyle/>
        <a:p>
          <a:endParaRPr lang="en-US"/>
        </a:p>
      </dgm:t>
    </dgm:pt>
    <dgm:pt modelId="{1F00A7DB-9605-476F-8057-4E72A745E1AD}" type="pres">
      <dgm:prSet presAssocID="{6FABB93A-8888-457B-B365-9A2E8C1400CA}" presName="vert0" presStyleCnt="0">
        <dgm:presLayoutVars>
          <dgm:dir/>
          <dgm:animOne val="branch"/>
          <dgm:animLvl val="lvl"/>
        </dgm:presLayoutVars>
      </dgm:prSet>
      <dgm:spPr/>
      <dgm:t>
        <a:bodyPr/>
        <a:lstStyle/>
        <a:p>
          <a:endParaRPr lang="en-US"/>
        </a:p>
      </dgm:t>
    </dgm:pt>
    <dgm:pt modelId="{69B2C802-A654-4827-8F47-EADEF34E261B}" type="pres">
      <dgm:prSet presAssocID="{FB015EEC-49F7-4A0F-AD8B-A854292174B3}" presName="thickLine" presStyleLbl="alignNode1" presStyleIdx="0" presStyleCnt="5"/>
      <dgm:spPr/>
    </dgm:pt>
    <dgm:pt modelId="{B9AB98C6-78A4-4C37-9041-761C39211D9A}" type="pres">
      <dgm:prSet presAssocID="{FB015EEC-49F7-4A0F-AD8B-A854292174B3}" presName="horz1" presStyleCnt="0"/>
      <dgm:spPr/>
    </dgm:pt>
    <dgm:pt modelId="{B8CD547B-03E3-46CC-BD5D-59262E9A37E5}" type="pres">
      <dgm:prSet presAssocID="{FB015EEC-49F7-4A0F-AD8B-A854292174B3}" presName="tx1" presStyleLbl="revTx" presStyleIdx="0" presStyleCnt="5"/>
      <dgm:spPr/>
      <dgm:t>
        <a:bodyPr/>
        <a:lstStyle/>
        <a:p>
          <a:endParaRPr lang="en-US"/>
        </a:p>
      </dgm:t>
    </dgm:pt>
    <dgm:pt modelId="{08BE8583-7FE1-46CB-92C1-3D2352F25FBD}" type="pres">
      <dgm:prSet presAssocID="{FB015EEC-49F7-4A0F-AD8B-A854292174B3}" presName="vert1" presStyleCnt="0"/>
      <dgm:spPr/>
    </dgm:pt>
    <dgm:pt modelId="{981A200D-0048-4633-8905-7354606ECAE1}" type="pres">
      <dgm:prSet presAssocID="{E11F0386-1E8E-4AB6-933C-9C79AB2320C7}" presName="thickLine" presStyleLbl="alignNode1" presStyleIdx="1" presStyleCnt="5"/>
      <dgm:spPr/>
    </dgm:pt>
    <dgm:pt modelId="{5EDFF0E1-B51E-4A79-BABF-882995B03903}" type="pres">
      <dgm:prSet presAssocID="{E11F0386-1E8E-4AB6-933C-9C79AB2320C7}" presName="horz1" presStyleCnt="0"/>
      <dgm:spPr/>
    </dgm:pt>
    <dgm:pt modelId="{01367AE3-2564-49D6-8987-C373017E9EDD}" type="pres">
      <dgm:prSet presAssocID="{E11F0386-1E8E-4AB6-933C-9C79AB2320C7}" presName="tx1" presStyleLbl="revTx" presStyleIdx="1" presStyleCnt="5"/>
      <dgm:spPr/>
      <dgm:t>
        <a:bodyPr/>
        <a:lstStyle/>
        <a:p>
          <a:endParaRPr lang="en-US"/>
        </a:p>
      </dgm:t>
    </dgm:pt>
    <dgm:pt modelId="{51EC254E-2044-4EBC-ABE5-30E453DDF506}" type="pres">
      <dgm:prSet presAssocID="{E11F0386-1E8E-4AB6-933C-9C79AB2320C7}" presName="vert1" presStyleCnt="0"/>
      <dgm:spPr/>
    </dgm:pt>
    <dgm:pt modelId="{11A0BD60-764A-4CD3-AAFE-4A94C304E6AE}" type="pres">
      <dgm:prSet presAssocID="{7C4A186E-6F1A-4DA6-A1C4-855FA4815F94}" presName="thickLine" presStyleLbl="alignNode1" presStyleIdx="2" presStyleCnt="5"/>
      <dgm:spPr/>
    </dgm:pt>
    <dgm:pt modelId="{3233036E-87D8-4E2E-A680-097F9516E718}" type="pres">
      <dgm:prSet presAssocID="{7C4A186E-6F1A-4DA6-A1C4-855FA4815F94}" presName="horz1" presStyleCnt="0"/>
      <dgm:spPr/>
    </dgm:pt>
    <dgm:pt modelId="{9EC37A13-D111-4E34-BA51-6F977DF3656E}" type="pres">
      <dgm:prSet presAssocID="{7C4A186E-6F1A-4DA6-A1C4-855FA4815F94}" presName="tx1" presStyleLbl="revTx" presStyleIdx="2" presStyleCnt="5"/>
      <dgm:spPr/>
      <dgm:t>
        <a:bodyPr/>
        <a:lstStyle/>
        <a:p>
          <a:endParaRPr lang="en-US"/>
        </a:p>
      </dgm:t>
    </dgm:pt>
    <dgm:pt modelId="{2D3A680A-9880-4BE6-9760-A5C065DC4A02}" type="pres">
      <dgm:prSet presAssocID="{7C4A186E-6F1A-4DA6-A1C4-855FA4815F94}" presName="vert1" presStyleCnt="0"/>
      <dgm:spPr/>
    </dgm:pt>
    <dgm:pt modelId="{01CF171D-FEF7-4AB1-AC33-7561CD06D094}" type="pres">
      <dgm:prSet presAssocID="{75DE9F7E-DCE6-4741-86A5-412CC2F136CF}" presName="thickLine" presStyleLbl="alignNode1" presStyleIdx="3" presStyleCnt="5"/>
      <dgm:spPr/>
    </dgm:pt>
    <dgm:pt modelId="{BF452F6B-DB9A-4DC3-A67E-7BCEDDB470A1}" type="pres">
      <dgm:prSet presAssocID="{75DE9F7E-DCE6-4741-86A5-412CC2F136CF}" presName="horz1" presStyleCnt="0"/>
      <dgm:spPr/>
    </dgm:pt>
    <dgm:pt modelId="{8A95C449-B7B3-44F8-9423-B313A4A3A015}" type="pres">
      <dgm:prSet presAssocID="{75DE9F7E-DCE6-4741-86A5-412CC2F136CF}" presName="tx1" presStyleLbl="revTx" presStyleIdx="3" presStyleCnt="5"/>
      <dgm:spPr/>
      <dgm:t>
        <a:bodyPr/>
        <a:lstStyle/>
        <a:p>
          <a:endParaRPr lang="en-US"/>
        </a:p>
      </dgm:t>
    </dgm:pt>
    <dgm:pt modelId="{99FB3156-DA56-45FC-945E-AB8166A4691C}" type="pres">
      <dgm:prSet presAssocID="{75DE9F7E-DCE6-4741-86A5-412CC2F136CF}" presName="vert1" presStyleCnt="0"/>
      <dgm:spPr/>
    </dgm:pt>
    <dgm:pt modelId="{04EC8C98-4881-4711-A17C-BF2A19081630}" type="pres">
      <dgm:prSet presAssocID="{FD44F43F-B2C1-4C4C-A78C-9F4F408A9342}" presName="thickLine" presStyleLbl="alignNode1" presStyleIdx="4" presStyleCnt="5"/>
      <dgm:spPr/>
    </dgm:pt>
    <dgm:pt modelId="{4805AD1E-31FA-410A-ACB9-CCEC079484E2}" type="pres">
      <dgm:prSet presAssocID="{FD44F43F-B2C1-4C4C-A78C-9F4F408A9342}" presName="horz1" presStyleCnt="0"/>
      <dgm:spPr/>
    </dgm:pt>
    <dgm:pt modelId="{86052480-1E3A-4C0C-BE12-A6D67E76E558}" type="pres">
      <dgm:prSet presAssocID="{FD44F43F-B2C1-4C4C-A78C-9F4F408A9342}" presName="tx1" presStyleLbl="revTx" presStyleIdx="4" presStyleCnt="5"/>
      <dgm:spPr/>
      <dgm:t>
        <a:bodyPr/>
        <a:lstStyle/>
        <a:p>
          <a:endParaRPr lang="en-US"/>
        </a:p>
      </dgm:t>
    </dgm:pt>
    <dgm:pt modelId="{2C4FFD1C-A89D-4BED-BD7D-3C788F18F264}" type="pres">
      <dgm:prSet presAssocID="{FD44F43F-B2C1-4C4C-A78C-9F4F408A9342}" presName="vert1" presStyleCnt="0"/>
      <dgm:spPr/>
    </dgm:pt>
  </dgm:ptLst>
  <dgm:cxnLst>
    <dgm:cxn modelId="{11067151-E0FC-4418-8685-4AC3727E7FF7}" type="presOf" srcId="{FB015EEC-49F7-4A0F-AD8B-A854292174B3}" destId="{B8CD547B-03E3-46CC-BD5D-59262E9A37E5}" srcOrd="0" destOrd="0" presId="urn:microsoft.com/office/officeart/2008/layout/LinedList"/>
    <dgm:cxn modelId="{964FB90B-BB57-44DA-87F0-03D2334F89A4}" srcId="{6FABB93A-8888-457B-B365-9A2E8C1400CA}" destId="{7C4A186E-6F1A-4DA6-A1C4-855FA4815F94}" srcOrd="2" destOrd="0" parTransId="{2A74768D-2F17-433D-A13B-7904B3AD1B6F}" sibTransId="{F4A0BCA3-8BB8-45EE-AFB7-F8778CC808B1}"/>
    <dgm:cxn modelId="{0ED41F94-7E44-47D1-B750-82D82DB0FCFC}" type="presOf" srcId="{FD44F43F-B2C1-4C4C-A78C-9F4F408A9342}" destId="{86052480-1E3A-4C0C-BE12-A6D67E76E558}" srcOrd="0" destOrd="0" presId="urn:microsoft.com/office/officeart/2008/layout/LinedList"/>
    <dgm:cxn modelId="{96E395D0-17EF-4910-8FC8-FF93D317F1D6}" srcId="{6FABB93A-8888-457B-B365-9A2E8C1400CA}" destId="{FB015EEC-49F7-4A0F-AD8B-A854292174B3}" srcOrd="0" destOrd="0" parTransId="{CAAD5A69-E24F-4373-B3B8-32186483E6E0}" sibTransId="{BC94CD21-82CA-4B4B-BCA8-5535BDA07E43}"/>
    <dgm:cxn modelId="{2E92990C-FE98-465D-9F42-F2836B6477BA}" srcId="{6FABB93A-8888-457B-B365-9A2E8C1400CA}" destId="{75DE9F7E-DCE6-4741-86A5-412CC2F136CF}" srcOrd="3" destOrd="0" parTransId="{0360CABA-4C5E-47CA-A214-74E445E3009B}" sibTransId="{2192B6C8-45FA-4ABD-B55A-F3E5E5F13DB2}"/>
    <dgm:cxn modelId="{2A4E70D7-8E63-40A1-95A1-DDE2941E5E3C}" type="presOf" srcId="{6FABB93A-8888-457B-B365-9A2E8C1400CA}" destId="{1F00A7DB-9605-476F-8057-4E72A745E1AD}" srcOrd="0" destOrd="0" presId="urn:microsoft.com/office/officeart/2008/layout/LinedList"/>
    <dgm:cxn modelId="{F6B4CB4D-B432-42D9-8C5E-8184C4EDFCF6}" type="presOf" srcId="{7C4A186E-6F1A-4DA6-A1C4-855FA4815F94}" destId="{9EC37A13-D111-4E34-BA51-6F977DF3656E}" srcOrd="0" destOrd="0" presId="urn:microsoft.com/office/officeart/2008/layout/LinedList"/>
    <dgm:cxn modelId="{9AD03A10-FF52-4834-9E34-D2C1966ADD31}" srcId="{6FABB93A-8888-457B-B365-9A2E8C1400CA}" destId="{FD44F43F-B2C1-4C4C-A78C-9F4F408A9342}" srcOrd="4" destOrd="0" parTransId="{12AD9781-518A-437C-828A-0356248CB4B0}" sibTransId="{A1C6AF9C-D549-4236-A081-279278DE087A}"/>
    <dgm:cxn modelId="{DDB707A8-6764-4411-9C7D-96205ACEAEAC}" type="presOf" srcId="{75DE9F7E-DCE6-4741-86A5-412CC2F136CF}" destId="{8A95C449-B7B3-44F8-9423-B313A4A3A015}" srcOrd="0" destOrd="0" presId="urn:microsoft.com/office/officeart/2008/layout/LinedList"/>
    <dgm:cxn modelId="{3E871BB5-56D8-4C48-9298-9F4A5D23B9DD}" type="presOf" srcId="{E11F0386-1E8E-4AB6-933C-9C79AB2320C7}" destId="{01367AE3-2564-49D6-8987-C373017E9EDD}" srcOrd="0" destOrd="0" presId="urn:microsoft.com/office/officeart/2008/layout/LinedList"/>
    <dgm:cxn modelId="{4D05EBCD-9039-48B1-AAF2-371D77F04EF2}" srcId="{6FABB93A-8888-457B-B365-9A2E8C1400CA}" destId="{E11F0386-1E8E-4AB6-933C-9C79AB2320C7}" srcOrd="1" destOrd="0" parTransId="{E8FBF3A1-5539-486F-85EA-B723361891F9}" sibTransId="{0B2ACA12-176D-484B-8431-0FD1F63D6415}"/>
    <dgm:cxn modelId="{7734B8FF-4B53-4515-9D19-E70F476FD628}" type="presParOf" srcId="{1F00A7DB-9605-476F-8057-4E72A745E1AD}" destId="{69B2C802-A654-4827-8F47-EADEF34E261B}" srcOrd="0" destOrd="0" presId="urn:microsoft.com/office/officeart/2008/layout/LinedList"/>
    <dgm:cxn modelId="{2858DD19-533D-4AB2-97D6-C4A880A0ACC4}" type="presParOf" srcId="{1F00A7DB-9605-476F-8057-4E72A745E1AD}" destId="{B9AB98C6-78A4-4C37-9041-761C39211D9A}" srcOrd="1" destOrd="0" presId="urn:microsoft.com/office/officeart/2008/layout/LinedList"/>
    <dgm:cxn modelId="{FE5D78E2-0485-45DE-A283-012EE439514E}" type="presParOf" srcId="{B9AB98C6-78A4-4C37-9041-761C39211D9A}" destId="{B8CD547B-03E3-46CC-BD5D-59262E9A37E5}" srcOrd="0" destOrd="0" presId="urn:microsoft.com/office/officeart/2008/layout/LinedList"/>
    <dgm:cxn modelId="{90C32B70-3883-43BF-91A5-D51107E02ECA}" type="presParOf" srcId="{B9AB98C6-78A4-4C37-9041-761C39211D9A}" destId="{08BE8583-7FE1-46CB-92C1-3D2352F25FBD}" srcOrd="1" destOrd="0" presId="urn:microsoft.com/office/officeart/2008/layout/LinedList"/>
    <dgm:cxn modelId="{A96871A0-E6E7-4511-B2A1-78CAB3907A3A}" type="presParOf" srcId="{1F00A7DB-9605-476F-8057-4E72A745E1AD}" destId="{981A200D-0048-4633-8905-7354606ECAE1}" srcOrd="2" destOrd="0" presId="urn:microsoft.com/office/officeart/2008/layout/LinedList"/>
    <dgm:cxn modelId="{830B5071-5A67-4AEB-B793-FDA084495C3F}" type="presParOf" srcId="{1F00A7DB-9605-476F-8057-4E72A745E1AD}" destId="{5EDFF0E1-B51E-4A79-BABF-882995B03903}" srcOrd="3" destOrd="0" presId="urn:microsoft.com/office/officeart/2008/layout/LinedList"/>
    <dgm:cxn modelId="{F62FABB1-2F23-4EF0-A958-63C4FF3FCCE9}" type="presParOf" srcId="{5EDFF0E1-B51E-4A79-BABF-882995B03903}" destId="{01367AE3-2564-49D6-8987-C373017E9EDD}" srcOrd="0" destOrd="0" presId="urn:microsoft.com/office/officeart/2008/layout/LinedList"/>
    <dgm:cxn modelId="{051404D0-D77A-41AF-9E10-19BB688DB8C4}" type="presParOf" srcId="{5EDFF0E1-B51E-4A79-BABF-882995B03903}" destId="{51EC254E-2044-4EBC-ABE5-30E453DDF506}" srcOrd="1" destOrd="0" presId="urn:microsoft.com/office/officeart/2008/layout/LinedList"/>
    <dgm:cxn modelId="{9F89E43A-61E9-45E5-B18A-4727C90A8962}" type="presParOf" srcId="{1F00A7DB-9605-476F-8057-4E72A745E1AD}" destId="{11A0BD60-764A-4CD3-AAFE-4A94C304E6AE}" srcOrd="4" destOrd="0" presId="urn:microsoft.com/office/officeart/2008/layout/LinedList"/>
    <dgm:cxn modelId="{F42FE3E8-EAA2-499F-91B8-B2D8BCEB0FC9}" type="presParOf" srcId="{1F00A7DB-9605-476F-8057-4E72A745E1AD}" destId="{3233036E-87D8-4E2E-A680-097F9516E718}" srcOrd="5" destOrd="0" presId="urn:microsoft.com/office/officeart/2008/layout/LinedList"/>
    <dgm:cxn modelId="{E2D428BD-D75C-48D4-999A-2C04DBC5B111}" type="presParOf" srcId="{3233036E-87D8-4E2E-A680-097F9516E718}" destId="{9EC37A13-D111-4E34-BA51-6F977DF3656E}" srcOrd="0" destOrd="0" presId="urn:microsoft.com/office/officeart/2008/layout/LinedList"/>
    <dgm:cxn modelId="{A6E3D974-5B73-4C45-A1D4-3A034CD9A6A7}" type="presParOf" srcId="{3233036E-87D8-4E2E-A680-097F9516E718}" destId="{2D3A680A-9880-4BE6-9760-A5C065DC4A02}" srcOrd="1" destOrd="0" presId="urn:microsoft.com/office/officeart/2008/layout/LinedList"/>
    <dgm:cxn modelId="{81BFEBBF-264C-4DE1-A91B-1FB028F3E252}" type="presParOf" srcId="{1F00A7DB-9605-476F-8057-4E72A745E1AD}" destId="{01CF171D-FEF7-4AB1-AC33-7561CD06D094}" srcOrd="6" destOrd="0" presId="urn:microsoft.com/office/officeart/2008/layout/LinedList"/>
    <dgm:cxn modelId="{A9E47B0C-7AD7-44A5-99E7-A0F9112C88A0}" type="presParOf" srcId="{1F00A7DB-9605-476F-8057-4E72A745E1AD}" destId="{BF452F6B-DB9A-4DC3-A67E-7BCEDDB470A1}" srcOrd="7" destOrd="0" presId="urn:microsoft.com/office/officeart/2008/layout/LinedList"/>
    <dgm:cxn modelId="{225BB9A7-F3A2-440B-80E4-3F5324FEB325}" type="presParOf" srcId="{BF452F6B-DB9A-4DC3-A67E-7BCEDDB470A1}" destId="{8A95C449-B7B3-44F8-9423-B313A4A3A015}" srcOrd="0" destOrd="0" presId="urn:microsoft.com/office/officeart/2008/layout/LinedList"/>
    <dgm:cxn modelId="{EC489361-528D-4192-ADD4-CA0160FE0DB4}" type="presParOf" srcId="{BF452F6B-DB9A-4DC3-A67E-7BCEDDB470A1}" destId="{99FB3156-DA56-45FC-945E-AB8166A4691C}" srcOrd="1" destOrd="0" presId="urn:microsoft.com/office/officeart/2008/layout/LinedList"/>
    <dgm:cxn modelId="{5798FBF9-7253-450E-AA8E-58659BFC2254}" type="presParOf" srcId="{1F00A7DB-9605-476F-8057-4E72A745E1AD}" destId="{04EC8C98-4881-4711-A17C-BF2A19081630}" srcOrd="8" destOrd="0" presId="urn:microsoft.com/office/officeart/2008/layout/LinedList"/>
    <dgm:cxn modelId="{1086EF66-F425-454D-A4CF-202E01C5B69C}" type="presParOf" srcId="{1F00A7DB-9605-476F-8057-4E72A745E1AD}" destId="{4805AD1E-31FA-410A-ACB9-CCEC079484E2}" srcOrd="9" destOrd="0" presId="urn:microsoft.com/office/officeart/2008/layout/LinedList"/>
    <dgm:cxn modelId="{7C7DD3E5-5DC1-413C-81D2-70F340DC1FCE}" type="presParOf" srcId="{4805AD1E-31FA-410A-ACB9-CCEC079484E2}" destId="{86052480-1E3A-4C0C-BE12-A6D67E76E558}" srcOrd="0" destOrd="0" presId="urn:microsoft.com/office/officeart/2008/layout/LinedList"/>
    <dgm:cxn modelId="{E2FEB580-5B32-48C0-96B2-1F4E513FCC89}" type="presParOf" srcId="{4805AD1E-31FA-410A-ACB9-CCEC079484E2}" destId="{2C4FFD1C-A89D-4BED-BD7D-3C788F18F26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B2C802-A654-4827-8F47-EADEF34E261B}">
      <dsp:nvSpPr>
        <dsp:cNvPr id="0" name=""/>
        <dsp:cNvSpPr/>
      </dsp:nvSpPr>
      <dsp:spPr>
        <a:xfrm>
          <a:off x="0" y="528"/>
          <a:ext cx="5816600" cy="0"/>
        </a:xfrm>
        <a:prstGeom prst="line">
          <a:avLst/>
        </a:prstGeom>
        <a:blipFill rotWithShape="0">
          <a:blip xmlns:r="http://schemas.openxmlformats.org/officeDocument/2006/relationships" r:embed="rId1">
            <a:duotone>
              <a:schemeClr val="accent6">
                <a:hueOff val="0"/>
                <a:satOff val="0"/>
                <a:lumOff val="0"/>
                <a:alphaOff val="0"/>
                <a:tint val="98000"/>
                <a:lumMod val="102000"/>
              </a:schemeClr>
              <a:schemeClr val="accent6">
                <a:hueOff val="0"/>
                <a:satOff val="0"/>
                <a:lumOff val="0"/>
                <a:alphaOff val="0"/>
                <a:shade val="98000"/>
                <a:lumMod val="98000"/>
              </a:schemeClr>
            </a:duotone>
          </a:blip>
          <a:tile tx="0" ty="0" sx="100000" sy="100000" flip="none" algn="tl"/>
        </a:blipFill>
        <a:ln w="9525" cap="rnd" cmpd="sng" algn="ctr">
          <a:solidFill>
            <a:schemeClr val="accent6">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B8CD547B-03E3-46CC-BD5D-59262E9A37E5}">
      <dsp:nvSpPr>
        <dsp:cNvPr id="0" name=""/>
        <dsp:cNvSpPr/>
      </dsp:nvSpPr>
      <dsp:spPr>
        <a:xfrm>
          <a:off x="0" y="528"/>
          <a:ext cx="5816600" cy="865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a:t>Honest self-reflection is the goal.</a:t>
          </a:r>
        </a:p>
      </dsp:txBody>
      <dsp:txXfrm>
        <a:off x="0" y="528"/>
        <a:ext cx="5816600" cy="865293"/>
      </dsp:txXfrm>
    </dsp:sp>
    <dsp:sp modelId="{981A200D-0048-4633-8905-7354606ECAE1}">
      <dsp:nvSpPr>
        <dsp:cNvPr id="0" name=""/>
        <dsp:cNvSpPr/>
      </dsp:nvSpPr>
      <dsp:spPr>
        <a:xfrm>
          <a:off x="0" y="865821"/>
          <a:ext cx="5816600" cy="0"/>
        </a:xfrm>
        <a:prstGeom prst="line">
          <a:avLst/>
        </a:prstGeom>
        <a:blipFill rotWithShape="0">
          <a:blip xmlns:r="http://schemas.openxmlformats.org/officeDocument/2006/relationships" r:embed="rId1">
            <a:duotone>
              <a:schemeClr val="accent6">
                <a:hueOff val="0"/>
                <a:satOff val="0"/>
                <a:lumOff val="0"/>
                <a:alphaOff val="0"/>
                <a:tint val="98000"/>
                <a:lumMod val="102000"/>
              </a:schemeClr>
              <a:schemeClr val="accent6">
                <a:hueOff val="0"/>
                <a:satOff val="0"/>
                <a:lumOff val="0"/>
                <a:alphaOff val="0"/>
                <a:shade val="98000"/>
                <a:lumMod val="98000"/>
              </a:schemeClr>
            </a:duotone>
          </a:blip>
          <a:tile tx="0" ty="0" sx="100000" sy="100000" flip="none" algn="tl"/>
        </a:blipFill>
        <a:ln w="9525" cap="rnd" cmpd="sng" algn="ctr">
          <a:solidFill>
            <a:schemeClr val="accent6">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01367AE3-2564-49D6-8987-C373017E9EDD}">
      <dsp:nvSpPr>
        <dsp:cNvPr id="0" name=""/>
        <dsp:cNvSpPr/>
      </dsp:nvSpPr>
      <dsp:spPr>
        <a:xfrm>
          <a:off x="0" y="865821"/>
          <a:ext cx="5816600" cy="865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a:t>Address each core and sub component.</a:t>
          </a:r>
        </a:p>
      </dsp:txBody>
      <dsp:txXfrm>
        <a:off x="0" y="865821"/>
        <a:ext cx="5816600" cy="865293"/>
      </dsp:txXfrm>
    </dsp:sp>
    <dsp:sp modelId="{11A0BD60-764A-4CD3-AAFE-4A94C304E6AE}">
      <dsp:nvSpPr>
        <dsp:cNvPr id="0" name=""/>
        <dsp:cNvSpPr/>
      </dsp:nvSpPr>
      <dsp:spPr>
        <a:xfrm>
          <a:off x="0" y="1731115"/>
          <a:ext cx="5816600" cy="0"/>
        </a:xfrm>
        <a:prstGeom prst="line">
          <a:avLst/>
        </a:prstGeom>
        <a:blipFill rotWithShape="0">
          <a:blip xmlns:r="http://schemas.openxmlformats.org/officeDocument/2006/relationships" r:embed="rId1">
            <a:duotone>
              <a:schemeClr val="accent6">
                <a:hueOff val="0"/>
                <a:satOff val="0"/>
                <a:lumOff val="0"/>
                <a:alphaOff val="0"/>
                <a:tint val="98000"/>
                <a:lumMod val="102000"/>
              </a:schemeClr>
              <a:schemeClr val="accent6">
                <a:hueOff val="0"/>
                <a:satOff val="0"/>
                <a:lumOff val="0"/>
                <a:alphaOff val="0"/>
                <a:shade val="98000"/>
                <a:lumMod val="98000"/>
              </a:schemeClr>
            </a:duotone>
          </a:blip>
          <a:tile tx="0" ty="0" sx="100000" sy="100000" flip="none" algn="tl"/>
        </a:blipFill>
        <a:ln w="9525" cap="rnd" cmpd="sng" algn="ctr">
          <a:solidFill>
            <a:schemeClr val="accent6">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9EC37A13-D111-4E34-BA51-6F977DF3656E}">
      <dsp:nvSpPr>
        <dsp:cNvPr id="0" name=""/>
        <dsp:cNvSpPr/>
      </dsp:nvSpPr>
      <dsp:spPr>
        <a:xfrm>
          <a:off x="0" y="1731115"/>
          <a:ext cx="5816600" cy="865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a:t>Substantiate every claim. Policy is not sufficient.</a:t>
          </a:r>
        </a:p>
      </dsp:txBody>
      <dsp:txXfrm>
        <a:off x="0" y="1731115"/>
        <a:ext cx="5816600" cy="865293"/>
      </dsp:txXfrm>
    </dsp:sp>
    <dsp:sp modelId="{01CF171D-FEF7-4AB1-AC33-7561CD06D094}">
      <dsp:nvSpPr>
        <dsp:cNvPr id="0" name=""/>
        <dsp:cNvSpPr/>
      </dsp:nvSpPr>
      <dsp:spPr>
        <a:xfrm>
          <a:off x="0" y="2596409"/>
          <a:ext cx="5816600" cy="0"/>
        </a:xfrm>
        <a:prstGeom prst="line">
          <a:avLst/>
        </a:prstGeom>
        <a:blipFill rotWithShape="0">
          <a:blip xmlns:r="http://schemas.openxmlformats.org/officeDocument/2006/relationships" r:embed="rId1">
            <a:duotone>
              <a:schemeClr val="accent6">
                <a:hueOff val="0"/>
                <a:satOff val="0"/>
                <a:lumOff val="0"/>
                <a:alphaOff val="0"/>
                <a:tint val="98000"/>
                <a:lumMod val="102000"/>
              </a:schemeClr>
              <a:schemeClr val="accent6">
                <a:hueOff val="0"/>
                <a:satOff val="0"/>
                <a:lumOff val="0"/>
                <a:alphaOff val="0"/>
                <a:shade val="98000"/>
                <a:lumMod val="98000"/>
              </a:schemeClr>
            </a:duotone>
          </a:blip>
          <a:tile tx="0" ty="0" sx="100000" sy="100000" flip="none" algn="tl"/>
        </a:blipFill>
        <a:ln w="9525" cap="rnd" cmpd="sng" algn="ctr">
          <a:solidFill>
            <a:schemeClr val="accent6">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8A95C449-B7B3-44F8-9423-B313A4A3A015}">
      <dsp:nvSpPr>
        <dsp:cNvPr id="0" name=""/>
        <dsp:cNvSpPr/>
      </dsp:nvSpPr>
      <dsp:spPr>
        <a:xfrm>
          <a:off x="0" y="2596409"/>
          <a:ext cx="5816600" cy="865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a:t>Clarity and conciseness is essential.</a:t>
          </a:r>
        </a:p>
      </dsp:txBody>
      <dsp:txXfrm>
        <a:off x="0" y="2596409"/>
        <a:ext cx="5816600" cy="865293"/>
      </dsp:txXfrm>
    </dsp:sp>
    <dsp:sp modelId="{04EC8C98-4881-4711-A17C-BF2A19081630}">
      <dsp:nvSpPr>
        <dsp:cNvPr id="0" name=""/>
        <dsp:cNvSpPr/>
      </dsp:nvSpPr>
      <dsp:spPr>
        <a:xfrm>
          <a:off x="0" y="3461703"/>
          <a:ext cx="5816600" cy="0"/>
        </a:xfrm>
        <a:prstGeom prst="line">
          <a:avLst/>
        </a:prstGeom>
        <a:blipFill rotWithShape="0">
          <a:blip xmlns:r="http://schemas.openxmlformats.org/officeDocument/2006/relationships" r:embed="rId1">
            <a:duotone>
              <a:schemeClr val="accent6">
                <a:hueOff val="0"/>
                <a:satOff val="0"/>
                <a:lumOff val="0"/>
                <a:alphaOff val="0"/>
                <a:tint val="98000"/>
                <a:lumMod val="102000"/>
              </a:schemeClr>
              <a:schemeClr val="accent6">
                <a:hueOff val="0"/>
                <a:satOff val="0"/>
                <a:lumOff val="0"/>
                <a:alphaOff val="0"/>
                <a:shade val="98000"/>
                <a:lumMod val="98000"/>
              </a:schemeClr>
            </a:duotone>
          </a:blip>
          <a:tile tx="0" ty="0" sx="100000" sy="100000" flip="none" algn="tl"/>
        </a:blipFill>
        <a:ln w="9525" cap="rnd" cmpd="sng" algn="ctr">
          <a:solidFill>
            <a:schemeClr val="accent6">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86052480-1E3A-4C0C-BE12-A6D67E76E558}">
      <dsp:nvSpPr>
        <dsp:cNvPr id="0" name=""/>
        <dsp:cNvSpPr/>
      </dsp:nvSpPr>
      <dsp:spPr>
        <a:xfrm>
          <a:off x="0" y="3461703"/>
          <a:ext cx="5816600" cy="865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a:t>Restate their words whenever possible.</a:t>
          </a:r>
        </a:p>
      </dsp:txBody>
      <dsp:txXfrm>
        <a:off x="0" y="3461703"/>
        <a:ext cx="5816600" cy="86529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10/18/18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9967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10/18/18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1479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10/18/18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4932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smtClean="0"/>
              <a:pPr/>
              <a:t>10/18/18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20064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10/18/18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50105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10/18/18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9040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10/18/18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3667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10/18/18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71403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10/18/18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823839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10/18/18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38499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10/18/18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3299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10/18/18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7956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10/18/18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53550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10/18/18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5474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10/18/18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443133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smtClean="0"/>
              <a:pPr/>
              <a:t>10/18/18</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498493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10/18/18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84113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10/18/18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12206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smtClean="0"/>
              <a:pPr/>
              <a:t>10/18/18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31108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10/18/18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28812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10/18/18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4396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10/18/18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2344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10/18/18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4900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10/18/18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8451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10/18/18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22736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10/18/18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137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10/18/18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7705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smtClean="0"/>
              <a:pPr/>
              <a:t>10/18/18</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53723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slideLayout" Target="../slideLayouts/slideLayout26.xml"/><Relationship Id="rId13" Type="http://schemas.openxmlformats.org/officeDocument/2006/relationships/slideLayout" Target="../slideLayouts/slideLayout27.xml"/><Relationship Id="rId14" Type="http://schemas.openxmlformats.org/officeDocument/2006/relationships/slideLayout" Target="../slideLayouts/slideLayout28.xml"/><Relationship Id="rId15" Type="http://schemas.openxmlformats.org/officeDocument/2006/relationships/theme" Target="../theme/theme2.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smtClean="0"/>
              <a:pPr/>
              <a:t>10/18/18</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4641869"/>
      </p:ext>
    </p:extLst>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smtClean="0"/>
              <a:pPr/>
              <a:t>10/18/18</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3256758"/>
      </p:ext>
    </p:extLst>
  </p:cSld>
  <p:clrMap bg1="dk1" tx1="lt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8.PNG"/><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2.PNG"/><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2.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2.xml"/><Relationship Id="rId2"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9.PNG"/><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21.PNG"/><Relationship Id="rId3"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2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54E376-59D9-4B28-8E8A-D0A4A7694828}"/>
              </a:ext>
            </a:extLst>
          </p:cNvPr>
          <p:cNvSpPr>
            <a:spLocks noGrp="1"/>
          </p:cNvSpPr>
          <p:nvPr>
            <p:ph type="ctrTitle"/>
          </p:nvPr>
        </p:nvSpPr>
        <p:spPr/>
        <p:txBody>
          <a:bodyPr/>
          <a:lstStyle/>
          <a:p>
            <a:r>
              <a:rPr lang="en-US" dirty="0"/>
              <a:t>Addressing Criteria for the Higher Learning Commission</a:t>
            </a:r>
          </a:p>
        </p:txBody>
      </p:sp>
      <p:sp>
        <p:nvSpPr>
          <p:cNvPr id="3" name="Subtitle 2">
            <a:extLst>
              <a:ext uri="{FF2B5EF4-FFF2-40B4-BE49-F238E27FC236}">
                <a16:creationId xmlns:a16="http://schemas.microsoft.com/office/drawing/2014/main" xmlns="" id="{47D48E1C-8323-4601-8888-9840FC669FDB}"/>
              </a:ext>
            </a:extLst>
          </p:cNvPr>
          <p:cNvSpPr>
            <a:spLocks noGrp="1"/>
          </p:cNvSpPr>
          <p:nvPr>
            <p:ph type="subTitle" idx="1"/>
          </p:nvPr>
        </p:nvSpPr>
        <p:spPr>
          <a:xfrm>
            <a:off x="296214" y="5280846"/>
            <a:ext cx="11085787" cy="1336451"/>
          </a:xfrm>
        </p:spPr>
        <p:txBody>
          <a:bodyPr>
            <a:normAutofit fontScale="92500" lnSpcReduction="20000"/>
          </a:bodyPr>
          <a:lstStyle/>
          <a:p>
            <a:r>
              <a:rPr lang="en-US" sz="2400" dirty="0"/>
              <a:t>Criterion 4. Teaching and Learning: Evaluation and Improvement</a:t>
            </a:r>
          </a:p>
          <a:p>
            <a:endParaRPr lang="en-US" sz="2400" dirty="0"/>
          </a:p>
          <a:p>
            <a:r>
              <a:rPr lang="en-US" sz="3000" dirty="0"/>
              <a:t>								Dr. Frederick Burrack</a:t>
            </a:r>
          </a:p>
        </p:txBody>
      </p:sp>
      <p:pic>
        <p:nvPicPr>
          <p:cNvPr id="11" name="Picture 10">
            <a:extLst>
              <a:ext uri="{FF2B5EF4-FFF2-40B4-BE49-F238E27FC236}">
                <a16:creationId xmlns:a16="http://schemas.microsoft.com/office/drawing/2014/main" xmlns="" id="{4D4D0C5E-048D-42CE-A177-E8F15E6752BE}"/>
              </a:ext>
            </a:extLst>
          </p:cNvPr>
          <p:cNvPicPr>
            <a:picLocks noChangeAspect="1"/>
          </p:cNvPicPr>
          <p:nvPr/>
        </p:nvPicPr>
        <p:blipFill>
          <a:blip r:embed="rId2"/>
          <a:stretch>
            <a:fillRect/>
          </a:stretch>
        </p:blipFill>
        <p:spPr>
          <a:xfrm>
            <a:off x="7106022" y="240702"/>
            <a:ext cx="4628778" cy="20829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a:extLst>
              <a:ext uri="{FF2B5EF4-FFF2-40B4-BE49-F238E27FC236}">
                <a16:creationId xmlns:a16="http://schemas.microsoft.com/office/drawing/2014/main" xmlns="" id="{6A9CB2A3-3049-4EA7-8378-32964DBB66B8}"/>
              </a:ext>
            </a:extLst>
          </p:cNvPr>
          <p:cNvPicPr>
            <a:picLocks noChangeAspect="1"/>
          </p:cNvPicPr>
          <p:nvPr/>
        </p:nvPicPr>
        <p:blipFill>
          <a:blip r:embed="rId3"/>
          <a:stretch>
            <a:fillRect/>
          </a:stretch>
        </p:blipFill>
        <p:spPr>
          <a:xfrm>
            <a:off x="1082655" y="196352"/>
            <a:ext cx="3123585" cy="21273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a:extLst>
              <a:ext uri="{FF2B5EF4-FFF2-40B4-BE49-F238E27FC236}">
                <a16:creationId xmlns:a16="http://schemas.microsoft.com/office/drawing/2014/main" xmlns="" id="{87F32B9E-5C5E-402B-BDF4-25FA51342092}"/>
              </a:ext>
            </a:extLst>
          </p:cNvPr>
          <p:cNvPicPr>
            <a:picLocks noChangeAspect="1"/>
          </p:cNvPicPr>
          <p:nvPr/>
        </p:nvPicPr>
        <p:blipFill>
          <a:blip r:embed="rId4"/>
          <a:stretch>
            <a:fillRect/>
          </a:stretch>
        </p:blipFill>
        <p:spPr>
          <a:xfrm>
            <a:off x="10436642" y="5408853"/>
            <a:ext cx="1894002" cy="1462601"/>
          </a:xfrm>
          <a:prstGeom prst="rect">
            <a:avLst/>
          </a:prstGeom>
        </p:spPr>
      </p:pic>
      <p:pic>
        <p:nvPicPr>
          <p:cNvPr id="17" name="Picture 16">
            <a:extLst>
              <a:ext uri="{FF2B5EF4-FFF2-40B4-BE49-F238E27FC236}">
                <a16:creationId xmlns:a16="http://schemas.microsoft.com/office/drawing/2014/main" xmlns="" id="{6B6C9C02-4B15-432C-BC62-9401253A7524}"/>
              </a:ext>
            </a:extLst>
          </p:cNvPr>
          <p:cNvPicPr>
            <a:picLocks noChangeAspect="1"/>
          </p:cNvPicPr>
          <p:nvPr/>
        </p:nvPicPr>
        <p:blipFill>
          <a:blip r:embed="rId5"/>
          <a:stretch>
            <a:fillRect/>
          </a:stretch>
        </p:blipFill>
        <p:spPr>
          <a:xfrm>
            <a:off x="7868991" y="5973328"/>
            <a:ext cx="2391671" cy="771047"/>
          </a:xfrm>
          <a:prstGeom prst="rect">
            <a:avLst/>
          </a:prstGeom>
          <a:ln>
            <a:noFill/>
          </a:ln>
          <a:effectLst>
            <a:softEdge rad="112500"/>
          </a:effectLst>
        </p:spPr>
      </p:pic>
    </p:spTree>
    <p:extLst>
      <p:ext uri="{BB962C8B-B14F-4D97-AF65-F5344CB8AC3E}">
        <p14:creationId xmlns:p14="http://schemas.microsoft.com/office/powerpoint/2010/main" val="1879586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05D12D-AF66-4E2C-B515-C53D99A7AACD}"/>
              </a:ext>
            </a:extLst>
          </p:cNvPr>
          <p:cNvSpPr>
            <a:spLocks noGrp="1"/>
          </p:cNvSpPr>
          <p:nvPr>
            <p:ph type="title"/>
          </p:nvPr>
        </p:nvSpPr>
        <p:spPr/>
        <p:txBody>
          <a:bodyPr/>
          <a:lstStyle/>
          <a:p>
            <a:r>
              <a:rPr lang="en-US" dirty="0"/>
              <a:t>Criterion 4. Teaching and Learning: Evaluation and Improvement</a:t>
            </a:r>
          </a:p>
        </p:txBody>
      </p:sp>
      <p:sp>
        <p:nvSpPr>
          <p:cNvPr id="3" name="Content Placeholder 2">
            <a:extLst>
              <a:ext uri="{FF2B5EF4-FFF2-40B4-BE49-F238E27FC236}">
                <a16:creationId xmlns:a16="http://schemas.microsoft.com/office/drawing/2014/main" xmlns="" id="{2B808FA8-F136-4960-880F-F187FE56876D}"/>
              </a:ext>
            </a:extLst>
          </p:cNvPr>
          <p:cNvSpPr>
            <a:spLocks noGrp="1"/>
          </p:cNvSpPr>
          <p:nvPr>
            <p:ph idx="1"/>
          </p:nvPr>
        </p:nvSpPr>
        <p:spPr>
          <a:xfrm>
            <a:off x="818712" y="2222287"/>
            <a:ext cx="10554574" cy="4435367"/>
          </a:xfrm>
        </p:spPr>
        <p:txBody>
          <a:bodyPr>
            <a:normAutofit/>
          </a:bodyPr>
          <a:lstStyle/>
          <a:p>
            <a:r>
              <a:rPr lang="en-US" sz="2400" dirty="0"/>
              <a:t>4.A. The institution ensures the quality of its educational offerings. </a:t>
            </a:r>
          </a:p>
          <a:p>
            <a:pPr lvl="1"/>
            <a:r>
              <a:rPr lang="en-US" sz="2200" dirty="0"/>
              <a:t>The institution maintains a practice of regular program reviews and acts upon its findings. </a:t>
            </a:r>
          </a:p>
          <a:p>
            <a:pPr lvl="1"/>
            <a:r>
              <a:rPr lang="en-US" sz="2200" dirty="0"/>
              <a:t>The institution evaluates all the credit that it transcripts, including what it awards for experiential learning or other forms of prior learning, or relies on the evaluation of responsible third parties. </a:t>
            </a:r>
          </a:p>
          <a:p>
            <a:pPr lvl="1"/>
            <a:r>
              <a:rPr lang="en-US" sz="2200" b="1" dirty="0">
                <a:solidFill>
                  <a:schemeClr val="accent3">
                    <a:lumMod val="60000"/>
                    <a:lumOff val="40000"/>
                  </a:schemeClr>
                </a:solidFill>
              </a:rPr>
              <a:t>The institution has policies that ensure the quality of the credit it accepts in transfer. </a:t>
            </a:r>
          </a:p>
        </p:txBody>
      </p:sp>
    </p:spTree>
    <p:extLst>
      <p:ext uri="{BB962C8B-B14F-4D97-AF65-F5344CB8AC3E}">
        <p14:creationId xmlns:p14="http://schemas.microsoft.com/office/powerpoint/2010/main" val="2468101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AD91C9-E969-4E39-AAF8-15E812FC56B0}"/>
              </a:ext>
            </a:extLst>
          </p:cNvPr>
          <p:cNvSpPr>
            <a:spLocks noGrp="1"/>
          </p:cNvSpPr>
          <p:nvPr>
            <p:ph type="title"/>
          </p:nvPr>
        </p:nvSpPr>
        <p:spPr/>
        <p:txBody>
          <a:bodyPr/>
          <a:lstStyle/>
          <a:p>
            <a:r>
              <a:rPr lang="en-US" dirty="0"/>
              <a:t>Transfer Credit</a:t>
            </a:r>
          </a:p>
        </p:txBody>
      </p:sp>
      <p:pic>
        <p:nvPicPr>
          <p:cNvPr id="6" name="Content Placeholder 5">
            <a:extLst>
              <a:ext uri="{FF2B5EF4-FFF2-40B4-BE49-F238E27FC236}">
                <a16:creationId xmlns:a16="http://schemas.microsoft.com/office/drawing/2014/main" xmlns="" id="{60B78C47-61A8-43E7-BCEE-BFC9EC8C251C}"/>
              </a:ext>
            </a:extLst>
          </p:cNvPr>
          <p:cNvPicPr>
            <a:picLocks noGrp="1" noChangeAspect="1"/>
          </p:cNvPicPr>
          <p:nvPr>
            <p:ph idx="1"/>
          </p:nvPr>
        </p:nvPicPr>
        <p:blipFill>
          <a:blip r:embed="rId2"/>
          <a:stretch>
            <a:fillRect/>
          </a:stretch>
        </p:blipFill>
        <p:spPr>
          <a:xfrm>
            <a:off x="5860187" y="271982"/>
            <a:ext cx="5258662" cy="6314036"/>
          </a:xfrm>
        </p:spPr>
      </p:pic>
      <p:sp>
        <p:nvSpPr>
          <p:cNvPr id="4" name="Text Placeholder 3">
            <a:extLst>
              <a:ext uri="{FF2B5EF4-FFF2-40B4-BE49-F238E27FC236}">
                <a16:creationId xmlns:a16="http://schemas.microsoft.com/office/drawing/2014/main" xmlns="" id="{0A69D35A-A418-4B47-BE79-A69BDF21FF43}"/>
              </a:ext>
            </a:extLst>
          </p:cNvPr>
          <p:cNvSpPr>
            <a:spLocks noGrp="1"/>
          </p:cNvSpPr>
          <p:nvPr>
            <p:ph type="body" sz="half" idx="2"/>
          </p:nvPr>
        </p:nvSpPr>
        <p:spPr>
          <a:xfrm>
            <a:off x="1073151" y="2260738"/>
            <a:ext cx="3547533" cy="4325280"/>
          </a:xfrm>
        </p:spPr>
        <p:txBody>
          <a:bodyPr>
            <a:normAutofit/>
          </a:bodyPr>
          <a:lstStyle/>
          <a:p>
            <a:pPr marL="285750" indent="-285750">
              <a:buFont typeface="Arial" panose="020B0604020202020204" pitchFamily="34" charset="0"/>
              <a:buChar char="•"/>
            </a:pPr>
            <a:r>
              <a:rPr lang="en-US" sz="1800" dirty="0"/>
              <a:t>Transfer Policies</a:t>
            </a:r>
          </a:p>
          <a:p>
            <a:r>
              <a:rPr lang="en-US" sz="1800" i="1" dirty="0"/>
              <a:t>Put important wording in the argument.</a:t>
            </a:r>
          </a:p>
          <a:p>
            <a:endParaRPr lang="en-US" sz="1800" dirty="0"/>
          </a:p>
          <a:p>
            <a:r>
              <a:rPr lang="en-US" sz="1800" i="1" dirty="0"/>
              <a:t>Remember, policy must have documentation it is followed. </a:t>
            </a:r>
          </a:p>
          <a:p>
            <a:pPr marL="285750" indent="-285750">
              <a:buFont typeface="Arial" panose="020B0604020202020204" pitchFamily="34" charset="0"/>
              <a:buChar char="•"/>
            </a:pPr>
            <a:r>
              <a:rPr lang="en-US" sz="1800" dirty="0"/>
              <a:t># of students per year for transfer granted.</a:t>
            </a:r>
          </a:p>
          <a:p>
            <a:pPr marL="285750" indent="-285750">
              <a:buFont typeface="Arial" panose="020B0604020202020204" pitchFamily="34" charset="0"/>
              <a:buChar char="•"/>
            </a:pPr>
            <a:r>
              <a:rPr lang="en-US" sz="1800" dirty="0"/>
              <a:t>Processes for confirming student achievement</a:t>
            </a:r>
          </a:p>
        </p:txBody>
      </p:sp>
      <p:sp>
        <p:nvSpPr>
          <p:cNvPr id="7" name="Rectangle: Rounded Corners 6">
            <a:extLst>
              <a:ext uri="{FF2B5EF4-FFF2-40B4-BE49-F238E27FC236}">
                <a16:creationId xmlns:a16="http://schemas.microsoft.com/office/drawing/2014/main" xmlns="" id="{665AD1CC-41D2-4995-A0BC-FBE89D58309B}"/>
              </a:ext>
            </a:extLst>
          </p:cNvPr>
          <p:cNvSpPr/>
          <p:nvPr/>
        </p:nvSpPr>
        <p:spPr>
          <a:xfrm>
            <a:off x="6096000" y="5177307"/>
            <a:ext cx="5022849" cy="1408711"/>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xmlns="" id="{FFC37F30-B31C-4C97-B7BA-77F1DFBCE47D}"/>
              </a:ext>
            </a:extLst>
          </p:cNvPr>
          <p:cNvSpPr/>
          <p:nvPr/>
        </p:nvSpPr>
        <p:spPr>
          <a:xfrm>
            <a:off x="6096000" y="925830"/>
            <a:ext cx="5022849" cy="80010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6361CF82-7BF0-45D7-BA64-FDE182F29893}"/>
              </a:ext>
            </a:extLst>
          </p:cNvPr>
          <p:cNvPicPr>
            <a:picLocks noChangeAspect="1"/>
          </p:cNvPicPr>
          <p:nvPr/>
        </p:nvPicPr>
        <p:blipFill>
          <a:blip r:embed="rId3"/>
          <a:stretch>
            <a:fillRect/>
          </a:stretch>
        </p:blipFill>
        <p:spPr>
          <a:xfrm>
            <a:off x="5865752" y="1823065"/>
            <a:ext cx="5253097" cy="1643955"/>
          </a:xfrm>
          <a:prstGeom prst="rect">
            <a:avLst/>
          </a:prstGeom>
        </p:spPr>
      </p:pic>
    </p:spTree>
    <p:extLst>
      <p:ext uri="{BB962C8B-B14F-4D97-AF65-F5344CB8AC3E}">
        <p14:creationId xmlns:p14="http://schemas.microsoft.com/office/powerpoint/2010/main" val="4479315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05D12D-AF66-4E2C-B515-C53D99A7AACD}"/>
              </a:ext>
            </a:extLst>
          </p:cNvPr>
          <p:cNvSpPr>
            <a:spLocks noGrp="1"/>
          </p:cNvSpPr>
          <p:nvPr>
            <p:ph type="title"/>
          </p:nvPr>
        </p:nvSpPr>
        <p:spPr/>
        <p:txBody>
          <a:bodyPr/>
          <a:lstStyle/>
          <a:p>
            <a:r>
              <a:rPr lang="en-US" dirty="0"/>
              <a:t>Criterion 4. Teaching and Learning: Evaluation and Improvement</a:t>
            </a:r>
          </a:p>
        </p:txBody>
      </p:sp>
      <p:sp>
        <p:nvSpPr>
          <p:cNvPr id="3" name="Content Placeholder 2">
            <a:extLst>
              <a:ext uri="{FF2B5EF4-FFF2-40B4-BE49-F238E27FC236}">
                <a16:creationId xmlns:a16="http://schemas.microsoft.com/office/drawing/2014/main" xmlns="" id="{2B808FA8-F136-4960-880F-F187FE56876D}"/>
              </a:ext>
            </a:extLst>
          </p:cNvPr>
          <p:cNvSpPr>
            <a:spLocks noGrp="1"/>
          </p:cNvSpPr>
          <p:nvPr>
            <p:ph idx="1"/>
          </p:nvPr>
        </p:nvSpPr>
        <p:spPr>
          <a:xfrm>
            <a:off x="818712" y="2222287"/>
            <a:ext cx="10554574" cy="4435367"/>
          </a:xfrm>
        </p:spPr>
        <p:txBody>
          <a:bodyPr>
            <a:normAutofit fontScale="92500" lnSpcReduction="10000"/>
          </a:bodyPr>
          <a:lstStyle/>
          <a:p>
            <a:pPr lvl="1"/>
            <a:r>
              <a:rPr lang="en-US" sz="2400" b="1" dirty="0">
                <a:solidFill>
                  <a:schemeClr val="accent3">
                    <a:lumMod val="60000"/>
                    <a:lumOff val="40000"/>
                  </a:schemeClr>
                </a:solidFill>
              </a:rPr>
              <a:t>The institution maintains and exercises authority over the prerequisites for courses, rigor of courses, expectations for student learning, access to learning resources and faculty qualifications for all its programs, including dual credit programs. It ensures that its dual credit courses or programs for high school students are equivalent in learning outcomes and levels of achievement to its higher education curriculum.</a:t>
            </a:r>
          </a:p>
          <a:p>
            <a:pPr lvl="1"/>
            <a:r>
              <a:rPr lang="en-US" sz="2400" dirty="0"/>
              <a:t>The institution maintains specialized accreditation for its programs as appropriate to its educational purposes. </a:t>
            </a:r>
          </a:p>
          <a:p>
            <a:pPr lvl="1"/>
            <a:r>
              <a:rPr lang="en-US" sz="2400" dirty="0"/>
              <a:t>The institution evaluates the success of its graduates. The institution ensures assures that the credentials it represents as preparation for advanced study or employment accomplish these purposes. For all programs, the institution looks to indicators it deems appropriate to its mission. </a:t>
            </a:r>
            <a:endParaRPr lang="en-US" sz="2200" strike="sngStrike" dirty="0">
              <a:solidFill>
                <a:srgbClr val="FFFF00"/>
              </a:solidFill>
            </a:endParaRPr>
          </a:p>
        </p:txBody>
      </p:sp>
      <p:sp>
        <p:nvSpPr>
          <p:cNvPr id="4" name="Rectangle: Rounded Corners 3">
            <a:extLst>
              <a:ext uri="{FF2B5EF4-FFF2-40B4-BE49-F238E27FC236}">
                <a16:creationId xmlns:a16="http://schemas.microsoft.com/office/drawing/2014/main" xmlns="" id="{D51E0771-455F-4336-8F76-63D3DC5A7350}"/>
              </a:ext>
            </a:extLst>
          </p:cNvPr>
          <p:cNvSpPr/>
          <p:nvPr/>
        </p:nvSpPr>
        <p:spPr>
          <a:xfrm>
            <a:off x="9315449" y="2335200"/>
            <a:ext cx="1881327" cy="299897"/>
          </a:xfrm>
          <a:prstGeom prst="roundRect">
            <a:avLst/>
          </a:prstGeom>
          <a:solidFill>
            <a:srgbClr val="8664B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xmlns="" id="{5AFBA175-0881-47D2-95A7-8B233EA5B916}"/>
              </a:ext>
            </a:extLst>
          </p:cNvPr>
          <p:cNvSpPr/>
          <p:nvPr/>
        </p:nvSpPr>
        <p:spPr>
          <a:xfrm>
            <a:off x="3185753" y="2635097"/>
            <a:ext cx="2163487" cy="299897"/>
          </a:xfrm>
          <a:prstGeom prst="roundRect">
            <a:avLst/>
          </a:prstGeom>
          <a:solidFill>
            <a:srgbClr val="8664B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xmlns="" id="{C83A0A1D-57F2-46BD-BD69-F17C6AB427DE}"/>
              </a:ext>
            </a:extLst>
          </p:cNvPr>
          <p:cNvSpPr/>
          <p:nvPr/>
        </p:nvSpPr>
        <p:spPr>
          <a:xfrm>
            <a:off x="5452703" y="2635097"/>
            <a:ext cx="4514257" cy="299897"/>
          </a:xfrm>
          <a:prstGeom prst="roundRect">
            <a:avLst/>
          </a:prstGeom>
          <a:solidFill>
            <a:srgbClr val="8664B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xmlns="" id="{0BDA7A4C-9428-43DD-8A88-18B36768FFCC}"/>
              </a:ext>
            </a:extLst>
          </p:cNvPr>
          <p:cNvSpPr/>
          <p:nvPr/>
        </p:nvSpPr>
        <p:spPr>
          <a:xfrm>
            <a:off x="1965759" y="2934994"/>
            <a:ext cx="2526232" cy="299897"/>
          </a:xfrm>
          <a:prstGeom prst="roundRect">
            <a:avLst/>
          </a:prstGeom>
          <a:solidFill>
            <a:srgbClr val="8664B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xmlns="" id="{0CBA0EA8-C4BD-4839-A836-2F6AD1F5C9A6}"/>
              </a:ext>
            </a:extLst>
          </p:cNvPr>
          <p:cNvSpPr/>
          <p:nvPr/>
        </p:nvSpPr>
        <p:spPr>
          <a:xfrm>
            <a:off x="5169174" y="2934994"/>
            <a:ext cx="2843255" cy="299897"/>
          </a:xfrm>
          <a:prstGeom prst="roundRect">
            <a:avLst/>
          </a:prstGeom>
          <a:solidFill>
            <a:srgbClr val="8664B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xmlns="" id="{756E8248-DE59-47AA-8FF9-02616E4107F0}"/>
              </a:ext>
            </a:extLst>
          </p:cNvPr>
          <p:cNvSpPr/>
          <p:nvPr/>
        </p:nvSpPr>
        <p:spPr>
          <a:xfrm>
            <a:off x="2989854" y="3234891"/>
            <a:ext cx="2843255" cy="299897"/>
          </a:xfrm>
          <a:prstGeom prst="roundRect">
            <a:avLst/>
          </a:prstGeom>
          <a:solidFill>
            <a:srgbClr val="8664B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96518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4AB88C-69CD-4A7A-80D9-B56239C64D96}"/>
              </a:ext>
            </a:extLst>
          </p:cNvPr>
          <p:cNvSpPr>
            <a:spLocks noGrp="1"/>
          </p:cNvSpPr>
          <p:nvPr>
            <p:ph type="title"/>
          </p:nvPr>
        </p:nvSpPr>
        <p:spPr/>
        <p:txBody>
          <a:bodyPr/>
          <a:lstStyle/>
          <a:p>
            <a:r>
              <a:rPr lang="en-US" dirty="0"/>
              <a:t>Rigor, Expectations, Access, Faculty Qualifications, Dual Credit</a:t>
            </a:r>
          </a:p>
        </p:txBody>
      </p:sp>
      <p:pic>
        <p:nvPicPr>
          <p:cNvPr id="6" name="Content Placeholder 5">
            <a:extLst>
              <a:ext uri="{FF2B5EF4-FFF2-40B4-BE49-F238E27FC236}">
                <a16:creationId xmlns:a16="http://schemas.microsoft.com/office/drawing/2014/main" xmlns="" id="{A52A4900-1D3D-48D8-955B-F3322B5A5836}"/>
              </a:ext>
            </a:extLst>
          </p:cNvPr>
          <p:cNvPicPr>
            <a:picLocks noGrp="1" noChangeAspect="1"/>
          </p:cNvPicPr>
          <p:nvPr>
            <p:ph idx="1"/>
          </p:nvPr>
        </p:nvPicPr>
        <p:blipFill>
          <a:blip r:embed="rId2"/>
          <a:stretch>
            <a:fillRect/>
          </a:stretch>
        </p:blipFill>
        <p:spPr>
          <a:xfrm>
            <a:off x="5110750" y="446088"/>
            <a:ext cx="6691571" cy="1484312"/>
          </a:xfrm>
        </p:spPr>
      </p:pic>
      <p:sp>
        <p:nvSpPr>
          <p:cNvPr id="4" name="Text Placeholder 3">
            <a:extLst>
              <a:ext uri="{FF2B5EF4-FFF2-40B4-BE49-F238E27FC236}">
                <a16:creationId xmlns:a16="http://schemas.microsoft.com/office/drawing/2014/main" xmlns="" id="{AAAB762F-E1CF-42D6-BE24-0B19BC1E77FF}"/>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1162053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05D12D-AF66-4E2C-B515-C53D99A7AACD}"/>
              </a:ext>
            </a:extLst>
          </p:cNvPr>
          <p:cNvSpPr>
            <a:spLocks noGrp="1"/>
          </p:cNvSpPr>
          <p:nvPr>
            <p:ph type="title"/>
          </p:nvPr>
        </p:nvSpPr>
        <p:spPr/>
        <p:txBody>
          <a:bodyPr/>
          <a:lstStyle/>
          <a:p>
            <a:r>
              <a:rPr lang="en-US" dirty="0"/>
              <a:t>Criterion 4. Teaching and Learning: Evaluation and Improvement</a:t>
            </a:r>
          </a:p>
        </p:txBody>
      </p:sp>
      <p:sp>
        <p:nvSpPr>
          <p:cNvPr id="3" name="Content Placeholder 2">
            <a:extLst>
              <a:ext uri="{FF2B5EF4-FFF2-40B4-BE49-F238E27FC236}">
                <a16:creationId xmlns:a16="http://schemas.microsoft.com/office/drawing/2014/main" xmlns="" id="{2B808FA8-F136-4960-880F-F187FE56876D}"/>
              </a:ext>
            </a:extLst>
          </p:cNvPr>
          <p:cNvSpPr>
            <a:spLocks noGrp="1"/>
          </p:cNvSpPr>
          <p:nvPr>
            <p:ph idx="1"/>
          </p:nvPr>
        </p:nvSpPr>
        <p:spPr>
          <a:xfrm>
            <a:off x="818712" y="2222287"/>
            <a:ext cx="10554574" cy="4435367"/>
          </a:xfrm>
        </p:spPr>
        <p:txBody>
          <a:bodyPr>
            <a:normAutofit fontScale="92500" lnSpcReduction="10000"/>
          </a:bodyPr>
          <a:lstStyle/>
          <a:p>
            <a:pPr lvl="1"/>
            <a:r>
              <a:rPr lang="en-US" sz="2400" dirty="0"/>
              <a:t>The institution maintains and exercises authority over the prerequisites for courses, rigor of courses, expectations for student learning, access to learning resources and faculty qualifications for all its programs, including dual credit programs. It ensures that its dual credit courses or programs for high school students are equivalent in learning outcomes and levels of achievement to its higher education curriculum.</a:t>
            </a:r>
          </a:p>
          <a:p>
            <a:pPr lvl="1"/>
            <a:r>
              <a:rPr lang="en-US" sz="2400" b="1" dirty="0">
                <a:solidFill>
                  <a:schemeClr val="accent3">
                    <a:lumMod val="60000"/>
                    <a:lumOff val="40000"/>
                  </a:schemeClr>
                </a:solidFill>
              </a:rPr>
              <a:t>The institution maintains specialized accreditation for its programs as appropriate to its educational purposes. </a:t>
            </a:r>
          </a:p>
          <a:p>
            <a:pPr lvl="1"/>
            <a:r>
              <a:rPr lang="en-US" sz="2400" dirty="0"/>
              <a:t>The institution evaluates the success of its graduates. The institution ensures assures that the credentials it represents as preparation for advanced study or employment accomplish these purposes. For all programs, the institution looks to indicators it deems appropriate to its mission. </a:t>
            </a:r>
            <a:endParaRPr lang="en-US" sz="2200" strike="sngStrike" dirty="0">
              <a:solidFill>
                <a:srgbClr val="FFFF00"/>
              </a:solidFill>
            </a:endParaRPr>
          </a:p>
        </p:txBody>
      </p:sp>
    </p:spTree>
    <p:extLst>
      <p:ext uri="{BB962C8B-B14F-4D97-AF65-F5344CB8AC3E}">
        <p14:creationId xmlns:p14="http://schemas.microsoft.com/office/powerpoint/2010/main" val="210720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6F1F7C-1B2B-447C-9601-4FACF0A37180}"/>
              </a:ext>
            </a:extLst>
          </p:cNvPr>
          <p:cNvSpPr>
            <a:spLocks noGrp="1"/>
          </p:cNvSpPr>
          <p:nvPr>
            <p:ph type="title"/>
          </p:nvPr>
        </p:nvSpPr>
        <p:spPr/>
        <p:txBody>
          <a:bodyPr/>
          <a:lstStyle/>
          <a:p>
            <a:r>
              <a:rPr lang="en-US" dirty="0"/>
              <a:t>Accredited Program</a:t>
            </a:r>
          </a:p>
        </p:txBody>
      </p:sp>
      <p:pic>
        <p:nvPicPr>
          <p:cNvPr id="6" name="Content Placeholder 5">
            <a:extLst>
              <a:ext uri="{FF2B5EF4-FFF2-40B4-BE49-F238E27FC236}">
                <a16:creationId xmlns:a16="http://schemas.microsoft.com/office/drawing/2014/main" xmlns="" id="{A93241D2-1453-425D-BA07-78EFC2FBBA5C}"/>
              </a:ext>
            </a:extLst>
          </p:cNvPr>
          <p:cNvPicPr>
            <a:picLocks noGrp="1" noChangeAspect="1"/>
          </p:cNvPicPr>
          <p:nvPr>
            <p:ph idx="1"/>
          </p:nvPr>
        </p:nvPicPr>
        <p:blipFill>
          <a:blip r:embed="rId2"/>
          <a:stretch>
            <a:fillRect/>
          </a:stretch>
        </p:blipFill>
        <p:spPr>
          <a:xfrm>
            <a:off x="4890656" y="2253331"/>
            <a:ext cx="7077508" cy="2061092"/>
          </a:xfrm>
        </p:spPr>
      </p:pic>
      <p:sp>
        <p:nvSpPr>
          <p:cNvPr id="4" name="Text Placeholder 3">
            <a:extLst>
              <a:ext uri="{FF2B5EF4-FFF2-40B4-BE49-F238E27FC236}">
                <a16:creationId xmlns:a16="http://schemas.microsoft.com/office/drawing/2014/main" xmlns="" id="{8C7211F9-C80E-4E2A-A21F-76BEF53CCB81}"/>
              </a:ext>
            </a:extLst>
          </p:cNvPr>
          <p:cNvSpPr>
            <a:spLocks noGrp="1"/>
          </p:cNvSpPr>
          <p:nvPr>
            <p:ph type="body" sz="half" idx="2"/>
          </p:nvPr>
        </p:nvSpPr>
        <p:spPr/>
        <p:txBody>
          <a:bodyPr>
            <a:normAutofit/>
          </a:bodyPr>
          <a:lstStyle/>
          <a:p>
            <a:r>
              <a:rPr lang="en-US" sz="1800" dirty="0"/>
              <a:t>We maintain all this information on a website, but for the argument, we created .pdfs of every website for linking.</a:t>
            </a:r>
          </a:p>
        </p:txBody>
      </p:sp>
    </p:spTree>
    <p:extLst>
      <p:ext uri="{BB962C8B-B14F-4D97-AF65-F5344CB8AC3E}">
        <p14:creationId xmlns:p14="http://schemas.microsoft.com/office/powerpoint/2010/main" val="10456844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05D12D-AF66-4E2C-B515-C53D99A7AACD}"/>
              </a:ext>
            </a:extLst>
          </p:cNvPr>
          <p:cNvSpPr>
            <a:spLocks noGrp="1"/>
          </p:cNvSpPr>
          <p:nvPr>
            <p:ph type="title"/>
          </p:nvPr>
        </p:nvSpPr>
        <p:spPr/>
        <p:txBody>
          <a:bodyPr/>
          <a:lstStyle/>
          <a:p>
            <a:r>
              <a:rPr lang="en-US" dirty="0"/>
              <a:t>Criterion 4. Teaching and Learning: Evaluation and Improvement</a:t>
            </a:r>
          </a:p>
        </p:txBody>
      </p:sp>
      <p:sp>
        <p:nvSpPr>
          <p:cNvPr id="3" name="Content Placeholder 2">
            <a:extLst>
              <a:ext uri="{FF2B5EF4-FFF2-40B4-BE49-F238E27FC236}">
                <a16:creationId xmlns:a16="http://schemas.microsoft.com/office/drawing/2014/main" xmlns="" id="{2B808FA8-F136-4960-880F-F187FE56876D}"/>
              </a:ext>
            </a:extLst>
          </p:cNvPr>
          <p:cNvSpPr>
            <a:spLocks noGrp="1"/>
          </p:cNvSpPr>
          <p:nvPr>
            <p:ph idx="1"/>
          </p:nvPr>
        </p:nvSpPr>
        <p:spPr>
          <a:xfrm>
            <a:off x="818712" y="2222287"/>
            <a:ext cx="10554574" cy="4435367"/>
          </a:xfrm>
        </p:spPr>
        <p:txBody>
          <a:bodyPr>
            <a:normAutofit fontScale="92500" lnSpcReduction="10000"/>
          </a:bodyPr>
          <a:lstStyle/>
          <a:p>
            <a:pPr lvl="1"/>
            <a:r>
              <a:rPr lang="en-US" sz="2400" dirty="0"/>
              <a:t>The institution maintains and exercises authority over the prerequisites for courses, rigor of courses, expectations for student learning, access to learning resources and faculty qualifications for all its programs, including dual credit programs. It ensures that its dual credit courses or programs for high school students are equivalent in learning outcomes and levels of achievement to its higher education curriculum.</a:t>
            </a:r>
          </a:p>
          <a:p>
            <a:pPr lvl="1"/>
            <a:r>
              <a:rPr lang="en-US" sz="2400" dirty="0"/>
              <a:t>The institution maintains specialized accreditation for its programs as appropriate to its educational purposes. </a:t>
            </a:r>
          </a:p>
          <a:p>
            <a:pPr lvl="1"/>
            <a:r>
              <a:rPr lang="en-US" sz="2400" b="1" dirty="0">
                <a:solidFill>
                  <a:schemeClr val="accent3">
                    <a:lumMod val="60000"/>
                    <a:lumOff val="40000"/>
                  </a:schemeClr>
                </a:solidFill>
              </a:rPr>
              <a:t>The institution evaluates the success of its graduates. The institution ensures assures that the credentials it represents as preparation for advanced study or employment accomplish these purposes. For all programs, the institution looks to indicators it deems appropriate to its mission. </a:t>
            </a:r>
            <a:endParaRPr lang="en-US" sz="2200" b="1" strike="sngStrike" dirty="0">
              <a:solidFill>
                <a:schemeClr val="accent3">
                  <a:lumMod val="60000"/>
                  <a:lumOff val="40000"/>
                </a:schemeClr>
              </a:solidFill>
            </a:endParaRPr>
          </a:p>
        </p:txBody>
      </p:sp>
    </p:spTree>
    <p:extLst>
      <p:ext uri="{BB962C8B-B14F-4D97-AF65-F5344CB8AC3E}">
        <p14:creationId xmlns:p14="http://schemas.microsoft.com/office/powerpoint/2010/main" val="13319350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E8FF7C9-5C1C-4710-9DE3-28BF5481D2B6}"/>
              </a:ext>
            </a:extLst>
          </p:cNvPr>
          <p:cNvSpPr>
            <a:spLocks noGrp="1"/>
          </p:cNvSpPr>
          <p:nvPr>
            <p:ph type="title"/>
          </p:nvPr>
        </p:nvSpPr>
        <p:spPr/>
        <p:txBody>
          <a:bodyPr/>
          <a:lstStyle/>
          <a:p>
            <a:r>
              <a:rPr lang="en-US" dirty="0"/>
              <a:t>Graduate Credentials</a:t>
            </a:r>
          </a:p>
        </p:txBody>
      </p:sp>
      <p:sp>
        <p:nvSpPr>
          <p:cNvPr id="6" name="Text Placeholder 5">
            <a:extLst>
              <a:ext uri="{FF2B5EF4-FFF2-40B4-BE49-F238E27FC236}">
                <a16:creationId xmlns:a16="http://schemas.microsoft.com/office/drawing/2014/main" xmlns="" id="{BF032A54-D22A-4AB1-B404-2C7CBD0B9EBC}"/>
              </a:ext>
            </a:extLst>
          </p:cNvPr>
          <p:cNvSpPr>
            <a:spLocks noGrp="1"/>
          </p:cNvSpPr>
          <p:nvPr>
            <p:ph type="body" sz="half" idx="2"/>
          </p:nvPr>
        </p:nvSpPr>
        <p:spPr>
          <a:xfrm>
            <a:off x="1073151" y="2260738"/>
            <a:ext cx="3547533" cy="4345802"/>
          </a:xfrm>
        </p:spPr>
        <p:txBody>
          <a:bodyPr>
            <a:normAutofit fontScale="92500" lnSpcReduction="10000"/>
          </a:bodyPr>
          <a:lstStyle/>
          <a:p>
            <a:r>
              <a:rPr lang="en-US" sz="2000" dirty="0"/>
              <a:t>Linked .pdf versions of relevant documents. </a:t>
            </a:r>
          </a:p>
          <a:p>
            <a:endParaRPr lang="en-US" sz="2000" dirty="0"/>
          </a:p>
          <a:p>
            <a:r>
              <a:rPr lang="en-US" sz="2000" dirty="0"/>
              <a:t>If you use survey numbers, explain in the narrative with document providing thorough documentation.</a:t>
            </a:r>
          </a:p>
          <a:p>
            <a:pPr marL="342900" indent="-342900">
              <a:buFont typeface="Arial" panose="020B0604020202020204" pitchFamily="34" charset="0"/>
              <a:buChar char="•"/>
            </a:pPr>
            <a:r>
              <a:rPr lang="en-US" sz="2000" dirty="0"/>
              <a:t>Indicators of success for completing 4-year degree.</a:t>
            </a:r>
          </a:p>
          <a:p>
            <a:pPr marL="342900" indent="-342900">
              <a:buFont typeface="Arial" panose="020B0604020202020204" pitchFamily="34" charset="0"/>
              <a:buChar char="•"/>
            </a:pPr>
            <a:r>
              <a:rPr lang="en-US" sz="2000" dirty="0"/>
              <a:t>Employment success in numbers, alumni feedback, employer feedback.</a:t>
            </a:r>
          </a:p>
        </p:txBody>
      </p:sp>
      <p:pic>
        <p:nvPicPr>
          <p:cNvPr id="7" name="Content Placeholder 6">
            <a:extLst>
              <a:ext uri="{FF2B5EF4-FFF2-40B4-BE49-F238E27FC236}">
                <a16:creationId xmlns:a16="http://schemas.microsoft.com/office/drawing/2014/main" xmlns="" id="{75B8417B-DF24-4FBD-AC4B-17858F53EFA8}"/>
              </a:ext>
            </a:extLst>
          </p:cNvPr>
          <p:cNvPicPr>
            <a:picLocks noGrp="1" noChangeAspect="1"/>
          </p:cNvPicPr>
          <p:nvPr>
            <p:ph idx="1"/>
          </p:nvPr>
        </p:nvPicPr>
        <p:blipFill>
          <a:blip r:embed="rId2"/>
          <a:stretch>
            <a:fillRect/>
          </a:stretch>
        </p:blipFill>
        <p:spPr>
          <a:xfrm>
            <a:off x="5319341" y="446088"/>
            <a:ext cx="6544952" cy="1978707"/>
          </a:xfrm>
        </p:spPr>
      </p:pic>
      <p:pic>
        <p:nvPicPr>
          <p:cNvPr id="3" name="Picture 2">
            <a:extLst>
              <a:ext uri="{FF2B5EF4-FFF2-40B4-BE49-F238E27FC236}">
                <a16:creationId xmlns:a16="http://schemas.microsoft.com/office/drawing/2014/main" xmlns="" id="{3C7E9EF8-DF5E-4B1E-9E5F-6754AF219982}"/>
              </a:ext>
            </a:extLst>
          </p:cNvPr>
          <p:cNvPicPr>
            <a:picLocks noChangeAspect="1"/>
          </p:cNvPicPr>
          <p:nvPr/>
        </p:nvPicPr>
        <p:blipFill>
          <a:blip r:embed="rId3"/>
          <a:stretch>
            <a:fillRect/>
          </a:stretch>
        </p:blipFill>
        <p:spPr>
          <a:xfrm>
            <a:off x="5319341" y="2547814"/>
            <a:ext cx="6544952" cy="2416799"/>
          </a:xfrm>
          <a:prstGeom prst="rect">
            <a:avLst/>
          </a:prstGeom>
        </p:spPr>
      </p:pic>
    </p:spTree>
    <p:extLst>
      <p:ext uri="{BB962C8B-B14F-4D97-AF65-F5344CB8AC3E}">
        <p14:creationId xmlns:p14="http://schemas.microsoft.com/office/powerpoint/2010/main" val="11229565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E8FF7C9-5C1C-4710-9DE3-28BF5481D2B6}"/>
              </a:ext>
            </a:extLst>
          </p:cNvPr>
          <p:cNvSpPr>
            <a:spLocks noGrp="1"/>
          </p:cNvSpPr>
          <p:nvPr>
            <p:ph type="title"/>
          </p:nvPr>
        </p:nvSpPr>
        <p:spPr/>
        <p:txBody>
          <a:bodyPr/>
          <a:lstStyle/>
          <a:p>
            <a:r>
              <a:rPr lang="en-US" dirty="0"/>
              <a:t>Graduate Credentials</a:t>
            </a:r>
          </a:p>
        </p:txBody>
      </p:sp>
      <p:sp>
        <p:nvSpPr>
          <p:cNvPr id="6" name="Text Placeholder 5">
            <a:extLst>
              <a:ext uri="{FF2B5EF4-FFF2-40B4-BE49-F238E27FC236}">
                <a16:creationId xmlns:a16="http://schemas.microsoft.com/office/drawing/2014/main" xmlns="" id="{BF032A54-D22A-4AB1-B404-2C7CBD0B9EBC}"/>
              </a:ext>
            </a:extLst>
          </p:cNvPr>
          <p:cNvSpPr>
            <a:spLocks noGrp="1"/>
          </p:cNvSpPr>
          <p:nvPr>
            <p:ph type="body" sz="half" idx="2"/>
          </p:nvPr>
        </p:nvSpPr>
        <p:spPr>
          <a:xfrm>
            <a:off x="1073151" y="2260738"/>
            <a:ext cx="3547533" cy="4345802"/>
          </a:xfrm>
        </p:spPr>
        <p:txBody>
          <a:bodyPr>
            <a:normAutofit fontScale="92500" lnSpcReduction="10000"/>
          </a:bodyPr>
          <a:lstStyle/>
          <a:p>
            <a:r>
              <a:rPr lang="en-US" sz="2000" dirty="0"/>
              <a:t>Linked .pdf versions of relevant documents. </a:t>
            </a:r>
          </a:p>
          <a:p>
            <a:endParaRPr lang="en-US" sz="2000" dirty="0"/>
          </a:p>
          <a:p>
            <a:r>
              <a:rPr lang="en-US" sz="2000" dirty="0"/>
              <a:t>If you use survey numbers, explain in the narrative with document providing thorough documentation.</a:t>
            </a:r>
          </a:p>
          <a:p>
            <a:pPr marL="342900" indent="-342900">
              <a:buFont typeface="Arial" panose="020B0604020202020204" pitchFamily="34" charset="0"/>
              <a:buChar char="•"/>
            </a:pPr>
            <a:r>
              <a:rPr lang="en-US" sz="2000" dirty="0"/>
              <a:t>Indicators of success for completing 4-year degree.</a:t>
            </a:r>
          </a:p>
          <a:p>
            <a:pPr marL="342900" indent="-342900">
              <a:buFont typeface="Arial" panose="020B0604020202020204" pitchFamily="34" charset="0"/>
              <a:buChar char="•"/>
            </a:pPr>
            <a:r>
              <a:rPr lang="en-US" sz="2000" dirty="0"/>
              <a:t>Employment success in numbers, alumni feedback, employer feedback.</a:t>
            </a:r>
          </a:p>
        </p:txBody>
      </p:sp>
      <p:pic>
        <p:nvPicPr>
          <p:cNvPr id="8" name="Picture 7">
            <a:extLst>
              <a:ext uri="{FF2B5EF4-FFF2-40B4-BE49-F238E27FC236}">
                <a16:creationId xmlns:a16="http://schemas.microsoft.com/office/drawing/2014/main" xmlns="" id="{0059A5F5-188A-4425-8DCA-BF7C239CA781}"/>
              </a:ext>
            </a:extLst>
          </p:cNvPr>
          <p:cNvPicPr>
            <a:picLocks noChangeAspect="1"/>
          </p:cNvPicPr>
          <p:nvPr/>
        </p:nvPicPr>
        <p:blipFill>
          <a:blip r:embed="rId2"/>
          <a:stretch>
            <a:fillRect/>
          </a:stretch>
        </p:blipFill>
        <p:spPr>
          <a:xfrm>
            <a:off x="5138789" y="446087"/>
            <a:ext cx="6761414" cy="5824083"/>
          </a:xfrm>
          <a:prstGeom prst="rect">
            <a:avLst/>
          </a:prstGeom>
        </p:spPr>
      </p:pic>
    </p:spTree>
    <p:extLst>
      <p:ext uri="{BB962C8B-B14F-4D97-AF65-F5344CB8AC3E}">
        <p14:creationId xmlns:p14="http://schemas.microsoft.com/office/powerpoint/2010/main" val="217153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05D12D-AF66-4E2C-B515-C53D99A7AACD}"/>
              </a:ext>
            </a:extLst>
          </p:cNvPr>
          <p:cNvSpPr>
            <a:spLocks noGrp="1"/>
          </p:cNvSpPr>
          <p:nvPr>
            <p:ph type="title"/>
          </p:nvPr>
        </p:nvSpPr>
        <p:spPr/>
        <p:txBody>
          <a:bodyPr/>
          <a:lstStyle/>
          <a:p>
            <a:r>
              <a:rPr lang="en-US" dirty="0"/>
              <a:t>Criterion 4. Teaching and Learning: Evaluation and Improvement</a:t>
            </a:r>
          </a:p>
        </p:txBody>
      </p:sp>
      <p:sp>
        <p:nvSpPr>
          <p:cNvPr id="3" name="Content Placeholder 2">
            <a:extLst>
              <a:ext uri="{FF2B5EF4-FFF2-40B4-BE49-F238E27FC236}">
                <a16:creationId xmlns:a16="http://schemas.microsoft.com/office/drawing/2014/main" xmlns="" id="{2B808FA8-F136-4960-880F-F187FE56876D}"/>
              </a:ext>
            </a:extLst>
          </p:cNvPr>
          <p:cNvSpPr>
            <a:spLocks noGrp="1"/>
          </p:cNvSpPr>
          <p:nvPr>
            <p:ph idx="1"/>
          </p:nvPr>
        </p:nvSpPr>
        <p:spPr>
          <a:xfrm>
            <a:off x="818712" y="2222287"/>
            <a:ext cx="10554574" cy="4435367"/>
          </a:xfrm>
        </p:spPr>
        <p:txBody>
          <a:bodyPr>
            <a:normAutofit fontScale="92500" lnSpcReduction="10000"/>
          </a:bodyPr>
          <a:lstStyle/>
          <a:p>
            <a:r>
              <a:rPr lang="en-US" sz="2400" dirty="0"/>
              <a:t>4.B. </a:t>
            </a:r>
            <a:r>
              <a:rPr lang="en-US" sz="1900" strike="sngStrike" dirty="0">
                <a:solidFill>
                  <a:srgbClr val="FFFF00"/>
                </a:solidFill>
              </a:rPr>
              <a:t>The institution demonstrates a commitment to educational achievement and improvement through ongoing assessment of student learning. </a:t>
            </a:r>
            <a:r>
              <a:rPr lang="en-US" sz="2600" dirty="0"/>
              <a:t>The institution engages in ongoing assessment of student learning as part of its commitment to the educational outcomes of its students.</a:t>
            </a:r>
            <a:endParaRPr lang="en-US" sz="1900" strike="sngStrike" dirty="0">
              <a:solidFill>
                <a:srgbClr val="FFFF00"/>
              </a:solidFill>
            </a:endParaRPr>
          </a:p>
          <a:p>
            <a:pPr lvl="1"/>
            <a:r>
              <a:rPr lang="en-US" sz="2200" dirty="0"/>
              <a:t>The institution has </a:t>
            </a:r>
            <a:r>
              <a:rPr lang="en-US" sz="1900" strike="sngStrike" dirty="0">
                <a:solidFill>
                  <a:srgbClr val="FFFF00"/>
                </a:solidFill>
              </a:rPr>
              <a:t>clearly stated goals for student learning and </a:t>
            </a:r>
            <a:r>
              <a:rPr lang="en-US" sz="2200" dirty="0"/>
              <a:t>effective processes for assessment of student learning and achievement of learning goals in academic and cocurricular programs. </a:t>
            </a:r>
            <a:r>
              <a:rPr lang="en-US" sz="1900" strike="sngStrike" dirty="0">
                <a:solidFill>
                  <a:srgbClr val="FFFF00"/>
                </a:solidFill>
              </a:rPr>
              <a:t>The institution assesses achievement of the learning outcomes that it claims for its curricular and cocurricular programs. </a:t>
            </a:r>
          </a:p>
          <a:p>
            <a:pPr lvl="1"/>
            <a:r>
              <a:rPr lang="en-US" sz="2400" dirty="0"/>
              <a:t>The institution uses the information gained from assessment to improve student learning. </a:t>
            </a:r>
          </a:p>
          <a:p>
            <a:pPr lvl="1"/>
            <a:r>
              <a:rPr lang="en-US" sz="2400" dirty="0"/>
              <a:t>The institution’s processes and methodologies to assess student learning reflect good practice, including the substantial participation of faculty and other instructional staff members.</a:t>
            </a:r>
            <a:endParaRPr lang="en-US" sz="2200" dirty="0"/>
          </a:p>
        </p:txBody>
      </p:sp>
      <p:sp>
        <p:nvSpPr>
          <p:cNvPr id="4" name="Rectangle: Rounded Corners 3">
            <a:extLst>
              <a:ext uri="{FF2B5EF4-FFF2-40B4-BE49-F238E27FC236}">
                <a16:creationId xmlns:a16="http://schemas.microsoft.com/office/drawing/2014/main" xmlns="" id="{CE0A02C0-A13F-4EAE-B367-E644E475B99B}"/>
              </a:ext>
            </a:extLst>
          </p:cNvPr>
          <p:cNvSpPr/>
          <p:nvPr/>
        </p:nvSpPr>
        <p:spPr>
          <a:xfrm>
            <a:off x="7849456" y="2691721"/>
            <a:ext cx="2917862" cy="373487"/>
          </a:xfrm>
          <a:prstGeom prst="roundRect">
            <a:avLst/>
          </a:prstGeom>
          <a:solidFill>
            <a:srgbClr val="8664B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xmlns="" id="{08046ACD-B46C-40A4-85F6-A91BFC89A18B}"/>
              </a:ext>
            </a:extLst>
          </p:cNvPr>
          <p:cNvSpPr/>
          <p:nvPr/>
        </p:nvSpPr>
        <p:spPr>
          <a:xfrm>
            <a:off x="1607904" y="3726327"/>
            <a:ext cx="9626885" cy="831545"/>
          </a:xfrm>
          <a:prstGeom prst="roundRect">
            <a:avLst/>
          </a:prstGeom>
          <a:solidFill>
            <a:srgbClr val="8664B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xmlns="" id="{D57D5E44-7F05-4182-8A74-296535037ABB}"/>
              </a:ext>
            </a:extLst>
          </p:cNvPr>
          <p:cNvSpPr/>
          <p:nvPr/>
        </p:nvSpPr>
        <p:spPr>
          <a:xfrm>
            <a:off x="3544582" y="4927975"/>
            <a:ext cx="2691831" cy="299896"/>
          </a:xfrm>
          <a:prstGeom prst="roundRect">
            <a:avLst/>
          </a:prstGeom>
          <a:solidFill>
            <a:srgbClr val="8664B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xmlns="" id="{B982C6F5-1DDE-4F04-9127-CAA2C80CD978}"/>
              </a:ext>
            </a:extLst>
          </p:cNvPr>
          <p:cNvSpPr/>
          <p:nvPr/>
        </p:nvSpPr>
        <p:spPr>
          <a:xfrm>
            <a:off x="7685071" y="6000426"/>
            <a:ext cx="3390472" cy="299897"/>
          </a:xfrm>
          <a:prstGeom prst="roundRect">
            <a:avLst/>
          </a:prstGeom>
          <a:solidFill>
            <a:srgbClr val="8664B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54776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962F980-9FBE-4C8B-A58B-A3AF1E837BE2}"/>
              </a:ext>
            </a:extLst>
          </p:cNvPr>
          <p:cNvSpPr>
            <a:spLocks noGrp="1"/>
          </p:cNvSpPr>
          <p:nvPr>
            <p:ph type="title"/>
          </p:nvPr>
        </p:nvSpPr>
        <p:spPr>
          <a:xfrm>
            <a:off x="1366462" y="2486346"/>
            <a:ext cx="3595955" cy="3429541"/>
          </a:xfrm>
        </p:spPr>
        <p:txBody>
          <a:bodyPr vert="horz" lIns="91440" tIns="45720" rIns="91440" bIns="45720" rtlCol="0" anchor="t">
            <a:normAutofit/>
          </a:bodyPr>
          <a:lstStyle/>
          <a:p>
            <a:r>
              <a:rPr lang="en-US" sz="4100" dirty="0"/>
              <a:t>General</a:t>
            </a:r>
            <a:br>
              <a:rPr lang="en-US" sz="4100" dirty="0"/>
            </a:br>
            <a:r>
              <a:rPr lang="en-US" sz="4100" dirty="0"/>
              <a:t>Suggestions</a:t>
            </a:r>
          </a:p>
        </p:txBody>
      </p:sp>
      <p:graphicFrame>
        <p:nvGraphicFramePr>
          <p:cNvPr id="20" name="Text Placeholder 4">
            <a:extLst>
              <a:ext uri="{FF2B5EF4-FFF2-40B4-BE49-F238E27FC236}">
                <a16:creationId xmlns:a16="http://schemas.microsoft.com/office/drawing/2014/main" xmlns="" id="{6541E637-0D28-4C8B-B5C6-875BCA003B73}"/>
              </a:ext>
            </a:extLst>
          </p:cNvPr>
          <p:cNvGraphicFramePr/>
          <p:nvPr>
            <p:extLst>
              <p:ext uri="{D42A27DB-BD31-4B8C-83A1-F6EECF244321}">
                <p14:modId xmlns:p14="http://schemas.microsoft.com/office/powerpoint/2010/main" val="744721302"/>
              </p:ext>
            </p:extLst>
          </p:nvPr>
        </p:nvGraphicFramePr>
        <p:xfrm>
          <a:off x="6096000" y="1265237"/>
          <a:ext cx="5816600" cy="4327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273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graphicEl>
                                              <a:dgm id="{69B2C802-A654-4827-8F47-EADEF34E261B}"/>
                                            </p:graphicEl>
                                          </p:spTgt>
                                        </p:tgtEl>
                                        <p:attrNameLst>
                                          <p:attrName>style.visibility</p:attrName>
                                        </p:attrNameLst>
                                      </p:cBhvr>
                                      <p:to>
                                        <p:strVal val="visible"/>
                                      </p:to>
                                    </p:set>
                                    <p:animEffect transition="in" filter="wipe(left)">
                                      <p:cBhvr>
                                        <p:cTn id="7" dur="500"/>
                                        <p:tgtEl>
                                          <p:spTgt spid="20">
                                            <p:graphicEl>
                                              <a:dgm id="{69B2C802-A654-4827-8F47-EADEF34E261B}"/>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
                                            <p:graphicEl>
                                              <a:dgm id="{B8CD547B-03E3-46CC-BD5D-59262E9A37E5}"/>
                                            </p:graphicEl>
                                          </p:spTgt>
                                        </p:tgtEl>
                                        <p:attrNameLst>
                                          <p:attrName>style.visibility</p:attrName>
                                        </p:attrNameLst>
                                      </p:cBhvr>
                                      <p:to>
                                        <p:strVal val="visible"/>
                                      </p:to>
                                    </p:set>
                                    <p:animEffect transition="in" filter="wipe(left)">
                                      <p:cBhvr>
                                        <p:cTn id="10" dur="500"/>
                                        <p:tgtEl>
                                          <p:spTgt spid="20">
                                            <p:graphicEl>
                                              <a:dgm id="{B8CD547B-03E3-46CC-BD5D-59262E9A37E5}"/>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0">
                                            <p:graphicEl>
                                              <a:dgm id="{981A200D-0048-4633-8905-7354606ECAE1}"/>
                                            </p:graphicEl>
                                          </p:spTgt>
                                        </p:tgtEl>
                                        <p:attrNameLst>
                                          <p:attrName>style.visibility</p:attrName>
                                        </p:attrNameLst>
                                      </p:cBhvr>
                                      <p:to>
                                        <p:strVal val="visible"/>
                                      </p:to>
                                    </p:set>
                                    <p:animEffect transition="in" filter="wipe(left)">
                                      <p:cBhvr>
                                        <p:cTn id="15" dur="500"/>
                                        <p:tgtEl>
                                          <p:spTgt spid="20">
                                            <p:graphicEl>
                                              <a:dgm id="{981A200D-0048-4633-8905-7354606ECAE1}"/>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0">
                                            <p:graphicEl>
                                              <a:dgm id="{01367AE3-2564-49D6-8987-C373017E9EDD}"/>
                                            </p:graphicEl>
                                          </p:spTgt>
                                        </p:tgtEl>
                                        <p:attrNameLst>
                                          <p:attrName>style.visibility</p:attrName>
                                        </p:attrNameLst>
                                      </p:cBhvr>
                                      <p:to>
                                        <p:strVal val="visible"/>
                                      </p:to>
                                    </p:set>
                                    <p:animEffect transition="in" filter="wipe(left)">
                                      <p:cBhvr>
                                        <p:cTn id="18" dur="500"/>
                                        <p:tgtEl>
                                          <p:spTgt spid="20">
                                            <p:graphicEl>
                                              <a:dgm id="{01367AE3-2564-49D6-8987-C373017E9EDD}"/>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0">
                                            <p:graphicEl>
                                              <a:dgm id="{11A0BD60-764A-4CD3-AAFE-4A94C304E6AE}"/>
                                            </p:graphicEl>
                                          </p:spTgt>
                                        </p:tgtEl>
                                        <p:attrNameLst>
                                          <p:attrName>style.visibility</p:attrName>
                                        </p:attrNameLst>
                                      </p:cBhvr>
                                      <p:to>
                                        <p:strVal val="visible"/>
                                      </p:to>
                                    </p:set>
                                    <p:animEffect transition="in" filter="wipe(left)">
                                      <p:cBhvr>
                                        <p:cTn id="23" dur="500"/>
                                        <p:tgtEl>
                                          <p:spTgt spid="20">
                                            <p:graphicEl>
                                              <a:dgm id="{11A0BD60-764A-4CD3-AAFE-4A94C304E6AE}"/>
                                            </p:graphic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0">
                                            <p:graphicEl>
                                              <a:dgm id="{9EC37A13-D111-4E34-BA51-6F977DF3656E}"/>
                                            </p:graphicEl>
                                          </p:spTgt>
                                        </p:tgtEl>
                                        <p:attrNameLst>
                                          <p:attrName>style.visibility</p:attrName>
                                        </p:attrNameLst>
                                      </p:cBhvr>
                                      <p:to>
                                        <p:strVal val="visible"/>
                                      </p:to>
                                    </p:set>
                                    <p:animEffect transition="in" filter="wipe(left)">
                                      <p:cBhvr>
                                        <p:cTn id="26" dur="500"/>
                                        <p:tgtEl>
                                          <p:spTgt spid="20">
                                            <p:graphicEl>
                                              <a:dgm id="{9EC37A13-D111-4E34-BA51-6F977DF3656E}"/>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0">
                                            <p:graphicEl>
                                              <a:dgm id="{01CF171D-FEF7-4AB1-AC33-7561CD06D094}"/>
                                            </p:graphicEl>
                                          </p:spTgt>
                                        </p:tgtEl>
                                        <p:attrNameLst>
                                          <p:attrName>style.visibility</p:attrName>
                                        </p:attrNameLst>
                                      </p:cBhvr>
                                      <p:to>
                                        <p:strVal val="visible"/>
                                      </p:to>
                                    </p:set>
                                    <p:animEffect transition="in" filter="wipe(left)">
                                      <p:cBhvr>
                                        <p:cTn id="31" dur="500"/>
                                        <p:tgtEl>
                                          <p:spTgt spid="20">
                                            <p:graphicEl>
                                              <a:dgm id="{01CF171D-FEF7-4AB1-AC33-7561CD06D094}"/>
                                            </p:graphic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0">
                                            <p:graphicEl>
                                              <a:dgm id="{8A95C449-B7B3-44F8-9423-B313A4A3A015}"/>
                                            </p:graphicEl>
                                          </p:spTgt>
                                        </p:tgtEl>
                                        <p:attrNameLst>
                                          <p:attrName>style.visibility</p:attrName>
                                        </p:attrNameLst>
                                      </p:cBhvr>
                                      <p:to>
                                        <p:strVal val="visible"/>
                                      </p:to>
                                    </p:set>
                                    <p:animEffect transition="in" filter="wipe(left)">
                                      <p:cBhvr>
                                        <p:cTn id="34" dur="500"/>
                                        <p:tgtEl>
                                          <p:spTgt spid="20">
                                            <p:graphicEl>
                                              <a:dgm id="{8A95C449-B7B3-44F8-9423-B313A4A3A015}"/>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0">
                                            <p:graphicEl>
                                              <a:dgm id="{04EC8C98-4881-4711-A17C-BF2A19081630}"/>
                                            </p:graphicEl>
                                          </p:spTgt>
                                        </p:tgtEl>
                                        <p:attrNameLst>
                                          <p:attrName>style.visibility</p:attrName>
                                        </p:attrNameLst>
                                      </p:cBhvr>
                                      <p:to>
                                        <p:strVal val="visible"/>
                                      </p:to>
                                    </p:set>
                                    <p:animEffect transition="in" filter="wipe(left)">
                                      <p:cBhvr>
                                        <p:cTn id="39" dur="500"/>
                                        <p:tgtEl>
                                          <p:spTgt spid="20">
                                            <p:graphicEl>
                                              <a:dgm id="{04EC8C98-4881-4711-A17C-BF2A19081630}"/>
                                            </p:graphic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0">
                                            <p:graphicEl>
                                              <a:dgm id="{86052480-1E3A-4C0C-BE12-A6D67E76E558}"/>
                                            </p:graphicEl>
                                          </p:spTgt>
                                        </p:tgtEl>
                                        <p:attrNameLst>
                                          <p:attrName>style.visibility</p:attrName>
                                        </p:attrNameLst>
                                      </p:cBhvr>
                                      <p:to>
                                        <p:strVal val="visible"/>
                                      </p:to>
                                    </p:set>
                                    <p:animEffect transition="in" filter="wipe(left)">
                                      <p:cBhvr>
                                        <p:cTn id="42" dur="500"/>
                                        <p:tgtEl>
                                          <p:spTgt spid="20">
                                            <p:graphicEl>
                                              <a:dgm id="{86052480-1E3A-4C0C-BE12-A6D67E76E55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05D12D-AF66-4E2C-B515-C53D99A7AACD}"/>
              </a:ext>
            </a:extLst>
          </p:cNvPr>
          <p:cNvSpPr>
            <a:spLocks noGrp="1"/>
          </p:cNvSpPr>
          <p:nvPr>
            <p:ph type="title"/>
          </p:nvPr>
        </p:nvSpPr>
        <p:spPr/>
        <p:txBody>
          <a:bodyPr/>
          <a:lstStyle/>
          <a:p>
            <a:r>
              <a:rPr lang="en-US" dirty="0"/>
              <a:t>Criterion 4. Teaching and Learning: Evaluation and Improvement</a:t>
            </a:r>
          </a:p>
        </p:txBody>
      </p:sp>
      <p:sp>
        <p:nvSpPr>
          <p:cNvPr id="3" name="Content Placeholder 2">
            <a:extLst>
              <a:ext uri="{FF2B5EF4-FFF2-40B4-BE49-F238E27FC236}">
                <a16:creationId xmlns:a16="http://schemas.microsoft.com/office/drawing/2014/main" xmlns="" id="{2B808FA8-F136-4960-880F-F187FE56876D}"/>
              </a:ext>
            </a:extLst>
          </p:cNvPr>
          <p:cNvSpPr>
            <a:spLocks noGrp="1"/>
          </p:cNvSpPr>
          <p:nvPr>
            <p:ph idx="1"/>
          </p:nvPr>
        </p:nvSpPr>
        <p:spPr>
          <a:xfrm>
            <a:off x="818712" y="2222287"/>
            <a:ext cx="10554574" cy="4435367"/>
          </a:xfrm>
        </p:spPr>
        <p:txBody>
          <a:bodyPr>
            <a:normAutofit/>
          </a:bodyPr>
          <a:lstStyle/>
          <a:p>
            <a:r>
              <a:rPr lang="en-US" sz="2400" b="1" dirty="0">
                <a:solidFill>
                  <a:schemeClr val="accent3">
                    <a:lumMod val="60000"/>
                    <a:lumOff val="40000"/>
                  </a:schemeClr>
                </a:solidFill>
              </a:rPr>
              <a:t>4.B. </a:t>
            </a:r>
            <a:r>
              <a:rPr lang="en-US" sz="2200" b="1" dirty="0">
                <a:solidFill>
                  <a:schemeClr val="accent3">
                    <a:lumMod val="60000"/>
                    <a:lumOff val="40000"/>
                  </a:schemeClr>
                </a:solidFill>
              </a:rPr>
              <a:t>The institution maintains a practice of regular program reviews and acts upon its findings. </a:t>
            </a:r>
          </a:p>
          <a:p>
            <a:pPr lvl="1"/>
            <a:r>
              <a:rPr lang="en-US" sz="2400" dirty="0"/>
              <a:t>The institution has effective processes for assessment of student learning and achievement of learning goals in academic and cocurricular programs. </a:t>
            </a:r>
            <a:endParaRPr lang="en-US" sz="2100" strike="sngStrike" dirty="0">
              <a:solidFill>
                <a:srgbClr val="FFFF00"/>
              </a:solidFill>
            </a:endParaRPr>
          </a:p>
          <a:p>
            <a:pPr lvl="1"/>
            <a:r>
              <a:rPr lang="en-US" sz="2400" dirty="0"/>
              <a:t>The institution uses the information gained from assessment to improve student learning. </a:t>
            </a:r>
          </a:p>
          <a:p>
            <a:pPr lvl="1"/>
            <a:r>
              <a:rPr lang="en-US" sz="2400" dirty="0"/>
              <a:t>The institution’s processes and methodologies to assess student learning reflect good practice, including the substantial participation of faculty and other instructional staff members.</a:t>
            </a:r>
            <a:endParaRPr lang="en-US" sz="2200" dirty="0"/>
          </a:p>
        </p:txBody>
      </p:sp>
    </p:spTree>
    <p:extLst>
      <p:ext uri="{BB962C8B-B14F-4D97-AF65-F5344CB8AC3E}">
        <p14:creationId xmlns:p14="http://schemas.microsoft.com/office/powerpoint/2010/main" val="22327359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E8FF7C9-5C1C-4710-9DE3-28BF5481D2B6}"/>
              </a:ext>
            </a:extLst>
          </p:cNvPr>
          <p:cNvSpPr>
            <a:spLocks noGrp="1"/>
          </p:cNvSpPr>
          <p:nvPr>
            <p:ph type="title"/>
          </p:nvPr>
        </p:nvSpPr>
        <p:spPr/>
        <p:txBody>
          <a:bodyPr/>
          <a:lstStyle/>
          <a:p>
            <a:r>
              <a:rPr lang="en-US" dirty="0"/>
              <a:t>Program Review</a:t>
            </a:r>
          </a:p>
        </p:txBody>
      </p:sp>
      <p:pic>
        <p:nvPicPr>
          <p:cNvPr id="8" name="Content Placeholder 7">
            <a:extLst>
              <a:ext uri="{FF2B5EF4-FFF2-40B4-BE49-F238E27FC236}">
                <a16:creationId xmlns:a16="http://schemas.microsoft.com/office/drawing/2014/main" xmlns="" id="{5387E22E-0107-4DE9-ABE0-A0FECB4C3D07}"/>
              </a:ext>
            </a:extLst>
          </p:cNvPr>
          <p:cNvPicPr>
            <a:picLocks noGrp="1" noChangeAspect="1"/>
          </p:cNvPicPr>
          <p:nvPr>
            <p:ph idx="1"/>
          </p:nvPr>
        </p:nvPicPr>
        <p:blipFill>
          <a:blip r:embed="rId2"/>
          <a:stretch>
            <a:fillRect/>
          </a:stretch>
        </p:blipFill>
        <p:spPr>
          <a:xfrm>
            <a:off x="5443183" y="576696"/>
            <a:ext cx="5864468" cy="5952489"/>
          </a:xfrm>
        </p:spPr>
      </p:pic>
      <p:sp>
        <p:nvSpPr>
          <p:cNvPr id="6" name="Text Placeholder 5">
            <a:extLst>
              <a:ext uri="{FF2B5EF4-FFF2-40B4-BE49-F238E27FC236}">
                <a16:creationId xmlns:a16="http://schemas.microsoft.com/office/drawing/2014/main" xmlns="" id="{BF032A54-D22A-4AB1-B404-2C7CBD0B9EBC}"/>
              </a:ext>
            </a:extLst>
          </p:cNvPr>
          <p:cNvSpPr>
            <a:spLocks noGrp="1"/>
          </p:cNvSpPr>
          <p:nvPr>
            <p:ph type="body" sz="half" idx="2"/>
          </p:nvPr>
        </p:nvSpPr>
        <p:spPr/>
        <p:txBody>
          <a:bodyPr>
            <a:normAutofit/>
          </a:bodyPr>
          <a:lstStyle/>
          <a:p>
            <a:r>
              <a:rPr lang="en-US" sz="2000" dirty="0"/>
              <a:t>Linked .pdf versions of relevant documents. </a:t>
            </a:r>
          </a:p>
          <a:p>
            <a:endParaRPr lang="en-US" sz="2000" dirty="0"/>
          </a:p>
          <a:p>
            <a:r>
              <a:rPr lang="en-US" sz="2000" dirty="0"/>
              <a:t>Some are policy, but policy music be supported with evidence.</a:t>
            </a:r>
          </a:p>
        </p:txBody>
      </p:sp>
    </p:spTree>
    <p:extLst>
      <p:ext uri="{BB962C8B-B14F-4D97-AF65-F5344CB8AC3E}">
        <p14:creationId xmlns:p14="http://schemas.microsoft.com/office/powerpoint/2010/main" val="42661428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05D12D-AF66-4E2C-B515-C53D99A7AACD}"/>
              </a:ext>
            </a:extLst>
          </p:cNvPr>
          <p:cNvSpPr>
            <a:spLocks noGrp="1"/>
          </p:cNvSpPr>
          <p:nvPr>
            <p:ph type="title"/>
          </p:nvPr>
        </p:nvSpPr>
        <p:spPr/>
        <p:txBody>
          <a:bodyPr/>
          <a:lstStyle/>
          <a:p>
            <a:r>
              <a:rPr lang="en-US" dirty="0"/>
              <a:t>Criterion 4. Teaching and Learning: Evaluation and Improvement</a:t>
            </a:r>
          </a:p>
        </p:txBody>
      </p:sp>
      <p:sp>
        <p:nvSpPr>
          <p:cNvPr id="3" name="Content Placeholder 2">
            <a:extLst>
              <a:ext uri="{FF2B5EF4-FFF2-40B4-BE49-F238E27FC236}">
                <a16:creationId xmlns:a16="http://schemas.microsoft.com/office/drawing/2014/main" xmlns="" id="{2B808FA8-F136-4960-880F-F187FE56876D}"/>
              </a:ext>
            </a:extLst>
          </p:cNvPr>
          <p:cNvSpPr>
            <a:spLocks noGrp="1"/>
          </p:cNvSpPr>
          <p:nvPr>
            <p:ph idx="1"/>
          </p:nvPr>
        </p:nvSpPr>
        <p:spPr>
          <a:xfrm>
            <a:off x="818712" y="2222287"/>
            <a:ext cx="10554574" cy="4435367"/>
          </a:xfrm>
        </p:spPr>
        <p:txBody>
          <a:bodyPr>
            <a:normAutofit/>
          </a:bodyPr>
          <a:lstStyle/>
          <a:p>
            <a:r>
              <a:rPr lang="en-US" sz="2400" b="1" dirty="0"/>
              <a:t>4.B. </a:t>
            </a:r>
            <a:r>
              <a:rPr lang="en-US" sz="2200" b="1" dirty="0"/>
              <a:t>The institution maintains a practice of regular program reviews and acts upon its findings. </a:t>
            </a:r>
          </a:p>
          <a:p>
            <a:pPr lvl="1"/>
            <a:r>
              <a:rPr lang="en-US" sz="2400" b="1" dirty="0">
                <a:solidFill>
                  <a:schemeClr val="accent3">
                    <a:lumMod val="60000"/>
                    <a:lumOff val="40000"/>
                  </a:schemeClr>
                </a:solidFill>
              </a:rPr>
              <a:t>The institution has effective processes for assessment of student learning and achievement of learning goals in academic and cocurricular programs. </a:t>
            </a:r>
            <a:endParaRPr lang="en-US" sz="2100" b="1" strike="sngStrike" dirty="0">
              <a:solidFill>
                <a:schemeClr val="accent3">
                  <a:lumMod val="60000"/>
                  <a:lumOff val="40000"/>
                </a:schemeClr>
              </a:solidFill>
            </a:endParaRPr>
          </a:p>
          <a:p>
            <a:pPr lvl="1"/>
            <a:r>
              <a:rPr lang="en-US" sz="2400" dirty="0"/>
              <a:t>The institution uses the information gained from assessment to improve student learning. </a:t>
            </a:r>
          </a:p>
          <a:p>
            <a:pPr lvl="1"/>
            <a:r>
              <a:rPr lang="en-US" sz="2400" dirty="0"/>
              <a:t>The institution’s processes and methodologies to assess student learning reflect good practice, including the substantial participation of faculty and other instructional staff members.</a:t>
            </a:r>
            <a:endParaRPr lang="en-US" sz="2200" dirty="0"/>
          </a:p>
        </p:txBody>
      </p:sp>
    </p:spTree>
    <p:extLst>
      <p:ext uri="{BB962C8B-B14F-4D97-AF65-F5344CB8AC3E}">
        <p14:creationId xmlns:p14="http://schemas.microsoft.com/office/powerpoint/2010/main" val="22267814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0DD8FC-6D37-4921-A18F-FACBFDA2FE13}"/>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xmlns="" id="{FBD1DF17-054F-4F9B-9836-76A6D7B8C15D}"/>
              </a:ext>
            </a:extLst>
          </p:cNvPr>
          <p:cNvSpPr>
            <a:spLocks noGrp="1"/>
          </p:cNvSpPr>
          <p:nvPr>
            <p:ph type="body" sz="half" idx="2"/>
          </p:nvPr>
        </p:nvSpPr>
        <p:spPr>
          <a:xfrm>
            <a:off x="1073151" y="2260738"/>
            <a:ext cx="3547533" cy="4060052"/>
          </a:xfrm>
        </p:spPr>
        <p:txBody>
          <a:bodyPr>
            <a:normAutofit/>
          </a:bodyPr>
          <a:lstStyle/>
          <a:p>
            <a:pPr marL="285750" indent="-285750">
              <a:buFont typeface="Arial" panose="020B0604020202020204" pitchFamily="34" charset="0"/>
              <a:buChar char="•"/>
            </a:pPr>
            <a:r>
              <a:rPr lang="en-US" sz="2000" dirty="0"/>
              <a:t>Institutional Learning Outcomes</a:t>
            </a:r>
          </a:p>
          <a:p>
            <a:pPr marL="285750" indent="-285750">
              <a:buFont typeface="Arial" panose="020B0604020202020204" pitchFamily="34" charset="0"/>
              <a:buChar char="•"/>
            </a:pPr>
            <a:r>
              <a:rPr lang="en-US" sz="2000" dirty="0"/>
              <a:t>Assessment Cycle</a:t>
            </a:r>
          </a:p>
          <a:p>
            <a:pPr marL="285750" indent="-285750">
              <a:buFont typeface="Arial" panose="020B0604020202020204" pitchFamily="34" charset="0"/>
              <a:buChar char="•"/>
            </a:pPr>
            <a:r>
              <a:rPr lang="en-US" sz="2000" dirty="0"/>
              <a:t>Protocols for reporting ASL</a:t>
            </a:r>
          </a:p>
          <a:p>
            <a:pPr marL="285750" indent="-285750">
              <a:buFont typeface="Arial" panose="020B0604020202020204" pitchFamily="34" charset="0"/>
              <a:buChar char="•"/>
            </a:pPr>
            <a:r>
              <a:rPr lang="en-US" sz="2000" dirty="0"/>
              <a:t>SLOs and Processes from each program/Unit</a:t>
            </a:r>
          </a:p>
          <a:p>
            <a:pPr marL="285750" indent="-285750">
              <a:buFont typeface="Arial" panose="020B0604020202020204" pitchFamily="34" charset="0"/>
              <a:buChar char="•"/>
            </a:pPr>
            <a:r>
              <a:rPr lang="en-US" sz="2000" dirty="0"/>
              <a:t>Institutional Assessments</a:t>
            </a:r>
          </a:p>
          <a:p>
            <a:pPr marL="285750" indent="-285750">
              <a:buFont typeface="Arial" panose="020B0604020202020204" pitchFamily="34" charset="0"/>
              <a:buChar char="•"/>
            </a:pPr>
            <a:r>
              <a:rPr lang="en-US" sz="2000" dirty="0"/>
              <a:t>Co-Curricular Units</a:t>
            </a:r>
          </a:p>
        </p:txBody>
      </p:sp>
      <p:pic>
        <p:nvPicPr>
          <p:cNvPr id="7" name="Picture 6">
            <a:extLst>
              <a:ext uri="{FF2B5EF4-FFF2-40B4-BE49-F238E27FC236}">
                <a16:creationId xmlns:a16="http://schemas.microsoft.com/office/drawing/2014/main" xmlns="" id="{AD0ACD9F-4A85-4B44-8311-EC383DA88320}"/>
              </a:ext>
            </a:extLst>
          </p:cNvPr>
          <p:cNvPicPr>
            <a:picLocks noChangeAspect="1"/>
          </p:cNvPicPr>
          <p:nvPr/>
        </p:nvPicPr>
        <p:blipFill>
          <a:blip r:embed="rId2"/>
          <a:stretch>
            <a:fillRect/>
          </a:stretch>
        </p:blipFill>
        <p:spPr>
          <a:xfrm>
            <a:off x="5229886" y="1395318"/>
            <a:ext cx="6744400" cy="2125952"/>
          </a:xfrm>
          <a:prstGeom prst="rect">
            <a:avLst/>
          </a:prstGeom>
        </p:spPr>
      </p:pic>
      <p:pic>
        <p:nvPicPr>
          <p:cNvPr id="8" name="Picture 7">
            <a:extLst>
              <a:ext uri="{FF2B5EF4-FFF2-40B4-BE49-F238E27FC236}">
                <a16:creationId xmlns:a16="http://schemas.microsoft.com/office/drawing/2014/main" xmlns="" id="{CEBB15AC-7BB0-4CDF-B9B9-1ABBF0D652CC}"/>
              </a:ext>
            </a:extLst>
          </p:cNvPr>
          <p:cNvPicPr>
            <a:picLocks noChangeAspect="1"/>
          </p:cNvPicPr>
          <p:nvPr/>
        </p:nvPicPr>
        <p:blipFill>
          <a:blip r:embed="rId3"/>
          <a:stretch>
            <a:fillRect/>
          </a:stretch>
        </p:blipFill>
        <p:spPr>
          <a:xfrm>
            <a:off x="5229887" y="3516298"/>
            <a:ext cx="6744400" cy="3180387"/>
          </a:xfrm>
          <a:prstGeom prst="rect">
            <a:avLst/>
          </a:prstGeom>
        </p:spPr>
      </p:pic>
      <p:pic>
        <p:nvPicPr>
          <p:cNvPr id="9" name="Picture 8">
            <a:extLst>
              <a:ext uri="{FF2B5EF4-FFF2-40B4-BE49-F238E27FC236}">
                <a16:creationId xmlns:a16="http://schemas.microsoft.com/office/drawing/2014/main" xmlns="" id="{6DD96707-73FA-4B6B-AE32-168DE36E3F59}"/>
              </a:ext>
            </a:extLst>
          </p:cNvPr>
          <p:cNvPicPr>
            <a:picLocks noChangeAspect="1"/>
          </p:cNvPicPr>
          <p:nvPr/>
        </p:nvPicPr>
        <p:blipFill rotWithShape="1">
          <a:blip r:embed="rId4"/>
          <a:srcRect b="7821"/>
          <a:stretch/>
        </p:blipFill>
        <p:spPr>
          <a:xfrm>
            <a:off x="5229886" y="173016"/>
            <a:ext cx="6744400" cy="1220354"/>
          </a:xfrm>
          <a:prstGeom prst="rect">
            <a:avLst/>
          </a:prstGeom>
        </p:spPr>
      </p:pic>
      <p:sp>
        <p:nvSpPr>
          <p:cNvPr id="10" name="Rectangle: Rounded Corners 9">
            <a:extLst>
              <a:ext uri="{FF2B5EF4-FFF2-40B4-BE49-F238E27FC236}">
                <a16:creationId xmlns:a16="http://schemas.microsoft.com/office/drawing/2014/main" xmlns="" id="{FE042500-844B-44E7-8885-52A1745763D8}"/>
              </a:ext>
            </a:extLst>
          </p:cNvPr>
          <p:cNvSpPr/>
          <p:nvPr/>
        </p:nvSpPr>
        <p:spPr>
          <a:xfrm>
            <a:off x="5229886" y="161315"/>
            <a:ext cx="5617184" cy="558775"/>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xmlns="" id="{52719B43-B92E-4FEF-8050-60691A80031C}"/>
              </a:ext>
            </a:extLst>
          </p:cNvPr>
          <p:cNvSpPr/>
          <p:nvPr/>
        </p:nvSpPr>
        <p:spPr>
          <a:xfrm>
            <a:off x="7486226" y="1393371"/>
            <a:ext cx="3547533" cy="41257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xmlns="" id="{3B74FCFD-AFBE-4CE7-86AE-4FA534AD7A40}"/>
              </a:ext>
            </a:extLst>
          </p:cNvPr>
          <p:cNvSpPr/>
          <p:nvPr/>
        </p:nvSpPr>
        <p:spPr>
          <a:xfrm>
            <a:off x="5229886" y="2885465"/>
            <a:ext cx="6531584" cy="558775"/>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xmlns="" id="{0DF4FD77-3D22-4288-81F6-847E8CB0E351}"/>
              </a:ext>
            </a:extLst>
          </p:cNvPr>
          <p:cNvSpPr/>
          <p:nvPr/>
        </p:nvSpPr>
        <p:spPr>
          <a:xfrm>
            <a:off x="5229886" y="3552215"/>
            <a:ext cx="6615404" cy="1614145"/>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xmlns="" id="{DE8C6660-8AC0-4C9D-AA19-B617D6C50AC9}"/>
              </a:ext>
            </a:extLst>
          </p:cNvPr>
          <p:cNvSpPr/>
          <p:nvPr/>
        </p:nvSpPr>
        <p:spPr>
          <a:xfrm>
            <a:off x="5294384" y="5360670"/>
            <a:ext cx="6615404" cy="1280132"/>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53186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500"/>
                                        <p:tgtEl>
                                          <p:spTgt spid="4">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fade">
                                      <p:cBhvr>
                                        <p:cTn id="36" dur="500"/>
                                        <p:tgtEl>
                                          <p:spTgt spid="4">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Effect transition="in" filter="fade">
                                      <p:cBhvr>
                                        <p:cTn id="41" dur="500"/>
                                        <p:tgtEl>
                                          <p:spTgt spid="4">
                                            <p:txEl>
                                              <p:pRg st="5" end="5"/>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05D12D-AF66-4E2C-B515-C53D99A7AACD}"/>
              </a:ext>
            </a:extLst>
          </p:cNvPr>
          <p:cNvSpPr>
            <a:spLocks noGrp="1"/>
          </p:cNvSpPr>
          <p:nvPr>
            <p:ph type="title"/>
          </p:nvPr>
        </p:nvSpPr>
        <p:spPr/>
        <p:txBody>
          <a:bodyPr/>
          <a:lstStyle/>
          <a:p>
            <a:r>
              <a:rPr lang="en-US" dirty="0"/>
              <a:t>Criterion 4. Teaching and Learning: Evaluation and Improvement</a:t>
            </a:r>
          </a:p>
        </p:txBody>
      </p:sp>
      <p:sp>
        <p:nvSpPr>
          <p:cNvPr id="3" name="Content Placeholder 2">
            <a:extLst>
              <a:ext uri="{FF2B5EF4-FFF2-40B4-BE49-F238E27FC236}">
                <a16:creationId xmlns:a16="http://schemas.microsoft.com/office/drawing/2014/main" xmlns="" id="{2B808FA8-F136-4960-880F-F187FE56876D}"/>
              </a:ext>
            </a:extLst>
          </p:cNvPr>
          <p:cNvSpPr>
            <a:spLocks noGrp="1"/>
          </p:cNvSpPr>
          <p:nvPr>
            <p:ph idx="1"/>
          </p:nvPr>
        </p:nvSpPr>
        <p:spPr>
          <a:xfrm>
            <a:off x="818712" y="2222287"/>
            <a:ext cx="10554574" cy="4435367"/>
          </a:xfrm>
        </p:spPr>
        <p:txBody>
          <a:bodyPr>
            <a:normAutofit/>
          </a:bodyPr>
          <a:lstStyle/>
          <a:p>
            <a:r>
              <a:rPr lang="en-US" sz="2400" b="1" dirty="0"/>
              <a:t>4.B. </a:t>
            </a:r>
            <a:r>
              <a:rPr lang="en-US" sz="2200" b="1" dirty="0"/>
              <a:t>The institution maintains a practice of regular program reviews and acts upon its findings. </a:t>
            </a:r>
          </a:p>
          <a:p>
            <a:pPr lvl="1"/>
            <a:r>
              <a:rPr lang="en-US" sz="2400" dirty="0"/>
              <a:t>The institution has effective processes for assessment of student learning and achievement of learning goals in academic and cocurricular programs. </a:t>
            </a:r>
            <a:endParaRPr lang="en-US" sz="2100" strike="sngStrike" dirty="0"/>
          </a:p>
          <a:p>
            <a:pPr lvl="1"/>
            <a:r>
              <a:rPr lang="en-US" sz="2400" b="1" dirty="0">
                <a:solidFill>
                  <a:schemeClr val="accent3">
                    <a:lumMod val="60000"/>
                    <a:lumOff val="40000"/>
                  </a:schemeClr>
                </a:solidFill>
              </a:rPr>
              <a:t>The institution uses the information gained from assessment to improve student learning. </a:t>
            </a:r>
          </a:p>
          <a:p>
            <a:pPr lvl="1"/>
            <a:r>
              <a:rPr lang="en-US" sz="2400" dirty="0"/>
              <a:t>The institution’s processes and methodologies to assess student learning reflect good practice, including the substantial participation of faculty and other instructional staff members.</a:t>
            </a:r>
            <a:endParaRPr lang="en-US" sz="2200" dirty="0"/>
          </a:p>
        </p:txBody>
      </p:sp>
    </p:spTree>
    <p:extLst>
      <p:ext uri="{BB962C8B-B14F-4D97-AF65-F5344CB8AC3E}">
        <p14:creationId xmlns:p14="http://schemas.microsoft.com/office/powerpoint/2010/main" val="23820609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E50443-8E27-452A-B46B-0AE348F9DAF5}"/>
              </a:ext>
            </a:extLst>
          </p:cNvPr>
          <p:cNvSpPr>
            <a:spLocks noGrp="1"/>
          </p:cNvSpPr>
          <p:nvPr>
            <p:ph type="title"/>
          </p:nvPr>
        </p:nvSpPr>
        <p:spPr/>
        <p:txBody>
          <a:bodyPr/>
          <a:lstStyle/>
          <a:p>
            <a:r>
              <a:rPr lang="en-US" dirty="0"/>
              <a:t>Using Assessment Information</a:t>
            </a:r>
          </a:p>
        </p:txBody>
      </p:sp>
      <p:pic>
        <p:nvPicPr>
          <p:cNvPr id="6" name="Content Placeholder 5">
            <a:extLst>
              <a:ext uri="{FF2B5EF4-FFF2-40B4-BE49-F238E27FC236}">
                <a16:creationId xmlns:a16="http://schemas.microsoft.com/office/drawing/2014/main" xmlns="" id="{42672980-BCEC-4C41-9C98-96E82A150ABE}"/>
              </a:ext>
            </a:extLst>
          </p:cNvPr>
          <p:cNvPicPr>
            <a:picLocks noGrp="1" noChangeAspect="1"/>
          </p:cNvPicPr>
          <p:nvPr>
            <p:ph idx="1"/>
          </p:nvPr>
        </p:nvPicPr>
        <p:blipFill>
          <a:blip r:embed="rId2"/>
          <a:stretch>
            <a:fillRect/>
          </a:stretch>
        </p:blipFill>
        <p:spPr>
          <a:xfrm>
            <a:off x="5063126" y="189692"/>
            <a:ext cx="6701494" cy="3888823"/>
          </a:xfrm>
        </p:spPr>
      </p:pic>
      <p:sp>
        <p:nvSpPr>
          <p:cNvPr id="4" name="Text Placeholder 3">
            <a:extLst>
              <a:ext uri="{FF2B5EF4-FFF2-40B4-BE49-F238E27FC236}">
                <a16:creationId xmlns:a16="http://schemas.microsoft.com/office/drawing/2014/main" xmlns="" id="{F069EF13-1EA7-4C54-99E5-1BB9A0D76D94}"/>
              </a:ext>
            </a:extLst>
          </p:cNvPr>
          <p:cNvSpPr>
            <a:spLocks noGrp="1"/>
          </p:cNvSpPr>
          <p:nvPr>
            <p:ph type="body" sz="half" idx="2"/>
          </p:nvPr>
        </p:nvSpPr>
        <p:spPr/>
        <p:txBody>
          <a:bodyPr>
            <a:normAutofit/>
          </a:bodyPr>
          <a:lstStyle/>
          <a:p>
            <a:pPr marL="285750" indent="-285750">
              <a:buFont typeface="Arial" panose="020B0604020202020204" pitchFamily="34" charset="0"/>
              <a:buChar char="•"/>
            </a:pPr>
            <a:r>
              <a:rPr lang="en-US" sz="2000" dirty="0"/>
              <a:t>Example of program improvements</a:t>
            </a:r>
          </a:p>
          <a:p>
            <a:pPr marL="285750" indent="-285750">
              <a:buFont typeface="Arial" panose="020B0604020202020204" pitchFamily="34" charset="0"/>
              <a:buChar char="•"/>
            </a:pPr>
            <a:r>
              <a:rPr lang="en-US" sz="2000" dirty="0"/>
              <a:t>Professional Development Workshops</a:t>
            </a:r>
          </a:p>
          <a:p>
            <a:pPr marL="285750" indent="-285750">
              <a:buFont typeface="Arial" panose="020B0604020202020204" pitchFamily="34" charset="0"/>
              <a:buChar char="•"/>
            </a:pPr>
            <a:r>
              <a:rPr lang="en-US" sz="2000" dirty="0"/>
              <a:t>Institutional Initiatives</a:t>
            </a:r>
          </a:p>
        </p:txBody>
      </p:sp>
      <p:sp>
        <p:nvSpPr>
          <p:cNvPr id="7" name="Rectangle: Rounded Corners 6">
            <a:extLst>
              <a:ext uri="{FF2B5EF4-FFF2-40B4-BE49-F238E27FC236}">
                <a16:creationId xmlns:a16="http://schemas.microsoft.com/office/drawing/2014/main" xmlns="" id="{E62AA8AB-074C-452D-9470-C8DAFDB25761}"/>
              </a:ext>
            </a:extLst>
          </p:cNvPr>
          <p:cNvSpPr/>
          <p:nvPr/>
        </p:nvSpPr>
        <p:spPr>
          <a:xfrm>
            <a:off x="8911771" y="663881"/>
            <a:ext cx="2002972" cy="35212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xmlns="" id="{0FAB2AB7-1C45-49A4-BD5B-076798FD5CFD}"/>
              </a:ext>
            </a:extLst>
          </p:cNvPr>
          <p:cNvSpPr/>
          <p:nvPr/>
        </p:nvSpPr>
        <p:spPr>
          <a:xfrm>
            <a:off x="9761648" y="2617116"/>
            <a:ext cx="2002972" cy="861596"/>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xmlns="" id="{607027C2-877E-424E-B3EA-151921A1285B}"/>
              </a:ext>
            </a:extLst>
          </p:cNvPr>
          <p:cNvSpPr/>
          <p:nvPr/>
        </p:nvSpPr>
        <p:spPr>
          <a:xfrm>
            <a:off x="6892470" y="3325512"/>
            <a:ext cx="2754450" cy="35212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B76E480B-7BD2-4AE5-B9B5-306129D5560D}"/>
              </a:ext>
            </a:extLst>
          </p:cNvPr>
          <p:cNvPicPr>
            <a:picLocks noChangeAspect="1"/>
          </p:cNvPicPr>
          <p:nvPr/>
        </p:nvPicPr>
        <p:blipFill>
          <a:blip r:embed="rId3"/>
          <a:stretch>
            <a:fillRect/>
          </a:stretch>
        </p:blipFill>
        <p:spPr>
          <a:xfrm>
            <a:off x="5063125" y="4327721"/>
            <a:ext cx="6701494" cy="1784164"/>
          </a:xfrm>
          <a:prstGeom prst="rect">
            <a:avLst/>
          </a:prstGeom>
        </p:spPr>
      </p:pic>
    </p:spTree>
    <p:extLst>
      <p:ext uri="{BB962C8B-B14F-4D97-AF65-F5344CB8AC3E}">
        <p14:creationId xmlns:p14="http://schemas.microsoft.com/office/powerpoint/2010/main" val="16104041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500"/>
                                        <p:tgtEl>
                                          <p:spTgt spid="4">
                                            <p:txEl>
                                              <p:pRg st="2" end="2"/>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7"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05D12D-AF66-4E2C-B515-C53D99A7AACD}"/>
              </a:ext>
            </a:extLst>
          </p:cNvPr>
          <p:cNvSpPr>
            <a:spLocks noGrp="1"/>
          </p:cNvSpPr>
          <p:nvPr>
            <p:ph type="title"/>
          </p:nvPr>
        </p:nvSpPr>
        <p:spPr/>
        <p:txBody>
          <a:bodyPr/>
          <a:lstStyle/>
          <a:p>
            <a:r>
              <a:rPr lang="en-US" dirty="0"/>
              <a:t>Criterion 4. Teaching and Learning: Evaluation and Improvement</a:t>
            </a:r>
          </a:p>
        </p:txBody>
      </p:sp>
      <p:sp>
        <p:nvSpPr>
          <p:cNvPr id="3" name="Content Placeholder 2">
            <a:extLst>
              <a:ext uri="{FF2B5EF4-FFF2-40B4-BE49-F238E27FC236}">
                <a16:creationId xmlns:a16="http://schemas.microsoft.com/office/drawing/2014/main" xmlns="" id="{2B808FA8-F136-4960-880F-F187FE56876D}"/>
              </a:ext>
            </a:extLst>
          </p:cNvPr>
          <p:cNvSpPr>
            <a:spLocks noGrp="1"/>
          </p:cNvSpPr>
          <p:nvPr>
            <p:ph idx="1"/>
          </p:nvPr>
        </p:nvSpPr>
        <p:spPr>
          <a:xfrm>
            <a:off x="818712" y="2222287"/>
            <a:ext cx="10554574" cy="4435367"/>
          </a:xfrm>
        </p:spPr>
        <p:txBody>
          <a:bodyPr>
            <a:normAutofit/>
          </a:bodyPr>
          <a:lstStyle/>
          <a:p>
            <a:r>
              <a:rPr lang="en-US" sz="2400" b="1" dirty="0"/>
              <a:t>4.B. </a:t>
            </a:r>
            <a:r>
              <a:rPr lang="en-US" sz="2200" b="1" dirty="0"/>
              <a:t>The institution maintains a practice of regular program reviews and acts upon its findings. </a:t>
            </a:r>
          </a:p>
          <a:p>
            <a:pPr lvl="1"/>
            <a:r>
              <a:rPr lang="en-US" sz="2400" dirty="0"/>
              <a:t>The institution has effective processes for assessment of student learning and achievement of learning goals in academic and cocurricular programs. </a:t>
            </a:r>
            <a:endParaRPr lang="en-US" sz="2100" strike="sngStrike" dirty="0"/>
          </a:p>
          <a:p>
            <a:pPr lvl="1"/>
            <a:r>
              <a:rPr lang="en-US" sz="2400" dirty="0"/>
              <a:t>The institution uses the information gained from assessment to improve student learning. </a:t>
            </a:r>
          </a:p>
          <a:p>
            <a:pPr lvl="1"/>
            <a:r>
              <a:rPr lang="en-US" sz="2400" b="1" dirty="0">
                <a:solidFill>
                  <a:schemeClr val="accent3">
                    <a:lumMod val="60000"/>
                    <a:lumOff val="40000"/>
                  </a:schemeClr>
                </a:solidFill>
              </a:rPr>
              <a:t>The institution’s processes and methodologies to assess student learning reflect good practice, including the substantial participation of faculty and other instructional staff members.</a:t>
            </a:r>
            <a:endParaRPr lang="en-US" sz="2200" b="1" dirty="0">
              <a:solidFill>
                <a:schemeClr val="accent3">
                  <a:lumMod val="60000"/>
                  <a:lumOff val="40000"/>
                </a:schemeClr>
              </a:solidFill>
            </a:endParaRPr>
          </a:p>
        </p:txBody>
      </p:sp>
    </p:spTree>
    <p:extLst>
      <p:ext uri="{BB962C8B-B14F-4D97-AF65-F5344CB8AC3E}">
        <p14:creationId xmlns:p14="http://schemas.microsoft.com/office/powerpoint/2010/main" val="896068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D0A4AC-BF0E-4951-9BC9-45F03F61B99F}"/>
              </a:ext>
            </a:extLst>
          </p:cNvPr>
          <p:cNvSpPr>
            <a:spLocks noGrp="1"/>
          </p:cNvSpPr>
          <p:nvPr>
            <p:ph type="title"/>
          </p:nvPr>
        </p:nvSpPr>
        <p:spPr/>
        <p:txBody>
          <a:bodyPr/>
          <a:lstStyle/>
          <a:p>
            <a:r>
              <a:rPr lang="en-US" dirty="0"/>
              <a:t>Faculty Involvement</a:t>
            </a:r>
          </a:p>
        </p:txBody>
      </p:sp>
      <p:pic>
        <p:nvPicPr>
          <p:cNvPr id="6" name="Content Placeholder 5">
            <a:extLst>
              <a:ext uri="{FF2B5EF4-FFF2-40B4-BE49-F238E27FC236}">
                <a16:creationId xmlns:a16="http://schemas.microsoft.com/office/drawing/2014/main" xmlns="" id="{1DA2BE6F-AB4E-46C0-8FC4-78CC095241CC}"/>
              </a:ext>
            </a:extLst>
          </p:cNvPr>
          <p:cNvPicPr>
            <a:picLocks noGrp="1" noChangeAspect="1"/>
          </p:cNvPicPr>
          <p:nvPr>
            <p:ph idx="1"/>
          </p:nvPr>
        </p:nvPicPr>
        <p:blipFill>
          <a:blip r:embed="rId2"/>
          <a:stretch>
            <a:fillRect/>
          </a:stretch>
        </p:blipFill>
        <p:spPr>
          <a:xfrm>
            <a:off x="4963382" y="446088"/>
            <a:ext cx="6782805" cy="2147888"/>
          </a:xfrm>
        </p:spPr>
      </p:pic>
      <p:sp>
        <p:nvSpPr>
          <p:cNvPr id="4" name="Text Placeholder 3">
            <a:extLst>
              <a:ext uri="{FF2B5EF4-FFF2-40B4-BE49-F238E27FC236}">
                <a16:creationId xmlns:a16="http://schemas.microsoft.com/office/drawing/2014/main" xmlns="" id="{DDB9FFA5-EA24-4BF5-8D71-3F1AB9216160}"/>
              </a:ext>
            </a:extLst>
          </p:cNvPr>
          <p:cNvSpPr>
            <a:spLocks noGrp="1"/>
          </p:cNvSpPr>
          <p:nvPr>
            <p:ph type="body" sz="half" idx="2"/>
          </p:nvPr>
        </p:nvSpPr>
        <p:spPr>
          <a:xfrm>
            <a:off x="1073151" y="2260738"/>
            <a:ext cx="3547533" cy="4357776"/>
          </a:xfrm>
        </p:spPr>
        <p:txBody>
          <a:bodyPr>
            <a:normAutofit/>
          </a:bodyPr>
          <a:lstStyle/>
          <a:p>
            <a:pPr marL="285750" indent="-285750">
              <a:buFont typeface="Arial" panose="020B0604020202020204" pitchFamily="34" charset="0"/>
              <a:buChar char="•"/>
            </a:pPr>
            <a:r>
              <a:rPr lang="en-US" sz="2000" dirty="0"/>
              <a:t>Examples of faculty meeting and discussing assessment results.</a:t>
            </a:r>
          </a:p>
          <a:p>
            <a:pPr marL="285750" indent="-285750">
              <a:buFont typeface="Arial" panose="020B0604020202020204" pitchFamily="34" charset="0"/>
              <a:buChar char="•"/>
            </a:pPr>
            <a:r>
              <a:rPr lang="en-US" sz="2000" dirty="0"/>
              <a:t>Program improvements made.</a:t>
            </a:r>
          </a:p>
          <a:p>
            <a:pPr marL="285750" indent="-285750">
              <a:buFont typeface="Arial" panose="020B0604020202020204" pitchFamily="34" charset="0"/>
              <a:buChar char="•"/>
            </a:pPr>
            <a:r>
              <a:rPr lang="en-US" sz="2000" dirty="0"/>
              <a:t>Faculty attending workshops</a:t>
            </a:r>
          </a:p>
          <a:p>
            <a:pPr marL="285750" indent="-285750">
              <a:buFont typeface="Arial" panose="020B0604020202020204" pitchFamily="34" charset="0"/>
              <a:buChar char="•"/>
            </a:pPr>
            <a:r>
              <a:rPr lang="en-US" sz="2000" dirty="0"/>
              <a:t>Assessment showcase of faculty achievement in assessment</a:t>
            </a:r>
          </a:p>
        </p:txBody>
      </p:sp>
      <p:pic>
        <p:nvPicPr>
          <p:cNvPr id="7" name="Picture 6">
            <a:extLst>
              <a:ext uri="{FF2B5EF4-FFF2-40B4-BE49-F238E27FC236}">
                <a16:creationId xmlns:a16="http://schemas.microsoft.com/office/drawing/2014/main" xmlns="" id="{674F8039-1CEE-4665-90F7-AD45C2ABF1A2}"/>
              </a:ext>
            </a:extLst>
          </p:cNvPr>
          <p:cNvPicPr>
            <a:picLocks noChangeAspect="1"/>
          </p:cNvPicPr>
          <p:nvPr/>
        </p:nvPicPr>
        <p:blipFill>
          <a:blip r:embed="rId3"/>
          <a:stretch>
            <a:fillRect/>
          </a:stretch>
        </p:blipFill>
        <p:spPr>
          <a:xfrm>
            <a:off x="4963382" y="2901315"/>
            <a:ext cx="6772823" cy="2817314"/>
          </a:xfrm>
          <a:prstGeom prst="rect">
            <a:avLst/>
          </a:prstGeom>
        </p:spPr>
      </p:pic>
    </p:spTree>
    <p:extLst>
      <p:ext uri="{BB962C8B-B14F-4D97-AF65-F5344CB8AC3E}">
        <p14:creationId xmlns:p14="http://schemas.microsoft.com/office/powerpoint/2010/main" val="26124443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05D12D-AF66-4E2C-B515-C53D99A7AACD}"/>
              </a:ext>
            </a:extLst>
          </p:cNvPr>
          <p:cNvSpPr>
            <a:spLocks noGrp="1"/>
          </p:cNvSpPr>
          <p:nvPr>
            <p:ph type="title"/>
          </p:nvPr>
        </p:nvSpPr>
        <p:spPr/>
        <p:txBody>
          <a:bodyPr/>
          <a:lstStyle/>
          <a:p>
            <a:r>
              <a:rPr lang="en-US" dirty="0"/>
              <a:t>Criterion 4. Teaching and Learning: Evaluation and Improvement</a:t>
            </a:r>
          </a:p>
        </p:txBody>
      </p:sp>
      <p:sp>
        <p:nvSpPr>
          <p:cNvPr id="3" name="Content Placeholder 2">
            <a:extLst>
              <a:ext uri="{FF2B5EF4-FFF2-40B4-BE49-F238E27FC236}">
                <a16:creationId xmlns:a16="http://schemas.microsoft.com/office/drawing/2014/main" xmlns="" id="{2B808FA8-F136-4960-880F-F187FE56876D}"/>
              </a:ext>
            </a:extLst>
          </p:cNvPr>
          <p:cNvSpPr>
            <a:spLocks noGrp="1"/>
          </p:cNvSpPr>
          <p:nvPr>
            <p:ph idx="1"/>
          </p:nvPr>
        </p:nvSpPr>
        <p:spPr>
          <a:xfrm>
            <a:off x="818712" y="2222288"/>
            <a:ext cx="10554574" cy="3973030"/>
          </a:xfrm>
        </p:spPr>
        <p:txBody>
          <a:bodyPr>
            <a:normAutofit fontScale="77500" lnSpcReduction="20000"/>
          </a:bodyPr>
          <a:lstStyle/>
          <a:p>
            <a:r>
              <a:rPr lang="en-US" sz="2400" dirty="0"/>
              <a:t>4.C. The institution demonstrates a commitment to pursues educational improvement through ongoing attention to through goals that seek to increase retention, persistence and completion rates in its degree and certificate programs. </a:t>
            </a:r>
          </a:p>
          <a:p>
            <a:pPr lvl="1"/>
            <a:r>
              <a:rPr lang="en-US" sz="2200" dirty="0"/>
              <a:t>The institution has defined goals for student retention, persistence and completion that are ambitious but attainable and appropriate to its mission, student populations and educational offerings. </a:t>
            </a:r>
          </a:p>
          <a:p>
            <a:pPr lvl="1"/>
            <a:r>
              <a:rPr lang="en-US" sz="2200" dirty="0"/>
              <a:t>The institution collects and analyzes information on student retention, persistence and completion of its programs. </a:t>
            </a:r>
          </a:p>
          <a:p>
            <a:pPr lvl="1"/>
            <a:r>
              <a:rPr lang="en-US" sz="2200" dirty="0"/>
              <a:t>The institution uses information on student retention, persistence and completion of programs to make improvements as warranted by the data. </a:t>
            </a:r>
          </a:p>
          <a:p>
            <a:pPr lvl="1"/>
            <a:r>
              <a:rPr lang="en-US" sz="2200" dirty="0"/>
              <a:t>The institution’s processes and methodologies for collecting and analyzing information on student retention, persistence and completion of programs reflect good practice. (Institutions are not required to use IPEDS definitions in their determination of persistence or completion rates. Institutions are encouraged to choose measures that are suitable to their student populations, but institutions are accountable for the validity of their measures.)</a:t>
            </a:r>
            <a:endParaRPr lang="en-US" sz="1800" dirty="0">
              <a:solidFill>
                <a:srgbClr val="FFFF00"/>
              </a:solidFill>
            </a:endParaRPr>
          </a:p>
        </p:txBody>
      </p:sp>
      <p:sp>
        <p:nvSpPr>
          <p:cNvPr id="4" name="Rectangle: Rounded Corners 3">
            <a:extLst>
              <a:ext uri="{FF2B5EF4-FFF2-40B4-BE49-F238E27FC236}">
                <a16:creationId xmlns:a16="http://schemas.microsoft.com/office/drawing/2014/main" xmlns="" id="{CE0A02C0-A13F-4EAE-B367-E644E475B99B}"/>
              </a:ext>
            </a:extLst>
          </p:cNvPr>
          <p:cNvSpPr/>
          <p:nvPr/>
        </p:nvSpPr>
        <p:spPr>
          <a:xfrm>
            <a:off x="1212349" y="2563646"/>
            <a:ext cx="9020711" cy="516579"/>
          </a:xfrm>
          <a:prstGeom prst="roundRect">
            <a:avLst/>
          </a:prstGeom>
          <a:solidFill>
            <a:srgbClr val="8664B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xmlns="" id="{08046ACD-B46C-40A4-85F6-A91BFC89A18B}"/>
              </a:ext>
            </a:extLst>
          </p:cNvPr>
          <p:cNvSpPr/>
          <p:nvPr/>
        </p:nvSpPr>
        <p:spPr>
          <a:xfrm>
            <a:off x="3483419" y="3129103"/>
            <a:ext cx="1499547" cy="299897"/>
          </a:xfrm>
          <a:prstGeom prst="roundRect">
            <a:avLst/>
          </a:prstGeom>
          <a:solidFill>
            <a:srgbClr val="8664B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xmlns="" id="{C07731BA-A73F-406F-B288-A67CF79D8DA4}"/>
              </a:ext>
            </a:extLst>
          </p:cNvPr>
          <p:cNvSpPr/>
          <p:nvPr/>
        </p:nvSpPr>
        <p:spPr>
          <a:xfrm>
            <a:off x="3060707" y="3849146"/>
            <a:ext cx="3576400" cy="299897"/>
          </a:xfrm>
          <a:prstGeom prst="roundRect">
            <a:avLst/>
          </a:prstGeom>
          <a:solidFill>
            <a:srgbClr val="8664B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xmlns="" id="{30744FDE-D02C-4667-B1FE-650DFF20946A}"/>
              </a:ext>
            </a:extLst>
          </p:cNvPr>
          <p:cNvSpPr/>
          <p:nvPr/>
        </p:nvSpPr>
        <p:spPr>
          <a:xfrm>
            <a:off x="3060708" y="4419240"/>
            <a:ext cx="1727050" cy="299897"/>
          </a:xfrm>
          <a:prstGeom prst="roundRect">
            <a:avLst/>
          </a:prstGeom>
          <a:solidFill>
            <a:srgbClr val="8664B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60488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05D12D-AF66-4E2C-B515-C53D99A7AACD}"/>
              </a:ext>
            </a:extLst>
          </p:cNvPr>
          <p:cNvSpPr>
            <a:spLocks noGrp="1"/>
          </p:cNvSpPr>
          <p:nvPr>
            <p:ph type="title"/>
          </p:nvPr>
        </p:nvSpPr>
        <p:spPr/>
        <p:txBody>
          <a:bodyPr/>
          <a:lstStyle/>
          <a:p>
            <a:r>
              <a:rPr lang="en-US" dirty="0"/>
              <a:t>Criterion 4. Teaching and Learning: Evaluation and Improvement</a:t>
            </a:r>
          </a:p>
        </p:txBody>
      </p:sp>
      <p:sp>
        <p:nvSpPr>
          <p:cNvPr id="3" name="Content Placeholder 2">
            <a:extLst>
              <a:ext uri="{FF2B5EF4-FFF2-40B4-BE49-F238E27FC236}">
                <a16:creationId xmlns:a16="http://schemas.microsoft.com/office/drawing/2014/main" xmlns="" id="{2B808FA8-F136-4960-880F-F187FE56876D}"/>
              </a:ext>
            </a:extLst>
          </p:cNvPr>
          <p:cNvSpPr>
            <a:spLocks noGrp="1"/>
          </p:cNvSpPr>
          <p:nvPr>
            <p:ph idx="1"/>
          </p:nvPr>
        </p:nvSpPr>
        <p:spPr>
          <a:xfrm>
            <a:off x="818712" y="2222288"/>
            <a:ext cx="10554574" cy="3973030"/>
          </a:xfrm>
        </p:spPr>
        <p:txBody>
          <a:bodyPr>
            <a:normAutofit fontScale="77500" lnSpcReduction="20000"/>
          </a:bodyPr>
          <a:lstStyle/>
          <a:p>
            <a:r>
              <a:rPr lang="en-US" sz="2400" dirty="0"/>
              <a:t>4.C. The institution demonstrates a commitment to pursues educational improvement through ongoing attention to through goals that seek to increase retention, persistence and completion rates in its degree and certificate programs. </a:t>
            </a:r>
          </a:p>
          <a:p>
            <a:pPr lvl="1"/>
            <a:r>
              <a:rPr lang="en-US" sz="2200" b="1" dirty="0">
                <a:solidFill>
                  <a:schemeClr val="accent3">
                    <a:lumMod val="60000"/>
                    <a:lumOff val="40000"/>
                  </a:schemeClr>
                </a:solidFill>
              </a:rPr>
              <a:t>The institution has defined goals for student retention, persistence and completion that are ambitious but attainable and appropriate to its mission, student populations and educational offerings. </a:t>
            </a:r>
          </a:p>
          <a:p>
            <a:pPr lvl="1"/>
            <a:r>
              <a:rPr lang="en-US" sz="2200" dirty="0"/>
              <a:t>The institution collects and analyzes information on student retention, persistence and completion of its programs. </a:t>
            </a:r>
          </a:p>
          <a:p>
            <a:pPr lvl="1"/>
            <a:r>
              <a:rPr lang="en-US" sz="2200" dirty="0"/>
              <a:t>The institution uses information on student retention, persistence and completion of programs to make improvements as warranted by the data. </a:t>
            </a:r>
          </a:p>
          <a:p>
            <a:pPr lvl="1"/>
            <a:r>
              <a:rPr lang="en-US" sz="2200" dirty="0"/>
              <a:t>The institution’s processes and methodologies for collecting and analyzing information on student retention, persistence and completion of programs reflect good practice. (Institutions are not required to use IPEDS definitions in their determination of persistence or completion rates. Institutions are encouraged to choose measures that are suitable to their student populations, but institutions are accountable for the validity of their measures.)</a:t>
            </a:r>
            <a:endParaRPr lang="en-US" sz="1800" dirty="0">
              <a:solidFill>
                <a:srgbClr val="FFFF00"/>
              </a:solidFill>
            </a:endParaRPr>
          </a:p>
        </p:txBody>
      </p:sp>
    </p:spTree>
    <p:extLst>
      <p:ext uri="{BB962C8B-B14F-4D97-AF65-F5344CB8AC3E}">
        <p14:creationId xmlns:p14="http://schemas.microsoft.com/office/powerpoint/2010/main" val="11263084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xmlns="" id="{53576798-7F98-4C7F-B6C7-6D41B5A7E9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xmlns="" id="{E2264E67-6F59-4D8D-8E5F-8245B0FEAE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73" y="0"/>
            <a:ext cx="1218742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23">
            <a:extLst>
              <a:ext uri="{FF2B5EF4-FFF2-40B4-BE49-F238E27FC236}">
                <a16:creationId xmlns:a16="http://schemas.microsoft.com/office/drawing/2014/main" xmlns="" id="{158E1C6E-D299-4F5D-B15B-155EBF7F62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rgbClr val="212121"/>
          </a:solidFill>
          <a:ln>
            <a:noFill/>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3542CE77-0BE1-45DC-A1E8-956039FC4B10}"/>
              </a:ext>
            </a:extLst>
          </p:cNvPr>
          <p:cNvSpPr>
            <a:spLocks noGrp="1"/>
          </p:cNvSpPr>
          <p:nvPr>
            <p:ph type="title"/>
          </p:nvPr>
        </p:nvSpPr>
        <p:spPr>
          <a:xfrm>
            <a:off x="451514" y="457201"/>
            <a:ext cx="3575737" cy="1332688"/>
          </a:xfrm>
        </p:spPr>
        <p:txBody>
          <a:bodyPr vert="horz" lIns="91440" tIns="45720" rIns="91440" bIns="45720" rtlCol="0" anchor="b">
            <a:normAutofit/>
          </a:bodyPr>
          <a:lstStyle/>
          <a:p>
            <a:pPr algn="ctr"/>
            <a:r>
              <a:rPr lang="en-US" dirty="0">
                <a:solidFill>
                  <a:srgbClr val="FFFFFF"/>
                </a:solidFill>
              </a:rPr>
              <a:t>Repeat Wording</a:t>
            </a:r>
          </a:p>
        </p:txBody>
      </p:sp>
      <p:sp>
        <p:nvSpPr>
          <p:cNvPr id="3" name="Text Placeholder 2">
            <a:extLst>
              <a:ext uri="{FF2B5EF4-FFF2-40B4-BE49-F238E27FC236}">
                <a16:creationId xmlns:a16="http://schemas.microsoft.com/office/drawing/2014/main" xmlns="" id="{3B1AC86C-815E-44C9-BD00-1693315305C4}"/>
              </a:ext>
            </a:extLst>
          </p:cNvPr>
          <p:cNvSpPr>
            <a:spLocks noGrp="1"/>
          </p:cNvSpPr>
          <p:nvPr>
            <p:ph type="body" sz="quarter" idx="16"/>
          </p:nvPr>
        </p:nvSpPr>
        <p:spPr>
          <a:xfrm>
            <a:off x="451514" y="2046513"/>
            <a:ext cx="3575737" cy="4354285"/>
          </a:xfrm>
        </p:spPr>
        <p:txBody>
          <a:bodyPr vert="horz" lIns="91440" tIns="45720" rIns="91440" bIns="45720" rtlCol="0" anchor="ctr">
            <a:normAutofit/>
          </a:bodyPr>
          <a:lstStyle/>
          <a:p>
            <a:pPr>
              <a:buFont typeface="Wingdings 2" charset="2"/>
              <a:buChar char=""/>
            </a:pPr>
            <a:r>
              <a:rPr lang="en-US" sz="2000" dirty="0">
                <a:solidFill>
                  <a:srgbClr val="FFFFFF"/>
                </a:solidFill>
              </a:rPr>
              <a:t> Make the assurance argument read easily without the need of other documents.</a:t>
            </a:r>
          </a:p>
          <a:p>
            <a:pPr>
              <a:buFont typeface="Wingdings 2" charset="2"/>
              <a:buChar char=""/>
            </a:pPr>
            <a:r>
              <a:rPr lang="en-US" sz="2000" dirty="0">
                <a:solidFill>
                  <a:srgbClr val="FFFFFF"/>
                </a:solidFill>
              </a:rPr>
              <a:t> Begin each segment with the exact wording of the Criterion and/or section.</a:t>
            </a:r>
          </a:p>
          <a:p>
            <a:pPr>
              <a:buFont typeface="Wingdings 2" charset="2"/>
              <a:buChar char=""/>
            </a:pPr>
            <a:r>
              <a:rPr lang="en-US" sz="2000" dirty="0">
                <a:solidFill>
                  <a:srgbClr val="FFFFFF"/>
                </a:solidFill>
              </a:rPr>
              <a:t> Do not make your reader search for the important information in attached documents.</a:t>
            </a:r>
          </a:p>
        </p:txBody>
      </p:sp>
      <p:pic>
        <p:nvPicPr>
          <p:cNvPr id="5" name="Picture 4">
            <a:extLst>
              <a:ext uri="{FF2B5EF4-FFF2-40B4-BE49-F238E27FC236}">
                <a16:creationId xmlns:a16="http://schemas.microsoft.com/office/drawing/2014/main" xmlns="" id="{EAEA3476-2367-4378-9848-C5F0220E5322}"/>
              </a:ext>
            </a:extLst>
          </p:cNvPr>
          <p:cNvPicPr>
            <a:picLocks noChangeAspect="1"/>
          </p:cNvPicPr>
          <p:nvPr/>
        </p:nvPicPr>
        <p:blipFill>
          <a:blip r:embed="rId2"/>
          <a:stretch>
            <a:fillRect/>
          </a:stretch>
        </p:blipFill>
        <p:spPr>
          <a:xfrm>
            <a:off x="4796407" y="1242660"/>
            <a:ext cx="7131731" cy="4635625"/>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38313314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B2D836-AB6A-4907-954E-70B8374EC3CF}"/>
              </a:ext>
            </a:extLst>
          </p:cNvPr>
          <p:cNvSpPr>
            <a:spLocks noGrp="1"/>
          </p:cNvSpPr>
          <p:nvPr>
            <p:ph type="title"/>
          </p:nvPr>
        </p:nvSpPr>
        <p:spPr/>
        <p:txBody>
          <a:bodyPr/>
          <a:lstStyle/>
          <a:p>
            <a:r>
              <a:rPr lang="en-US" dirty="0"/>
              <a:t>Retention</a:t>
            </a:r>
          </a:p>
        </p:txBody>
      </p:sp>
      <p:pic>
        <p:nvPicPr>
          <p:cNvPr id="6" name="Content Placeholder 5">
            <a:extLst>
              <a:ext uri="{FF2B5EF4-FFF2-40B4-BE49-F238E27FC236}">
                <a16:creationId xmlns:a16="http://schemas.microsoft.com/office/drawing/2014/main" xmlns="" id="{1DB79292-6E96-4DF2-B347-C722EAC67A9C}"/>
              </a:ext>
            </a:extLst>
          </p:cNvPr>
          <p:cNvPicPr>
            <a:picLocks noGrp="1" noChangeAspect="1"/>
          </p:cNvPicPr>
          <p:nvPr>
            <p:ph idx="1"/>
          </p:nvPr>
        </p:nvPicPr>
        <p:blipFill>
          <a:blip r:embed="rId2"/>
          <a:stretch>
            <a:fillRect/>
          </a:stretch>
        </p:blipFill>
        <p:spPr>
          <a:xfrm>
            <a:off x="5568346" y="223892"/>
            <a:ext cx="5680338" cy="6410215"/>
          </a:xfrm>
        </p:spPr>
      </p:pic>
      <p:sp>
        <p:nvSpPr>
          <p:cNvPr id="4" name="Text Placeholder 3">
            <a:extLst>
              <a:ext uri="{FF2B5EF4-FFF2-40B4-BE49-F238E27FC236}">
                <a16:creationId xmlns:a16="http://schemas.microsoft.com/office/drawing/2014/main" xmlns="" id="{CD4C99EB-F07C-45E1-BB45-A7679971A087}"/>
              </a:ext>
            </a:extLst>
          </p:cNvPr>
          <p:cNvSpPr>
            <a:spLocks noGrp="1"/>
          </p:cNvSpPr>
          <p:nvPr>
            <p:ph type="body" sz="half" idx="2"/>
          </p:nvPr>
        </p:nvSpPr>
        <p:spPr/>
        <p:txBody>
          <a:bodyPr>
            <a:normAutofit/>
          </a:bodyPr>
          <a:lstStyle/>
          <a:p>
            <a:pPr marL="342900" indent="-342900">
              <a:buFont typeface="Arial" panose="020B0604020202020204" pitchFamily="34" charset="0"/>
              <a:buChar char="•"/>
            </a:pPr>
            <a:r>
              <a:rPr lang="en-US" sz="2000" dirty="0"/>
              <a:t>Institutional goals</a:t>
            </a:r>
          </a:p>
          <a:p>
            <a:pPr marL="342900" indent="-342900">
              <a:buFont typeface="Arial" panose="020B0604020202020204" pitchFamily="34" charset="0"/>
              <a:buChar char="•"/>
            </a:pPr>
            <a:r>
              <a:rPr lang="en-US" sz="2000" dirty="0"/>
              <a:t>Institutional metrics and data</a:t>
            </a:r>
          </a:p>
          <a:p>
            <a:pPr marL="342900" indent="-342900">
              <a:buFont typeface="Arial" panose="020B0604020202020204" pitchFamily="34" charset="0"/>
              <a:buChar char="•"/>
            </a:pPr>
            <a:r>
              <a:rPr lang="en-US" sz="2000" dirty="0"/>
              <a:t>Expose important data</a:t>
            </a:r>
          </a:p>
          <a:p>
            <a:pPr marL="342900" indent="-342900">
              <a:buFont typeface="Arial" panose="020B0604020202020204" pitchFamily="34" charset="0"/>
              <a:buChar char="•"/>
            </a:pPr>
            <a:r>
              <a:rPr lang="en-US" sz="2000" dirty="0"/>
              <a:t>Current initiatives</a:t>
            </a:r>
          </a:p>
        </p:txBody>
      </p:sp>
      <p:sp>
        <p:nvSpPr>
          <p:cNvPr id="7" name="Rectangle: Rounded Corners 6">
            <a:extLst>
              <a:ext uri="{FF2B5EF4-FFF2-40B4-BE49-F238E27FC236}">
                <a16:creationId xmlns:a16="http://schemas.microsoft.com/office/drawing/2014/main" xmlns="" id="{7B449F48-AF18-48F2-A724-618E33CA1CCE}"/>
              </a:ext>
            </a:extLst>
          </p:cNvPr>
          <p:cNvSpPr/>
          <p:nvPr/>
        </p:nvSpPr>
        <p:spPr>
          <a:xfrm>
            <a:off x="5568346" y="628650"/>
            <a:ext cx="1815434" cy="342899"/>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xmlns="" id="{65EF4868-08FB-4AF3-A452-036ABF1F6CE0}"/>
              </a:ext>
            </a:extLst>
          </p:cNvPr>
          <p:cNvSpPr/>
          <p:nvPr/>
        </p:nvSpPr>
        <p:spPr>
          <a:xfrm>
            <a:off x="8331442" y="830720"/>
            <a:ext cx="2698508" cy="35212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xmlns="" id="{80EAF5A5-4109-489E-88C6-A3F312F64DC6}"/>
              </a:ext>
            </a:extLst>
          </p:cNvPr>
          <p:cNvSpPr/>
          <p:nvPr/>
        </p:nvSpPr>
        <p:spPr>
          <a:xfrm>
            <a:off x="5619931" y="1255286"/>
            <a:ext cx="5418908" cy="1179304"/>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xmlns="" id="{BB79C890-CAF1-41DC-BE9D-FA2FFDAD716F}"/>
              </a:ext>
            </a:extLst>
          </p:cNvPr>
          <p:cNvSpPr/>
          <p:nvPr/>
        </p:nvSpPr>
        <p:spPr>
          <a:xfrm>
            <a:off x="8557441" y="6281987"/>
            <a:ext cx="1386659" cy="35212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4347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500"/>
                                        <p:tgtEl>
                                          <p:spTgt spid="4">
                                            <p:txEl>
                                              <p:pRg st="3" end="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7" grpId="0" animBg="1"/>
      <p:bldP spid="8" grpId="0" animBg="1"/>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05D12D-AF66-4E2C-B515-C53D99A7AACD}"/>
              </a:ext>
            </a:extLst>
          </p:cNvPr>
          <p:cNvSpPr>
            <a:spLocks noGrp="1"/>
          </p:cNvSpPr>
          <p:nvPr>
            <p:ph type="title"/>
          </p:nvPr>
        </p:nvSpPr>
        <p:spPr/>
        <p:txBody>
          <a:bodyPr/>
          <a:lstStyle/>
          <a:p>
            <a:r>
              <a:rPr lang="en-US" dirty="0"/>
              <a:t>Criterion 4. Teaching and Learning: Evaluation and Improvement</a:t>
            </a:r>
          </a:p>
        </p:txBody>
      </p:sp>
      <p:sp>
        <p:nvSpPr>
          <p:cNvPr id="3" name="Content Placeholder 2">
            <a:extLst>
              <a:ext uri="{FF2B5EF4-FFF2-40B4-BE49-F238E27FC236}">
                <a16:creationId xmlns:a16="http://schemas.microsoft.com/office/drawing/2014/main" xmlns="" id="{2B808FA8-F136-4960-880F-F187FE56876D}"/>
              </a:ext>
            </a:extLst>
          </p:cNvPr>
          <p:cNvSpPr>
            <a:spLocks noGrp="1"/>
          </p:cNvSpPr>
          <p:nvPr>
            <p:ph idx="1"/>
          </p:nvPr>
        </p:nvSpPr>
        <p:spPr>
          <a:xfrm>
            <a:off x="818712" y="2222288"/>
            <a:ext cx="10554574" cy="3973030"/>
          </a:xfrm>
        </p:spPr>
        <p:txBody>
          <a:bodyPr>
            <a:normAutofit fontScale="77500" lnSpcReduction="20000"/>
          </a:bodyPr>
          <a:lstStyle/>
          <a:p>
            <a:r>
              <a:rPr lang="en-US" sz="2400" dirty="0"/>
              <a:t>4.C. The institution demonstrates a commitment to pursues educational improvement through ongoing attention to through goals that seek to increase retention, persistence and completion rates in its degree and certificate programs. </a:t>
            </a:r>
          </a:p>
          <a:p>
            <a:pPr lvl="1"/>
            <a:r>
              <a:rPr lang="en-US" sz="2200" dirty="0"/>
              <a:t>The institution has defined goals for student retention, persistence and completion that are ambitious but attainable and appropriate to its mission, student populations and educational offerings. </a:t>
            </a:r>
          </a:p>
          <a:p>
            <a:pPr lvl="1"/>
            <a:r>
              <a:rPr lang="en-US" sz="2200" b="1" dirty="0">
                <a:solidFill>
                  <a:schemeClr val="accent3">
                    <a:lumMod val="60000"/>
                    <a:lumOff val="40000"/>
                  </a:schemeClr>
                </a:solidFill>
              </a:rPr>
              <a:t>The institution collects and analyzes information on student retention, persistence and completion of its programs. </a:t>
            </a:r>
          </a:p>
          <a:p>
            <a:pPr lvl="1"/>
            <a:r>
              <a:rPr lang="en-US" sz="2200" dirty="0"/>
              <a:t>The institution uses information on student retention, persistence and completion of programs to make improvements as warranted by the data. </a:t>
            </a:r>
          </a:p>
          <a:p>
            <a:pPr lvl="1"/>
            <a:r>
              <a:rPr lang="en-US" sz="2200" dirty="0"/>
              <a:t>The institution’s processes and methodologies for collecting and analyzing information on student retention, persistence and completion of programs reflect good practice. (Institutions are not required to use IPEDS definitions in their determination of persistence or completion rates. Institutions are encouraged to choose measures that are suitable to their student populations, but institutions are accountable for the validity of their measures.)</a:t>
            </a:r>
            <a:endParaRPr lang="en-US" sz="1800" dirty="0">
              <a:solidFill>
                <a:srgbClr val="FFFF00"/>
              </a:solidFill>
            </a:endParaRPr>
          </a:p>
        </p:txBody>
      </p:sp>
    </p:spTree>
    <p:extLst>
      <p:ext uri="{BB962C8B-B14F-4D97-AF65-F5344CB8AC3E}">
        <p14:creationId xmlns:p14="http://schemas.microsoft.com/office/powerpoint/2010/main" val="25421336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BEEC70-D943-4B64-AD73-BFCCD1300CF2}"/>
              </a:ext>
            </a:extLst>
          </p:cNvPr>
          <p:cNvSpPr>
            <a:spLocks noGrp="1"/>
          </p:cNvSpPr>
          <p:nvPr>
            <p:ph type="title"/>
          </p:nvPr>
        </p:nvSpPr>
        <p:spPr/>
        <p:txBody>
          <a:bodyPr/>
          <a:lstStyle/>
          <a:p>
            <a:r>
              <a:rPr lang="en-US" dirty="0"/>
              <a:t>Analysis</a:t>
            </a:r>
          </a:p>
        </p:txBody>
      </p:sp>
      <p:pic>
        <p:nvPicPr>
          <p:cNvPr id="6" name="Content Placeholder 5">
            <a:extLst>
              <a:ext uri="{FF2B5EF4-FFF2-40B4-BE49-F238E27FC236}">
                <a16:creationId xmlns:a16="http://schemas.microsoft.com/office/drawing/2014/main" xmlns="" id="{758B7A31-7970-4419-A15D-40C3707AD4DB}"/>
              </a:ext>
            </a:extLst>
          </p:cNvPr>
          <p:cNvPicPr>
            <a:picLocks noGrp="1" noChangeAspect="1"/>
          </p:cNvPicPr>
          <p:nvPr>
            <p:ph idx="1"/>
          </p:nvPr>
        </p:nvPicPr>
        <p:blipFill>
          <a:blip r:embed="rId2"/>
          <a:stretch>
            <a:fillRect/>
          </a:stretch>
        </p:blipFill>
        <p:spPr>
          <a:xfrm>
            <a:off x="5730152" y="180508"/>
            <a:ext cx="5627892" cy="6496983"/>
          </a:xfrm>
        </p:spPr>
      </p:pic>
      <p:sp>
        <p:nvSpPr>
          <p:cNvPr id="4" name="Text Placeholder 3">
            <a:extLst>
              <a:ext uri="{FF2B5EF4-FFF2-40B4-BE49-F238E27FC236}">
                <a16:creationId xmlns:a16="http://schemas.microsoft.com/office/drawing/2014/main" xmlns="" id="{C39F278F-B802-4345-BEE8-36DDE5CA3C00}"/>
              </a:ext>
            </a:extLst>
          </p:cNvPr>
          <p:cNvSpPr>
            <a:spLocks noGrp="1"/>
          </p:cNvSpPr>
          <p:nvPr>
            <p:ph type="body" sz="half" idx="2"/>
          </p:nvPr>
        </p:nvSpPr>
        <p:spPr/>
        <p:txBody>
          <a:bodyPr>
            <a:normAutofit/>
          </a:bodyPr>
          <a:lstStyle/>
          <a:p>
            <a:pPr marL="285750" indent="-285750">
              <a:buFont typeface="Arial" panose="020B0604020202020204" pitchFamily="34" charset="0"/>
              <a:buChar char="•"/>
            </a:pPr>
            <a:r>
              <a:rPr lang="en-US" sz="2000" dirty="0"/>
              <a:t>Reports of data</a:t>
            </a:r>
          </a:p>
          <a:p>
            <a:pPr marL="285750" indent="-285750">
              <a:buFont typeface="Arial" panose="020B0604020202020204" pitchFamily="34" charset="0"/>
              <a:buChar char="•"/>
            </a:pPr>
            <a:r>
              <a:rPr lang="en-US" sz="2000" dirty="0"/>
              <a:t>Reports of analysis and directives</a:t>
            </a:r>
          </a:p>
          <a:p>
            <a:pPr marL="285750" indent="-285750">
              <a:buFont typeface="Arial" panose="020B0604020202020204" pitchFamily="34" charset="0"/>
              <a:buChar char="•"/>
            </a:pPr>
            <a:r>
              <a:rPr lang="en-US" sz="2000" dirty="0"/>
              <a:t>Comparative analysis</a:t>
            </a:r>
          </a:p>
        </p:txBody>
      </p:sp>
      <p:sp>
        <p:nvSpPr>
          <p:cNvPr id="7" name="Rectangle: Rounded Corners 6">
            <a:extLst>
              <a:ext uri="{FF2B5EF4-FFF2-40B4-BE49-F238E27FC236}">
                <a16:creationId xmlns:a16="http://schemas.microsoft.com/office/drawing/2014/main" xmlns="" id="{DBED8B92-EDC6-4F25-88AB-1C358E1EAB7B}"/>
              </a:ext>
            </a:extLst>
          </p:cNvPr>
          <p:cNvSpPr/>
          <p:nvPr/>
        </p:nvSpPr>
        <p:spPr>
          <a:xfrm>
            <a:off x="8420341" y="727850"/>
            <a:ext cx="1855229" cy="35212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xmlns="" id="{0FA4D3FD-92FD-4CCE-B75D-9A55A5DFECF1}"/>
              </a:ext>
            </a:extLst>
          </p:cNvPr>
          <p:cNvSpPr/>
          <p:nvPr/>
        </p:nvSpPr>
        <p:spPr>
          <a:xfrm>
            <a:off x="6012421" y="2640470"/>
            <a:ext cx="1371359" cy="35212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xmlns="" id="{D1A28B47-9877-433B-8CEE-D21007415035}"/>
              </a:ext>
            </a:extLst>
          </p:cNvPr>
          <p:cNvSpPr/>
          <p:nvPr/>
        </p:nvSpPr>
        <p:spPr>
          <a:xfrm>
            <a:off x="5730152" y="3708772"/>
            <a:ext cx="5528398" cy="2863477"/>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6383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7" grpId="0" animBg="1"/>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05D12D-AF66-4E2C-B515-C53D99A7AACD}"/>
              </a:ext>
            </a:extLst>
          </p:cNvPr>
          <p:cNvSpPr>
            <a:spLocks noGrp="1"/>
          </p:cNvSpPr>
          <p:nvPr>
            <p:ph type="title"/>
          </p:nvPr>
        </p:nvSpPr>
        <p:spPr/>
        <p:txBody>
          <a:bodyPr/>
          <a:lstStyle/>
          <a:p>
            <a:r>
              <a:rPr lang="en-US" dirty="0"/>
              <a:t>Criterion 4. Teaching and Learning: Evaluation and Improvement</a:t>
            </a:r>
          </a:p>
        </p:txBody>
      </p:sp>
      <p:sp>
        <p:nvSpPr>
          <p:cNvPr id="3" name="Content Placeholder 2">
            <a:extLst>
              <a:ext uri="{FF2B5EF4-FFF2-40B4-BE49-F238E27FC236}">
                <a16:creationId xmlns:a16="http://schemas.microsoft.com/office/drawing/2014/main" xmlns="" id="{2B808FA8-F136-4960-880F-F187FE56876D}"/>
              </a:ext>
            </a:extLst>
          </p:cNvPr>
          <p:cNvSpPr>
            <a:spLocks noGrp="1"/>
          </p:cNvSpPr>
          <p:nvPr>
            <p:ph idx="1"/>
          </p:nvPr>
        </p:nvSpPr>
        <p:spPr>
          <a:xfrm>
            <a:off x="818712" y="2222288"/>
            <a:ext cx="10554574" cy="3973030"/>
          </a:xfrm>
        </p:spPr>
        <p:txBody>
          <a:bodyPr>
            <a:normAutofit fontScale="77500" lnSpcReduction="20000"/>
          </a:bodyPr>
          <a:lstStyle/>
          <a:p>
            <a:r>
              <a:rPr lang="en-US" sz="2400" dirty="0"/>
              <a:t>4.C. The institution demonstrates a commitment to pursues educational improvement through ongoing attention to through goals that seek to increase retention, persistence and completion rates in its degree and certificate programs. </a:t>
            </a:r>
          </a:p>
          <a:p>
            <a:pPr lvl="1"/>
            <a:r>
              <a:rPr lang="en-US" sz="2200" dirty="0"/>
              <a:t>The institution has defined goals for student retention, persistence and completion that are ambitious but attainable and appropriate to its mission, student populations and educational offerings. </a:t>
            </a:r>
          </a:p>
          <a:p>
            <a:pPr lvl="1"/>
            <a:r>
              <a:rPr lang="en-US" sz="2200" dirty="0"/>
              <a:t>The institution collects and analyzes information on student retention, persistence and completion of its programs. </a:t>
            </a:r>
          </a:p>
          <a:p>
            <a:pPr lvl="1"/>
            <a:r>
              <a:rPr lang="en-US" sz="2200" b="1" dirty="0">
                <a:solidFill>
                  <a:schemeClr val="accent3">
                    <a:lumMod val="60000"/>
                    <a:lumOff val="40000"/>
                  </a:schemeClr>
                </a:solidFill>
              </a:rPr>
              <a:t>The institution uses information on student retention, persistence and completion of programs to make improvements as warranted by the data. </a:t>
            </a:r>
          </a:p>
          <a:p>
            <a:pPr lvl="1"/>
            <a:r>
              <a:rPr lang="en-US" sz="2200" dirty="0"/>
              <a:t>The institution’s processes and methodologies for collecting and analyzing information on student retention, persistence and completion of programs reflect good practice. (Institutions are not required to use IPEDS definitions in their determination of persistence or completion rates. Institutions are encouraged to choose measures that are suitable to their student populations, but institutions are accountable for the validity of their measures.)</a:t>
            </a:r>
            <a:endParaRPr lang="en-US" sz="1800" dirty="0">
              <a:solidFill>
                <a:srgbClr val="FFFF00"/>
              </a:solidFill>
            </a:endParaRPr>
          </a:p>
        </p:txBody>
      </p:sp>
    </p:spTree>
    <p:extLst>
      <p:ext uri="{BB962C8B-B14F-4D97-AF65-F5344CB8AC3E}">
        <p14:creationId xmlns:p14="http://schemas.microsoft.com/office/powerpoint/2010/main" val="22321442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4F94F0-882D-41EC-8C82-9AEBA38A4A67}"/>
              </a:ext>
            </a:extLst>
          </p:cNvPr>
          <p:cNvSpPr>
            <a:spLocks noGrp="1"/>
          </p:cNvSpPr>
          <p:nvPr>
            <p:ph type="title"/>
          </p:nvPr>
        </p:nvSpPr>
        <p:spPr/>
        <p:txBody>
          <a:bodyPr/>
          <a:lstStyle/>
          <a:p>
            <a:r>
              <a:rPr lang="en-US" dirty="0"/>
              <a:t>Uses Findings</a:t>
            </a:r>
          </a:p>
        </p:txBody>
      </p:sp>
      <p:pic>
        <p:nvPicPr>
          <p:cNvPr id="6" name="Content Placeholder 5">
            <a:extLst>
              <a:ext uri="{FF2B5EF4-FFF2-40B4-BE49-F238E27FC236}">
                <a16:creationId xmlns:a16="http://schemas.microsoft.com/office/drawing/2014/main" xmlns="" id="{23CBF2E8-B9F0-452F-B1C0-0604642698C5}"/>
              </a:ext>
            </a:extLst>
          </p:cNvPr>
          <p:cNvPicPr>
            <a:picLocks noGrp="1" noChangeAspect="1"/>
          </p:cNvPicPr>
          <p:nvPr>
            <p:ph idx="1"/>
          </p:nvPr>
        </p:nvPicPr>
        <p:blipFill>
          <a:blip r:embed="rId2"/>
          <a:stretch>
            <a:fillRect/>
          </a:stretch>
        </p:blipFill>
        <p:spPr>
          <a:xfrm>
            <a:off x="6096000" y="298246"/>
            <a:ext cx="4718556" cy="6261508"/>
          </a:xfrm>
        </p:spPr>
      </p:pic>
      <p:sp>
        <p:nvSpPr>
          <p:cNvPr id="4" name="Text Placeholder 3">
            <a:extLst>
              <a:ext uri="{FF2B5EF4-FFF2-40B4-BE49-F238E27FC236}">
                <a16:creationId xmlns:a16="http://schemas.microsoft.com/office/drawing/2014/main" xmlns="" id="{4288A9B2-2B4F-43C8-A491-B7A199627EBD}"/>
              </a:ext>
            </a:extLst>
          </p:cNvPr>
          <p:cNvSpPr>
            <a:spLocks noGrp="1"/>
          </p:cNvSpPr>
          <p:nvPr>
            <p:ph type="body" sz="half" idx="2"/>
          </p:nvPr>
        </p:nvSpPr>
        <p:spPr/>
        <p:txBody>
          <a:bodyPr>
            <a:normAutofit/>
          </a:bodyPr>
          <a:lstStyle/>
          <a:p>
            <a:pPr marL="342900" indent="-342900">
              <a:buFont typeface="Arial" panose="020B0604020202020204" pitchFamily="34" charset="0"/>
              <a:buChar char="•"/>
            </a:pPr>
            <a:r>
              <a:rPr lang="en-US" sz="2000" dirty="0"/>
              <a:t>Provide Direct Evidence of Using the Information and Discoveries from Analysis</a:t>
            </a:r>
          </a:p>
        </p:txBody>
      </p:sp>
      <p:sp>
        <p:nvSpPr>
          <p:cNvPr id="7" name="Rectangle: Rounded Corners 6">
            <a:extLst>
              <a:ext uri="{FF2B5EF4-FFF2-40B4-BE49-F238E27FC236}">
                <a16:creationId xmlns:a16="http://schemas.microsoft.com/office/drawing/2014/main" xmlns="" id="{872AA7C3-5D39-408A-906E-56494F106259}"/>
              </a:ext>
            </a:extLst>
          </p:cNvPr>
          <p:cNvSpPr/>
          <p:nvPr/>
        </p:nvSpPr>
        <p:spPr>
          <a:xfrm>
            <a:off x="6096001" y="2064484"/>
            <a:ext cx="1741714" cy="196254"/>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xmlns="" id="{B6707E4D-561B-47A7-98D9-B27F81029792}"/>
              </a:ext>
            </a:extLst>
          </p:cNvPr>
          <p:cNvSpPr/>
          <p:nvPr/>
        </p:nvSpPr>
        <p:spPr>
          <a:xfrm>
            <a:off x="6096001" y="2405569"/>
            <a:ext cx="2264228" cy="196254"/>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xmlns="" id="{1731AD71-2327-45F3-B992-96676D55CE97}"/>
              </a:ext>
            </a:extLst>
          </p:cNvPr>
          <p:cNvSpPr/>
          <p:nvPr/>
        </p:nvSpPr>
        <p:spPr>
          <a:xfrm>
            <a:off x="5958116" y="3856258"/>
            <a:ext cx="1741714" cy="170718"/>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xmlns="" id="{C3FA7517-1CEC-4565-A945-EBEF89B6C46A}"/>
              </a:ext>
            </a:extLst>
          </p:cNvPr>
          <p:cNvSpPr/>
          <p:nvPr/>
        </p:nvSpPr>
        <p:spPr>
          <a:xfrm>
            <a:off x="6095999" y="4210132"/>
            <a:ext cx="1161144" cy="170718"/>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xmlns="" id="{D8E774BA-836C-4142-A96D-4DA67587BD76}"/>
              </a:ext>
            </a:extLst>
          </p:cNvPr>
          <p:cNvSpPr/>
          <p:nvPr/>
        </p:nvSpPr>
        <p:spPr>
          <a:xfrm>
            <a:off x="6066970" y="4709146"/>
            <a:ext cx="2975429" cy="298283"/>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xmlns="" id="{BC9BDA5E-7500-4E29-B39D-C3343D792538}"/>
              </a:ext>
            </a:extLst>
          </p:cNvPr>
          <p:cNvSpPr/>
          <p:nvPr/>
        </p:nvSpPr>
        <p:spPr>
          <a:xfrm>
            <a:off x="6096000" y="5615240"/>
            <a:ext cx="856344" cy="24581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68821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05D12D-AF66-4E2C-B515-C53D99A7AACD}"/>
              </a:ext>
            </a:extLst>
          </p:cNvPr>
          <p:cNvSpPr>
            <a:spLocks noGrp="1"/>
          </p:cNvSpPr>
          <p:nvPr>
            <p:ph type="title"/>
          </p:nvPr>
        </p:nvSpPr>
        <p:spPr/>
        <p:txBody>
          <a:bodyPr/>
          <a:lstStyle/>
          <a:p>
            <a:r>
              <a:rPr lang="en-US" dirty="0"/>
              <a:t>Criterion 4. Teaching and Learning: Evaluation and Improvement</a:t>
            </a:r>
          </a:p>
        </p:txBody>
      </p:sp>
      <p:sp>
        <p:nvSpPr>
          <p:cNvPr id="3" name="Content Placeholder 2">
            <a:extLst>
              <a:ext uri="{FF2B5EF4-FFF2-40B4-BE49-F238E27FC236}">
                <a16:creationId xmlns:a16="http://schemas.microsoft.com/office/drawing/2014/main" xmlns="" id="{2B808FA8-F136-4960-880F-F187FE56876D}"/>
              </a:ext>
            </a:extLst>
          </p:cNvPr>
          <p:cNvSpPr>
            <a:spLocks noGrp="1"/>
          </p:cNvSpPr>
          <p:nvPr>
            <p:ph idx="1"/>
          </p:nvPr>
        </p:nvSpPr>
        <p:spPr>
          <a:xfrm>
            <a:off x="818712" y="2222288"/>
            <a:ext cx="10554574" cy="3973030"/>
          </a:xfrm>
        </p:spPr>
        <p:txBody>
          <a:bodyPr>
            <a:normAutofit fontScale="77500" lnSpcReduction="20000"/>
          </a:bodyPr>
          <a:lstStyle/>
          <a:p>
            <a:r>
              <a:rPr lang="en-US" sz="2400" dirty="0"/>
              <a:t>4.C. The institution demonstrates a commitment to pursues educational improvement through ongoing attention to through goals that seek to increase retention, persistence and completion rates in its degree and certificate programs. </a:t>
            </a:r>
          </a:p>
          <a:p>
            <a:pPr lvl="1"/>
            <a:r>
              <a:rPr lang="en-US" sz="2200" dirty="0"/>
              <a:t>The institution has defined goals for student retention, persistence and completion that are ambitious but attainable and appropriate to its mission, student populations and educational offerings. </a:t>
            </a:r>
          </a:p>
          <a:p>
            <a:pPr lvl="1"/>
            <a:r>
              <a:rPr lang="en-US" sz="2200" dirty="0"/>
              <a:t>The institution collects and analyzes information on student retention, persistence and completion of its programs. </a:t>
            </a:r>
          </a:p>
          <a:p>
            <a:pPr lvl="1"/>
            <a:r>
              <a:rPr lang="en-US" sz="2200" dirty="0"/>
              <a:t>The institution uses information on student retention, persistence and completion of programs to make improvements as warranted by the data. </a:t>
            </a:r>
          </a:p>
          <a:p>
            <a:pPr lvl="1"/>
            <a:r>
              <a:rPr lang="en-US" sz="2200" b="1" dirty="0">
                <a:solidFill>
                  <a:schemeClr val="accent3">
                    <a:lumMod val="60000"/>
                    <a:lumOff val="40000"/>
                  </a:schemeClr>
                </a:solidFill>
              </a:rPr>
              <a:t>The institution’s processes and methodologies for collecting and analyzing information on student retention, persistence and completion of programs reflect good practice. (Institutions are not required to use IPEDS definitions in their determination of persistence or completion rates. Institutions are encouraged to choose measures that are suitable to their student populations, but institutions are accountable for the validity of their measures.)</a:t>
            </a:r>
            <a:endParaRPr lang="en-US" sz="1800" b="1" dirty="0">
              <a:solidFill>
                <a:schemeClr val="accent3">
                  <a:lumMod val="60000"/>
                  <a:lumOff val="40000"/>
                </a:schemeClr>
              </a:solidFill>
            </a:endParaRPr>
          </a:p>
        </p:txBody>
      </p:sp>
    </p:spTree>
    <p:extLst>
      <p:ext uri="{BB962C8B-B14F-4D97-AF65-F5344CB8AC3E}">
        <p14:creationId xmlns:p14="http://schemas.microsoft.com/office/powerpoint/2010/main" val="22815216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144B0A-57BB-4D6D-AD05-38A7ED6235F7}"/>
              </a:ext>
            </a:extLst>
          </p:cNvPr>
          <p:cNvSpPr>
            <a:spLocks noGrp="1"/>
          </p:cNvSpPr>
          <p:nvPr>
            <p:ph type="title"/>
          </p:nvPr>
        </p:nvSpPr>
        <p:spPr/>
        <p:txBody>
          <a:bodyPr/>
          <a:lstStyle/>
          <a:p>
            <a:r>
              <a:rPr lang="en-US" dirty="0"/>
              <a:t>IPEDS (or whatever is appropriate)</a:t>
            </a:r>
          </a:p>
        </p:txBody>
      </p:sp>
      <p:sp>
        <p:nvSpPr>
          <p:cNvPr id="4" name="Text Placeholder 3">
            <a:extLst>
              <a:ext uri="{FF2B5EF4-FFF2-40B4-BE49-F238E27FC236}">
                <a16:creationId xmlns:a16="http://schemas.microsoft.com/office/drawing/2014/main" xmlns="" id="{037EBEC4-527C-4C36-A60E-2900841C4EA4}"/>
              </a:ext>
            </a:extLst>
          </p:cNvPr>
          <p:cNvSpPr>
            <a:spLocks noGrp="1"/>
          </p:cNvSpPr>
          <p:nvPr>
            <p:ph type="body" sz="half" idx="2"/>
          </p:nvPr>
        </p:nvSpPr>
        <p:spPr/>
        <p:txBody>
          <a:bodyPr>
            <a:normAutofit/>
          </a:bodyPr>
          <a:lstStyle/>
          <a:p>
            <a:pPr marL="285750" indent="-285750">
              <a:buFont typeface="Arial" panose="020B0604020202020204" pitchFamily="34" charset="0"/>
              <a:buChar char="•"/>
            </a:pPr>
            <a:r>
              <a:rPr lang="en-US" sz="2000" dirty="0"/>
              <a:t>We use the IPEDS definitions.</a:t>
            </a:r>
          </a:p>
        </p:txBody>
      </p:sp>
      <p:pic>
        <p:nvPicPr>
          <p:cNvPr id="5" name="Picture 4">
            <a:extLst>
              <a:ext uri="{FF2B5EF4-FFF2-40B4-BE49-F238E27FC236}">
                <a16:creationId xmlns:a16="http://schemas.microsoft.com/office/drawing/2014/main" xmlns="" id="{2BDE4950-DEB4-4D4F-8DA8-9B74FB56374A}"/>
              </a:ext>
            </a:extLst>
          </p:cNvPr>
          <p:cNvPicPr>
            <a:picLocks noChangeAspect="1"/>
          </p:cNvPicPr>
          <p:nvPr/>
        </p:nvPicPr>
        <p:blipFill>
          <a:blip r:embed="rId2"/>
          <a:stretch>
            <a:fillRect/>
          </a:stretch>
        </p:blipFill>
        <p:spPr>
          <a:xfrm>
            <a:off x="4949190" y="2371724"/>
            <a:ext cx="6972300" cy="771525"/>
          </a:xfrm>
          <a:prstGeom prst="rect">
            <a:avLst/>
          </a:prstGeom>
        </p:spPr>
      </p:pic>
    </p:spTree>
    <p:extLst>
      <p:ext uri="{BB962C8B-B14F-4D97-AF65-F5344CB8AC3E}">
        <p14:creationId xmlns:p14="http://schemas.microsoft.com/office/powerpoint/2010/main" val="5298404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4B0221-0782-48C4-9064-0AA982C9B67E}"/>
              </a:ext>
            </a:extLst>
          </p:cNvPr>
          <p:cNvSpPr>
            <a:spLocks noGrp="1"/>
          </p:cNvSpPr>
          <p:nvPr>
            <p:ph type="title"/>
          </p:nvPr>
        </p:nvSpPr>
        <p:spPr>
          <a:xfrm>
            <a:off x="810000" y="224119"/>
            <a:ext cx="10571998" cy="1264022"/>
          </a:xfrm>
        </p:spPr>
        <p:txBody>
          <a:bodyPr/>
          <a:lstStyle/>
          <a:p>
            <a:r>
              <a:rPr lang="en-US" dirty="0"/>
              <a:t>Criterion 3. Teaching and Learning: Quality, Resources, and Support</a:t>
            </a:r>
          </a:p>
        </p:txBody>
      </p:sp>
      <p:sp>
        <p:nvSpPr>
          <p:cNvPr id="3" name="Content Placeholder 2">
            <a:extLst>
              <a:ext uri="{FF2B5EF4-FFF2-40B4-BE49-F238E27FC236}">
                <a16:creationId xmlns:a16="http://schemas.microsoft.com/office/drawing/2014/main" xmlns="" id="{30F10DCE-061D-45B1-A569-285196899947}"/>
              </a:ext>
            </a:extLst>
          </p:cNvPr>
          <p:cNvSpPr>
            <a:spLocks noGrp="1"/>
          </p:cNvSpPr>
          <p:nvPr>
            <p:ph idx="1"/>
          </p:nvPr>
        </p:nvSpPr>
        <p:spPr>
          <a:xfrm>
            <a:off x="818712" y="2222287"/>
            <a:ext cx="10554574" cy="4411594"/>
          </a:xfrm>
        </p:spPr>
        <p:txBody>
          <a:bodyPr/>
          <a:lstStyle/>
          <a:p>
            <a:r>
              <a:rPr lang="en-US" dirty="0"/>
              <a:t>Core Component 3.A. The institution’s </a:t>
            </a:r>
            <a:r>
              <a:rPr lang="en-US" sz="1200" strike="sngStrike" dirty="0">
                <a:solidFill>
                  <a:srgbClr val="FFFF00"/>
                </a:solidFill>
              </a:rPr>
              <a:t>degree programs are</a:t>
            </a:r>
            <a:r>
              <a:rPr lang="en-US" sz="1200" dirty="0">
                <a:solidFill>
                  <a:srgbClr val="FFFF00"/>
                </a:solidFill>
              </a:rPr>
              <a:t> </a:t>
            </a:r>
            <a:r>
              <a:rPr lang="en-US" dirty="0">
                <a:solidFill>
                  <a:srgbClr val="FF0000"/>
                </a:solidFill>
              </a:rPr>
              <a:t>academic offering is </a:t>
            </a:r>
            <a:r>
              <a:rPr lang="en-US" dirty="0"/>
              <a:t>appropriate to higher education.</a:t>
            </a:r>
          </a:p>
          <a:p>
            <a:endParaRPr lang="en-US" dirty="0"/>
          </a:p>
          <a:p>
            <a:pPr lvl="1"/>
            <a:r>
              <a:rPr lang="en-US" dirty="0"/>
              <a:t>Courses and programs are current and require levels of </a:t>
            </a:r>
            <a:r>
              <a:rPr lang="en-US" dirty="0">
                <a:solidFill>
                  <a:srgbClr val="FF0000"/>
                </a:solidFill>
              </a:rPr>
              <a:t>student </a:t>
            </a:r>
            <a:r>
              <a:rPr lang="en-US" dirty="0"/>
              <a:t>performance </a:t>
            </a:r>
            <a:r>
              <a:rPr lang="en-US" sz="1200" strike="sngStrike" dirty="0">
                <a:solidFill>
                  <a:srgbClr val="FFFF00"/>
                </a:solidFill>
              </a:rPr>
              <a:t>by students </a:t>
            </a:r>
            <a:r>
              <a:rPr lang="en-US" dirty="0"/>
              <a:t>appropriate to the</a:t>
            </a:r>
            <a:r>
              <a:rPr lang="en-US" dirty="0">
                <a:solidFill>
                  <a:srgbClr val="FF0000"/>
                </a:solidFill>
              </a:rPr>
              <a:t> credential</a:t>
            </a:r>
            <a:r>
              <a:rPr lang="en-US" dirty="0"/>
              <a:t> </a:t>
            </a:r>
            <a:r>
              <a:rPr lang="en-US" sz="1200" strike="sngStrike" dirty="0">
                <a:solidFill>
                  <a:srgbClr val="FFFF00"/>
                </a:solidFill>
              </a:rPr>
              <a:t>degree or certificate</a:t>
            </a:r>
            <a:r>
              <a:rPr lang="en-US" sz="1200" dirty="0">
                <a:solidFill>
                  <a:srgbClr val="FFFF00"/>
                </a:solidFill>
              </a:rPr>
              <a:t> </a:t>
            </a:r>
            <a:r>
              <a:rPr lang="en-US" dirty="0"/>
              <a:t>awarded.</a:t>
            </a:r>
          </a:p>
          <a:p>
            <a:pPr lvl="1"/>
            <a:r>
              <a:rPr lang="en-US" dirty="0"/>
              <a:t>The institution articulates and differentiates learning goals for its undergraduate, graduate, post-baccalaureate, post-graduate, and certificate programs.</a:t>
            </a:r>
          </a:p>
          <a:p>
            <a:pPr lvl="1"/>
            <a:r>
              <a:rPr lang="en-US" dirty="0"/>
              <a:t>The institution’s program quality and learning goals are consistent across all modes of delivery and all locations (on the main campus, at additional locations, by distance delivery, as dual credit, through contractual or </a:t>
            </a:r>
            <a:r>
              <a:rPr lang="en-US" dirty="0" err="1"/>
              <a:t>consortial</a:t>
            </a:r>
            <a:r>
              <a:rPr lang="en-US" dirty="0"/>
              <a:t> arrangements, or any other modality).</a:t>
            </a:r>
          </a:p>
        </p:txBody>
      </p:sp>
      <p:sp>
        <p:nvSpPr>
          <p:cNvPr id="4" name="Rectangle: Rounded Corners 3">
            <a:extLst>
              <a:ext uri="{FF2B5EF4-FFF2-40B4-BE49-F238E27FC236}">
                <a16:creationId xmlns:a16="http://schemas.microsoft.com/office/drawing/2014/main" xmlns="" id="{AAF9AD24-D2A2-4143-82AB-5F55F9A289F8}"/>
              </a:ext>
            </a:extLst>
          </p:cNvPr>
          <p:cNvSpPr/>
          <p:nvPr/>
        </p:nvSpPr>
        <p:spPr>
          <a:xfrm>
            <a:off x="4294094" y="4025153"/>
            <a:ext cx="753035" cy="215153"/>
          </a:xfrm>
          <a:prstGeom prst="roundRect">
            <a:avLst/>
          </a:prstGeom>
          <a:solidFill>
            <a:srgbClr val="00C6BB">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xmlns="" id="{C5C6ABF9-52AC-4FFA-8B8A-AFF7B1B2BE99}"/>
              </a:ext>
            </a:extLst>
          </p:cNvPr>
          <p:cNvSpPr/>
          <p:nvPr/>
        </p:nvSpPr>
        <p:spPr>
          <a:xfrm>
            <a:off x="1604682" y="4258235"/>
            <a:ext cx="2958353" cy="215153"/>
          </a:xfrm>
          <a:prstGeom prst="roundRect">
            <a:avLst/>
          </a:prstGeom>
          <a:solidFill>
            <a:srgbClr val="00C6BB">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xmlns="" id="{5385EB38-6FC8-4905-A8C9-71D901316F59}"/>
              </a:ext>
            </a:extLst>
          </p:cNvPr>
          <p:cNvSpPr/>
          <p:nvPr/>
        </p:nvSpPr>
        <p:spPr>
          <a:xfrm>
            <a:off x="2976282" y="4625788"/>
            <a:ext cx="2958353" cy="215153"/>
          </a:xfrm>
          <a:prstGeom prst="roundRect">
            <a:avLst/>
          </a:prstGeom>
          <a:solidFill>
            <a:srgbClr val="00C6BB">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xmlns="" id="{812DED5B-A999-4B96-9B6A-7EAB5EEC23F7}"/>
              </a:ext>
            </a:extLst>
          </p:cNvPr>
          <p:cNvSpPr/>
          <p:nvPr/>
        </p:nvSpPr>
        <p:spPr>
          <a:xfrm>
            <a:off x="7082117" y="5244353"/>
            <a:ext cx="3774141" cy="215153"/>
          </a:xfrm>
          <a:prstGeom prst="roundRect">
            <a:avLst/>
          </a:prstGeom>
          <a:solidFill>
            <a:srgbClr val="00C6BB">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86382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E6386F-F125-4285-8645-A393AE395D44}"/>
              </a:ext>
            </a:extLst>
          </p:cNvPr>
          <p:cNvSpPr>
            <a:spLocks noGrp="1"/>
          </p:cNvSpPr>
          <p:nvPr>
            <p:ph type="title"/>
          </p:nvPr>
        </p:nvSpPr>
        <p:spPr/>
        <p:txBody>
          <a:bodyPr/>
          <a:lstStyle/>
          <a:p>
            <a:r>
              <a:rPr lang="en-US" dirty="0"/>
              <a:t>Criterion 3. Teaching and Learning: Quality, Resources, and Support</a:t>
            </a:r>
          </a:p>
        </p:txBody>
      </p:sp>
      <p:sp>
        <p:nvSpPr>
          <p:cNvPr id="3" name="Content Placeholder 2">
            <a:extLst>
              <a:ext uri="{FF2B5EF4-FFF2-40B4-BE49-F238E27FC236}">
                <a16:creationId xmlns:a16="http://schemas.microsoft.com/office/drawing/2014/main" xmlns="" id="{70680889-D647-40D3-A592-75FCD6A55E0F}"/>
              </a:ext>
            </a:extLst>
          </p:cNvPr>
          <p:cNvSpPr>
            <a:spLocks noGrp="1"/>
          </p:cNvSpPr>
          <p:nvPr>
            <p:ph idx="1"/>
          </p:nvPr>
        </p:nvSpPr>
        <p:spPr/>
        <p:txBody>
          <a:bodyPr/>
          <a:lstStyle/>
          <a:p>
            <a:r>
              <a:rPr lang="en-US" strike="sngStrike" dirty="0">
                <a:solidFill>
                  <a:srgbClr val="FFFF00"/>
                </a:solidFill>
              </a:rPr>
              <a:t>3.B. The institution demonstrates that the exercise of intellectual inquiry and the acquisition, application, and integration of broad learning and skills are integral to its educational programs. </a:t>
            </a:r>
          </a:p>
          <a:p>
            <a:pPr marL="0" indent="0">
              <a:buNone/>
            </a:pPr>
            <a:endParaRPr lang="en-US" strike="sngStrike" dirty="0">
              <a:solidFill>
                <a:srgbClr val="FFFF00"/>
              </a:solidFill>
            </a:endParaRPr>
          </a:p>
          <a:p>
            <a:r>
              <a:rPr lang="en-US" dirty="0"/>
              <a:t>3.B. The institution offers programs that engage students in collecting, analyzing and communicating information; in mastering modes of intellectual inquiry or creative work; and in developing skills adaptable to changing environments. </a:t>
            </a:r>
            <a:r>
              <a:rPr lang="en-US" dirty="0">
                <a:solidFill>
                  <a:srgbClr val="FFFF00"/>
                </a:solidFill>
              </a:rPr>
              <a:t>(Moved from 3.B.3, clarification of language)</a:t>
            </a:r>
          </a:p>
        </p:txBody>
      </p:sp>
      <p:sp>
        <p:nvSpPr>
          <p:cNvPr id="4" name="Rectangle: Rounded Corners 3">
            <a:extLst>
              <a:ext uri="{FF2B5EF4-FFF2-40B4-BE49-F238E27FC236}">
                <a16:creationId xmlns:a16="http://schemas.microsoft.com/office/drawing/2014/main" xmlns="" id="{3B6C0F37-0CE4-4049-B148-FDE345D2339C}"/>
              </a:ext>
            </a:extLst>
          </p:cNvPr>
          <p:cNvSpPr/>
          <p:nvPr/>
        </p:nvSpPr>
        <p:spPr>
          <a:xfrm>
            <a:off x="5522259" y="4240305"/>
            <a:ext cx="1945340" cy="215153"/>
          </a:xfrm>
          <a:prstGeom prst="roundRect">
            <a:avLst/>
          </a:prstGeom>
          <a:solidFill>
            <a:srgbClr val="00C6BB">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3498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E6386F-F125-4285-8645-A393AE395D44}"/>
              </a:ext>
            </a:extLst>
          </p:cNvPr>
          <p:cNvSpPr>
            <a:spLocks noGrp="1"/>
          </p:cNvSpPr>
          <p:nvPr>
            <p:ph type="title"/>
          </p:nvPr>
        </p:nvSpPr>
        <p:spPr/>
        <p:txBody>
          <a:bodyPr/>
          <a:lstStyle/>
          <a:p>
            <a:r>
              <a:rPr lang="en-US" dirty="0"/>
              <a:t>Criterion 3. Teaching and Learning: Quality, Resources, and Support</a:t>
            </a:r>
          </a:p>
        </p:txBody>
      </p:sp>
      <p:sp>
        <p:nvSpPr>
          <p:cNvPr id="3" name="Content Placeholder 2">
            <a:extLst>
              <a:ext uri="{FF2B5EF4-FFF2-40B4-BE49-F238E27FC236}">
                <a16:creationId xmlns:a16="http://schemas.microsoft.com/office/drawing/2014/main" xmlns="" id="{70680889-D647-40D3-A592-75FCD6A55E0F}"/>
              </a:ext>
            </a:extLst>
          </p:cNvPr>
          <p:cNvSpPr>
            <a:spLocks noGrp="1"/>
          </p:cNvSpPr>
          <p:nvPr>
            <p:ph idx="1"/>
          </p:nvPr>
        </p:nvSpPr>
        <p:spPr>
          <a:xfrm>
            <a:off x="818712" y="2222287"/>
            <a:ext cx="10554574" cy="4438489"/>
          </a:xfrm>
        </p:spPr>
        <p:txBody>
          <a:bodyPr>
            <a:normAutofit lnSpcReduction="10000"/>
          </a:bodyPr>
          <a:lstStyle/>
          <a:p>
            <a:r>
              <a:rPr lang="en-US" dirty="0"/>
              <a:t>3.B. The institution offers programs that engage students in collecting, analyzing and communicating information; in mastering modes of intellectual inquiry or creative work; and in developing skills adaptable to changing environments. </a:t>
            </a:r>
            <a:r>
              <a:rPr lang="en-US" dirty="0">
                <a:solidFill>
                  <a:srgbClr val="FFFF00"/>
                </a:solidFill>
              </a:rPr>
              <a:t>(Moved from 3.B.3, clarification of language)</a:t>
            </a:r>
          </a:p>
          <a:p>
            <a:pPr lvl="1"/>
            <a:r>
              <a:rPr lang="en-US" dirty="0"/>
              <a:t>The general education program is appropriate to the mission, educational offerings and degree levels of the institution. The institution articulates the purposes, content and intended learning outcomes of its undergraduate general education requirements. </a:t>
            </a:r>
            <a:r>
              <a:rPr lang="en-US" dirty="0">
                <a:solidFill>
                  <a:srgbClr val="FFFF00"/>
                </a:solidFill>
              </a:rPr>
              <a:t>(Moved from 3.B.2) </a:t>
            </a:r>
          </a:p>
          <a:p>
            <a:pPr lvl="1"/>
            <a:r>
              <a:rPr lang="en-US" dirty="0"/>
              <a:t>The </a:t>
            </a:r>
            <a:r>
              <a:rPr lang="en-US" sz="1200" strike="sngStrike" dirty="0">
                <a:solidFill>
                  <a:srgbClr val="FFFF00"/>
                </a:solidFill>
              </a:rPr>
              <a:t>institution articulates the purposes, content, and intended learning outcomes of its undergraduate general education requirements. The </a:t>
            </a:r>
            <a:r>
              <a:rPr lang="en-US" dirty="0"/>
              <a:t>program of general education is grounded in a philosophy or framework developed by the institution or adopted from an established framework. It imparts broad knowledge and intellectual concepts to students and develops skills and attitudes that the institution believes every college-educated person should possess. </a:t>
            </a:r>
            <a:r>
              <a:rPr lang="en-US" dirty="0">
                <a:solidFill>
                  <a:srgbClr val="FFFF00"/>
                </a:solidFill>
              </a:rPr>
              <a:t>(Moved to 3.B.1)</a:t>
            </a:r>
          </a:p>
          <a:p>
            <a:pPr lvl="1"/>
            <a:r>
              <a:rPr lang="en-US" dirty="0"/>
              <a:t>The education offered by the institution recognizes the human and cultural diversity of the world in which students live and work. </a:t>
            </a:r>
          </a:p>
          <a:p>
            <a:pPr lvl="1"/>
            <a:r>
              <a:rPr lang="en-US" dirty="0"/>
              <a:t>The faculty and students contribute to scholarship, creative work and the discovery of knowledge to the extent appropriate to their </a:t>
            </a:r>
            <a:r>
              <a:rPr lang="en-US" sz="1200" strike="sngStrike" dirty="0">
                <a:solidFill>
                  <a:srgbClr val="FFFF00"/>
                </a:solidFill>
              </a:rPr>
              <a:t>programs</a:t>
            </a:r>
            <a:r>
              <a:rPr lang="en-US" dirty="0"/>
              <a:t> offerings and the institution’s mission.</a:t>
            </a:r>
          </a:p>
        </p:txBody>
      </p:sp>
      <p:sp>
        <p:nvSpPr>
          <p:cNvPr id="4" name="Rectangle: Rounded Corners 3">
            <a:extLst>
              <a:ext uri="{FF2B5EF4-FFF2-40B4-BE49-F238E27FC236}">
                <a16:creationId xmlns:a16="http://schemas.microsoft.com/office/drawing/2014/main" xmlns="" id="{40C7CDFD-B580-471D-A806-D70F548D63A3}"/>
              </a:ext>
            </a:extLst>
          </p:cNvPr>
          <p:cNvSpPr/>
          <p:nvPr/>
        </p:nvSpPr>
        <p:spPr>
          <a:xfrm>
            <a:off x="5253318" y="3720353"/>
            <a:ext cx="5558117" cy="215153"/>
          </a:xfrm>
          <a:prstGeom prst="roundRect">
            <a:avLst/>
          </a:prstGeom>
          <a:solidFill>
            <a:srgbClr val="00C6BB">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xmlns="" id="{A0A1BCA5-9364-4EB5-B158-2354CE01D908}"/>
              </a:ext>
            </a:extLst>
          </p:cNvPr>
          <p:cNvSpPr/>
          <p:nvPr/>
        </p:nvSpPr>
        <p:spPr>
          <a:xfrm>
            <a:off x="7700682" y="4498108"/>
            <a:ext cx="2528047" cy="215153"/>
          </a:xfrm>
          <a:prstGeom prst="roundRect">
            <a:avLst/>
          </a:prstGeom>
          <a:solidFill>
            <a:srgbClr val="00C6BB">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xmlns="" id="{8345EDC9-706C-4AAF-A98F-BFC895F9C253}"/>
              </a:ext>
            </a:extLst>
          </p:cNvPr>
          <p:cNvSpPr/>
          <p:nvPr/>
        </p:nvSpPr>
        <p:spPr>
          <a:xfrm>
            <a:off x="7037294" y="5499980"/>
            <a:ext cx="4114800" cy="215153"/>
          </a:xfrm>
          <a:prstGeom prst="roundRect">
            <a:avLst/>
          </a:prstGeom>
          <a:solidFill>
            <a:srgbClr val="00C6BB">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xmlns="" id="{8AB3AE65-E120-4BF8-861F-5EDB6172B69A}"/>
              </a:ext>
            </a:extLst>
          </p:cNvPr>
          <p:cNvSpPr/>
          <p:nvPr/>
        </p:nvSpPr>
        <p:spPr>
          <a:xfrm>
            <a:off x="2088776" y="6060141"/>
            <a:ext cx="3083859" cy="215153"/>
          </a:xfrm>
          <a:prstGeom prst="roundRect">
            <a:avLst/>
          </a:prstGeom>
          <a:solidFill>
            <a:srgbClr val="00C6BB">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614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05D12D-AF66-4E2C-B515-C53D99A7AACD}"/>
              </a:ext>
            </a:extLst>
          </p:cNvPr>
          <p:cNvSpPr>
            <a:spLocks noGrp="1"/>
          </p:cNvSpPr>
          <p:nvPr>
            <p:ph type="title"/>
          </p:nvPr>
        </p:nvSpPr>
        <p:spPr/>
        <p:txBody>
          <a:bodyPr/>
          <a:lstStyle/>
          <a:p>
            <a:r>
              <a:rPr lang="en-US" dirty="0"/>
              <a:t>Criterion 4. Teaching and Learning: Evaluation and Improvement</a:t>
            </a:r>
          </a:p>
        </p:txBody>
      </p:sp>
      <p:sp>
        <p:nvSpPr>
          <p:cNvPr id="3" name="Content Placeholder 2">
            <a:extLst>
              <a:ext uri="{FF2B5EF4-FFF2-40B4-BE49-F238E27FC236}">
                <a16:creationId xmlns:a16="http://schemas.microsoft.com/office/drawing/2014/main" xmlns="" id="{2B808FA8-F136-4960-880F-F187FE56876D}"/>
              </a:ext>
            </a:extLst>
          </p:cNvPr>
          <p:cNvSpPr>
            <a:spLocks noGrp="1"/>
          </p:cNvSpPr>
          <p:nvPr>
            <p:ph idx="1"/>
          </p:nvPr>
        </p:nvSpPr>
        <p:spPr/>
        <p:txBody>
          <a:bodyPr>
            <a:normAutofit/>
          </a:bodyPr>
          <a:lstStyle/>
          <a:p>
            <a:r>
              <a:rPr lang="en-US" sz="2400" dirty="0"/>
              <a:t>The institution demonstrates responsibility for the quality of its educational programs, learning environments and support services, and it evaluates their effectiveness for student learning through processes designed to promote continuous improvement.</a:t>
            </a:r>
          </a:p>
        </p:txBody>
      </p:sp>
      <p:sp>
        <p:nvSpPr>
          <p:cNvPr id="4" name="Rectangle: Rounded Corners 3">
            <a:extLst>
              <a:ext uri="{FF2B5EF4-FFF2-40B4-BE49-F238E27FC236}">
                <a16:creationId xmlns:a16="http://schemas.microsoft.com/office/drawing/2014/main" xmlns="" id="{CE0A02C0-A13F-4EAE-B367-E644E475B99B}"/>
              </a:ext>
            </a:extLst>
          </p:cNvPr>
          <p:cNvSpPr/>
          <p:nvPr/>
        </p:nvSpPr>
        <p:spPr>
          <a:xfrm>
            <a:off x="1238252" y="3709115"/>
            <a:ext cx="3302926" cy="373487"/>
          </a:xfrm>
          <a:prstGeom prst="roundRect">
            <a:avLst/>
          </a:prstGeom>
          <a:solidFill>
            <a:srgbClr val="8664B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xmlns="" id="{0A96A1AB-A4EE-407F-A01D-E2E78307CD77}"/>
              </a:ext>
            </a:extLst>
          </p:cNvPr>
          <p:cNvSpPr/>
          <p:nvPr/>
        </p:nvSpPr>
        <p:spPr>
          <a:xfrm>
            <a:off x="4705676" y="3667055"/>
            <a:ext cx="3302926" cy="373487"/>
          </a:xfrm>
          <a:prstGeom prst="roundRect">
            <a:avLst/>
          </a:prstGeom>
          <a:solidFill>
            <a:srgbClr val="8664B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xmlns="" id="{6900DB0D-F100-4EE0-A509-0A82B34EF169}"/>
              </a:ext>
            </a:extLst>
          </p:cNvPr>
          <p:cNvSpPr/>
          <p:nvPr/>
        </p:nvSpPr>
        <p:spPr>
          <a:xfrm>
            <a:off x="8705852" y="3709114"/>
            <a:ext cx="2503254" cy="373487"/>
          </a:xfrm>
          <a:prstGeom prst="roundRect">
            <a:avLst/>
          </a:prstGeom>
          <a:solidFill>
            <a:srgbClr val="8664B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xmlns="" id="{08046ACD-B46C-40A4-85F6-A91BFC89A18B}"/>
              </a:ext>
            </a:extLst>
          </p:cNvPr>
          <p:cNvSpPr/>
          <p:nvPr/>
        </p:nvSpPr>
        <p:spPr>
          <a:xfrm>
            <a:off x="4444535" y="4053614"/>
            <a:ext cx="4915221" cy="373487"/>
          </a:xfrm>
          <a:prstGeom prst="roundRect">
            <a:avLst/>
          </a:prstGeom>
          <a:solidFill>
            <a:srgbClr val="8664B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xmlns="" id="{D57D5E44-7F05-4182-8A74-296535037ABB}"/>
              </a:ext>
            </a:extLst>
          </p:cNvPr>
          <p:cNvSpPr/>
          <p:nvPr/>
        </p:nvSpPr>
        <p:spPr>
          <a:xfrm>
            <a:off x="5901007" y="4471705"/>
            <a:ext cx="3859442" cy="299896"/>
          </a:xfrm>
          <a:prstGeom prst="roundRect">
            <a:avLst/>
          </a:prstGeom>
          <a:solidFill>
            <a:srgbClr val="8664B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llout: Double Bent Line 8">
            <a:extLst>
              <a:ext uri="{FF2B5EF4-FFF2-40B4-BE49-F238E27FC236}">
                <a16:creationId xmlns:a16="http://schemas.microsoft.com/office/drawing/2014/main" xmlns="" id="{C8D03746-C778-423C-AA9A-432BCF5FA54F}"/>
              </a:ext>
            </a:extLst>
          </p:cNvPr>
          <p:cNvSpPr/>
          <p:nvPr/>
        </p:nvSpPr>
        <p:spPr>
          <a:xfrm>
            <a:off x="388562" y="4958436"/>
            <a:ext cx="4514908" cy="1343751"/>
          </a:xfrm>
          <a:prstGeom prst="borderCallout3">
            <a:avLst>
              <a:gd name="adj1" fmla="val 26269"/>
              <a:gd name="adj2" fmla="val 439"/>
              <a:gd name="adj3" fmla="val -2405"/>
              <a:gd name="adj4" fmla="val -5924"/>
              <a:gd name="adj5" fmla="val -40684"/>
              <a:gd name="adj6" fmla="val -5023"/>
              <a:gd name="adj7" fmla="val -74322"/>
              <a:gd name="adj8" fmla="val 174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dirty="0"/>
              <a:t>Document what they are;</a:t>
            </a:r>
          </a:p>
          <a:p>
            <a:pPr marL="342900" indent="-342900">
              <a:buFont typeface="+mj-lt"/>
              <a:buAutoNum type="arabicPeriod"/>
            </a:pPr>
            <a:r>
              <a:rPr lang="en-US" dirty="0"/>
              <a:t>What quality means;</a:t>
            </a:r>
          </a:p>
          <a:p>
            <a:pPr marL="342900" indent="-342900">
              <a:buFont typeface="+mj-lt"/>
              <a:buAutoNum type="arabicPeriod"/>
            </a:pPr>
            <a:r>
              <a:rPr lang="en-US" dirty="0"/>
              <a:t>Proof that the above has been met or exceeded for each.</a:t>
            </a:r>
          </a:p>
        </p:txBody>
      </p:sp>
      <p:sp>
        <p:nvSpPr>
          <p:cNvPr id="10" name="Callout: Double Bent Line 9">
            <a:extLst>
              <a:ext uri="{FF2B5EF4-FFF2-40B4-BE49-F238E27FC236}">
                <a16:creationId xmlns:a16="http://schemas.microsoft.com/office/drawing/2014/main" xmlns="" id="{E1A57D0A-A1F2-47BA-9F9A-FA44E9B80D6B}"/>
              </a:ext>
            </a:extLst>
          </p:cNvPr>
          <p:cNvSpPr/>
          <p:nvPr/>
        </p:nvSpPr>
        <p:spPr>
          <a:xfrm>
            <a:off x="6494724" y="5157535"/>
            <a:ext cx="4798116" cy="1244861"/>
          </a:xfrm>
          <a:prstGeom prst="borderCallout3">
            <a:avLst>
              <a:gd name="adj1" fmla="val 49050"/>
              <a:gd name="adj2" fmla="val -1088"/>
              <a:gd name="adj3" fmla="val 42623"/>
              <a:gd name="adj4" fmla="val -19049"/>
              <a:gd name="adj5" fmla="val 12773"/>
              <a:gd name="adj6" fmla="val -20115"/>
              <a:gd name="adj7" fmla="val -55982"/>
              <a:gd name="adj8" fmla="val -126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These are your Student Learning Assessment processes and reporting</a:t>
            </a:r>
          </a:p>
        </p:txBody>
      </p:sp>
    </p:spTree>
    <p:extLst>
      <p:ext uri="{BB962C8B-B14F-4D97-AF65-F5344CB8AC3E}">
        <p14:creationId xmlns:p14="http://schemas.microsoft.com/office/powerpoint/2010/main" val="22359120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par>
                          <p:cTn id="29" fill="hold">
                            <p:stCondLst>
                              <p:cond delay="1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E6386F-F125-4285-8645-A393AE395D44}"/>
              </a:ext>
            </a:extLst>
          </p:cNvPr>
          <p:cNvSpPr>
            <a:spLocks noGrp="1"/>
          </p:cNvSpPr>
          <p:nvPr>
            <p:ph type="title"/>
          </p:nvPr>
        </p:nvSpPr>
        <p:spPr/>
        <p:txBody>
          <a:bodyPr/>
          <a:lstStyle/>
          <a:p>
            <a:r>
              <a:rPr lang="en-US" dirty="0"/>
              <a:t>Criterion 3. Teaching and Learning: Quality, Resources, and Support</a:t>
            </a:r>
          </a:p>
        </p:txBody>
      </p:sp>
      <p:sp>
        <p:nvSpPr>
          <p:cNvPr id="3" name="Content Placeholder 2">
            <a:extLst>
              <a:ext uri="{FF2B5EF4-FFF2-40B4-BE49-F238E27FC236}">
                <a16:creationId xmlns:a16="http://schemas.microsoft.com/office/drawing/2014/main" xmlns="" id="{70680889-D647-40D3-A592-75FCD6A55E0F}"/>
              </a:ext>
            </a:extLst>
          </p:cNvPr>
          <p:cNvSpPr>
            <a:spLocks noGrp="1"/>
          </p:cNvSpPr>
          <p:nvPr>
            <p:ph idx="1"/>
          </p:nvPr>
        </p:nvSpPr>
        <p:spPr>
          <a:xfrm>
            <a:off x="818712" y="2222287"/>
            <a:ext cx="10554574" cy="4438489"/>
          </a:xfrm>
        </p:spPr>
        <p:txBody>
          <a:bodyPr>
            <a:normAutofit/>
          </a:bodyPr>
          <a:lstStyle/>
          <a:p>
            <a:r>
              <a:rPr lang="en-US" dirty="0"/>
              <a:t>3.C. The institution has the faculty and staff needed for effective, high-quality programs and student services. </a:t>
            </a:r>
          </a:p>
          <a:p>
            <a:pPr lvl="1"/>
            <a:r>
              <a:rPr lang="en-US" dirty="0"/>
              <a:t>The institution ensures that the overall composition of its faculty and staff reflects human diversity as appropriate within its mission and for the constituencies it serves. </a:t>
            </a:r>
          </a:p>
          <a:p>
            <a:pPr lvl="1"/>
            <a:r>
              <a:rPr lang="en-US" dirty="0"/>
              <a:t>The institution has sufficient numbers and continuity of faculty members to carry out both the classroom and the non-classroom roles of faculty, including oversight of the curriculum, expectations for student performance, assessment of student learning; and establishment of academic credentials for instructional staffing. </a:t>
            </a:r>
          </a:p>
          <a:p>
            <a:pPr lvl="1"/>
            <a:r>
              <a:rPr lang="en-US" dirty="0"/>
              <a:t>All instructors are appropriately qualified, including those in dual credit, contractual and </a:t>
            </a:r>
            <a:r>
              <a:rPr lang="en-US" dirty="0" err="1"/>
              <a:t>consortial</a:t>
            </a:r>
            <a:r>
              <a:rPr lang="en-US" dirty="0"/>
              <a:t> offerings. </a:t>
            </a:r>
          </a:p>
          <a:p>
            <a:pPr lvl="1"/>
            <a:r>
              <a:rPr lang="en-US" dirty="0"/>
              <a:t>Instructors are evaluated regularly in accordance with established institutional policies and procedures. </a:t>
            </a:r>
          </a:p>
        </p:txBody>
      </p:sp>
      <p:sp>
        <p:nvSpPr>
          <p:cNvPr id="4" name="Rectangle: Rounded Corners 3">
            <a:extLst>
              <a:ext uri="{FF2B5EF4-FFF2-40B4-BE49-F238E27FC236}">
                <a16:creationId xmlns:a16="http://schemas.microsoft.com/office/drawing/2014/main" xmlns="" id="{40C7CDFD-B580-471D-A806-D70F548D63A3}"/>
              </a:ext>
            </a:extLst>
          </p:cNvPr>
          <p:cNvSpPr/>
          <p:nvPr/>
        </p:nvSpPr>
        <p:spPr>
          <a:xfrm>
            <a:off x="2993003" y="3389011"/>
            <a:ext cx="808435" cy="215153"/>
          </a:xfrm>
          <a:prstGeom prst="roundRect">
            <a:avLst/>
          </a:prstGeom>
          <a:solidFill>
            <a:srgbClr val="00C6BB">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xmlns="" id="{A0A1BCA5-9364-4EB5-B158-2354CE01D908}"/>
              </a:ext>
            </a:extLst>
          </p:cNvPr>
          <p:cNvSpPr/>
          <p:nvPr/>
        </p:nvSpPr>
        <p:spPr>
          <a:xfrm>
            <a:off x="1618381" y="4254623"/>
            <a:ext cx="3878293" cy="215153"/>
          </a:xfrm>
          <a:prstGeom prst="roundRect">
            <a:avLst/>
          </a:prstGeom>
          <a:solidFill>
            <a:srgbClr val="00C6BB">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xmlns="" id="{8345EDC9-706C-4AAF-A98F-BFC895F9C253}"/>
              </a:ext>
            </a:extLst>
          </p:cNvPr>
          <p:cNvSpPr/>
          <p:nvPr/>
        </p:nvSpPr>
        <p:spPr>
          <a:xfrm>
            <a:off x="1929829" y="5120235"/>
            <a:ext cx="3710683" cy="215153"/>
          </a:xfrm>
          <a:prstGeom prst="roundRect">
            <a:avLst/>
          </a:prstGeom>
          <a:solidFill>
            <a:srgbClr val="00C6BB">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xmlns="" id="{8AB3AE65-E120-4BF8-861F-5EDB6172B69A}"/>
              </a:ext>
            </a:extLst>
          </p:cNvPr>
          <p:cNvSpPr/>
          <p:nvPr/>
        </p:nvSpPr>
        <p:spPr>
          <a:xfrm>
            <a:off x="3053237" y="5708418"/>
            <a:ext cx="1929729" cy="215153"/>
          </a:xfrm>
          <a:prstGeom prst="roundRect">
            <a:avLst/>
          </a:prstGeom>
          <a:solidFill>
            <a:srgbClr val="00C6BB">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8740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E6386F-F125-4285-8645-A393AE395D44}"/>
              </a:ext>
            </a:extLst>
          </p:cNvPr>
          <p:cNvSpPr>
            <a:spLocks noGrp="1"/>
          </p:cNvSpPr>
          <p:nvPr>
            <p:ph type="title"/>
          </p:nvPr>
        </p:nvSpPr>
        <p:spPr/>
        <p:txBody>
          <a:bodyPr/>
          <a:lstStyle/>
          <a:p>
            <a:r>
              <a:rPr lang="en-US" dirty="0"/>
              <a:t>Criterion 3. Teaching and Learning: Quality, Resources, and Support</a:t>
            </a:r>
          </a:p>
        </p:txBody>
      </p:sp>
      <p:sp>
        <p:nvSpPr>
          <p:cNvPr id="3" name="Content Placeholder 2">
            <a:extLst>
              <a:ext uri="{FF2B5EF4-FFF2-40B4-BE49-F238E27FC236}">
                <a16:creationId xmlns:a16="http://schemas.microsoft.com/office/drawing/2014/main" xmlns="" id="{70680889-D647-40D3-A592-75FCD6A55E0F}"/>
              </a:ext>
            </a:extLst>
          </p:cNvPr>
          <p:cNvSpPr>
            <a:spLocks noGrp="1"/>
          </p:cNvSpPr>
          <p:nvPr>
            <p:ph idx="1"/>
          </p:nvPr>
        </p:nvSpPr>
        <p:spPr>
          <a:xfrm>
            <a:off x="818712" y="2222287"/>
            <a:ext cx="10554574" cy="4438489"/>
          </a:xfrm>
        </p:spPr>
        <p:txBody>
          <a:bodyPr>
            <a:normAutofit/>
          </a:bodyPr>
          <a:lstStyle/>
          <a:p>
            <a:r>
              <a:rPr lang="en-US" dirty="0"/>
              <a:t>3.C. The institution has the faculty and staff needed for effective, high-quality programs and student services. </a:t>
            </a:r>
          </a:p>
          <a:p>
            <a:pPr lvl="1"/>
            <a:r>
              <a:rPr lang="en-US" dirty="0"/>
              <a:t>The institution has processes and resources for assuring that instructors are current in their disciplines and adept in their teaching roles; it supports their professional development. </a:t>
            </a:r>
          </a:p>
          <a:p>
            <a:pPr lvl="1"/>
            <a:r>
              <a:rPr lang="en-US" dirty="0"/>
              <a:t>Instructors are accessible for student inquiry. </a:t>
            </a:r>
          </a:p>
          <a:p>
            <a:pPr lvl="1"/>
            <a:r>
              <a:rPr lang="en-US" dirty="0"/>
              <a:t>Staff members providing student support services, such as tutoring, financial aid advising, academic advising and cocurricular activities, are appropriately qualified, trained and supported in their professional development.</a:t>
            </a:r>
          </a:p>
        </p:txBody>
      </p:sp>
      <p:sp>
        <p:nvSpPr>
          <p:cNvPr id="4" name="Rectangle: Rounded Corners 3">
            <a:extLst>
              <a:ext uri="{FF2B5EF4-FFF2-40B4-BE49-F238E27FC236}">
                <a16:creationId xmlns:a16="http://schemas.microsoft.com/office/drawing/2014/main" xmlns="" id="{40C7CDFD-B580-471D-A806-D70F548D63A3}"/>
              </a:ext>
            </a:extLst>
          </p:cNvPr>
          <p:cNvSpPr/>
          <p:nvPr/>
        </p:nvSpPr>
        <p:spPr>
          <a:xfrm>
            <a:off x="7441713" y="3939333"/>
            <a:ext cx="2215995" cy="215153"/>
          </a:xfrm>
          <a:prstGeom prst="roundRect">
            <a:avLst/>
          </a:prstGeom>
          <a:solidFill>
            <a:srgbClr val="00C6BB">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xmlns="" id="{A0A1BCA5-9364-4EB5-B158-2354CE01D908}"/>
              </a:ext>
            </a:extLst>
          </p:cNvPr>
          <p:cNvSpPr/>
          <p:nvPr/>
        </p:nvSpPr>
        <p:spPr>
          <a:xfrm>
            <a:off x="1597833" y="4569238"/>
            <a:ext cx="2552928" cy="215153"/>
          </a:xfrm>
          <a:prstGeom prst="roundRect">
            <a:avLst/>
          </a:prstGeom>
          <a:solidFill>
            <a:srgbClr val="00C6BB">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xmlns="" id="{8345EDC9-706C-4AAF-A98F-BFC895F9C253}"/>
              </a:ext>
            </a:extLst>
          </p:cNvPr>
          <p:cNvSpPr/>
          <p:nvPr/>
        </p:nvSpPr>
        <p:spPr>
          <a:xfrm>
            <a:off x="3991710" y="4937692"/>
            <a:ext cx="2552928" cy="215153"/>
          </a:xfrm>
          <a:prstGeom prst="roundRect">
            <a:avLst/>
          </a:prstGeom>
          <a:solidFill>
            <a:srgbClr val="00C6BB">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xmlns="" id="{8AB3AE65-E120-4BF8-861F-5EDB6172B69A}"/>
              </a:ext>
            </a:extLst>
          </p:cNvPr>
          <p:cNvSpPr/>
          <p:nvPr/>
        </p:nvSpPr>
        <p:spPr>
          <a:xfrm>
            <a:off x="2334046" y="5430780"/>
            <a:ext cx="2659194" cy="215153"/>
          </a:xfrm>
          <a:prstGeom prst="roundRect">
            <a:avLst/>
          </a:prstGeom>
          <a:solidFill>
            <a:srgbClr val="00C6BB">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0337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E6386F-F125-4285-8645-A393AE395D44}"/>
              </a:ext>
            </a:extLst>
          </p:cNvPr>
          <p:cNvSpPr>
            <a:spLocks noGrp="1"/>
          </p:cNvSpPr>
          <p:nvPr>
            <p:ph type="title"/>
          </p:nvPr>
        </p:nvSpPr>
        <p:spPr/>
        <p:txBody>
          <a:bodyPr/>
          <a:lstStyle/>
          <a:p>
            <a:r>
              <a:rPr lang="en-US" dirty="0"/>
              <a:t>Criterion 3. Teaching and Learning: Quality, Resources, and Support</a:t>
            </a:r>
          </a:p>
        </p:txBody>
      </p:sp>
      <p:sp>
        <p:nvSpPr>
          <p:cNvPr id="3" name="Content Placeholder 2">
            <a:extLst>
              <a:ext uri="{FF2B5EF4-FFF2-40B4-BE49-F238E27FC236}">
                <a16:creationId xmlns:a16="http://schemas.microsoft.com/office/drawing/2014/main" xmlns="" id="{70680889-D647-40D3-A592-75FCD6A55E0F}"/>
              </a:ext>
            </a:extLst>
          </p:cNvPr>
          <p:cNvSpPr>
            <a:spLocks noGrp="1"/>
          </p:cNvSpPr>
          <p:nvPr>
            <p:ph idx="1"/>
          </p:nvPr>
        </p:nvSpPr>
        <p:spPr>
          <a:xfrm>
            <a:off x="818712" y="2222287"/>
            <a:ext cx="10554574" cy="4438489"/>
          </a:xfrm>
        </p:spPr>
        <p:txBody>
          <a:bodyPr>
            <a:normAutofit/>
          </a:bodyPr>
          <a:lstStyle/>
          <a:p>
            <a:r>
              <a:rPr lang="en-US" dirty="0"/>
              <a:t>3.D. The institution provides support for student learning and effective teaching. </a:t>
            </a:r>
          </a:p>
          <a:p>
            <a:pPr lvl="1"/>
            <a:r>
              <a:rPr lang="en-US" dirty="0"/>
              <a:t>The institution provides student support services suited to the needs of its student populations. </a:t>
            </a:r>
          </a:p>
          <a:p>
            <a:pPr lvl="1"/>
            <a:r>
              <a:rPr lang="en-US" dirty="0"/>
              <a:t>The institution provides for learning support and preparatory instruction to address the academic needs of its students. It has a process for directing entering students to courses and programs for which the students are adequately prepared. </a:t>
            </a:r>
          </a:p>
          <a:p>
            <a:pPr lvl="1"/>
            <a:r>
              <a:rPr lang="en-US" dirty="0"/>
              <a:t>The institution provides academic advising suited to its programs offerings and the needs of its students. </a:t>
            </a:r>
          </a:p>
          <a:p>
            <a:pPr lvl="1"/>
            <a:r>
              <a:rPr lang="en-US" dirty="0"/>
              <a:t>The institution provides to students and instructors the infrastructure and resources necessary to support effective teaching and learning (technological infrastructure, scientific laboratories, libraries, performance spaces, clinical practice sites, museum collections, as appropriate to the institution’s offerings).</a:t>
            </a:r>
          </a:p>
        </p:txBody>
      </p:sp>
      <p:sp>
        <p:nvSpPr>
          <p:cNvPr id="4" name="Rectangle: Rounded Corners 3">
            <a:extLst>
              <a:ext uri="{FF2B5EF4-FFF2-40B4-BE49-F238E27FC236}">
                <a16:creationId xmlns:a16="http://schemas.microsoft.com/office/drawing/2014/main" xmlns="" id="{40C7CDFD-B580-471D-A806-D70F548D63A3}"/>
              </a:ext>
            </a:extLst>
          </p:cNvPr>
          <p:cNvSpPr/>
          <p:nvPr/>
        </p:nvSpPr>
        <p:spPr>
          <a:xfrm>
            <a:off x="6301282" y="3257260"/>
            <a:ext cx="4455761" cy="215153"/>
          </a:xfrm>
          <a:prstGeom prst="roundRect">
            <a:avLst/>
          </a:prstGeom>
          <a:solidFill>
            <a:srgbClr val="00C6BB">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xmlns="" id="{A0A1BCA5-9364-4EB5-B158-2354CE01D908}"/>
              </a:ext>
            </a:extLst>
          </p:cNvPr>
          <p:cNvSpPr/>
          <p:nvPr/>
        </p:nvSpPr>
        <p:spPr>
          <a:xfrm>
            <a:off x="4186921" y="3631846"/>
            <a:ext cx="4455760" cy="215153"/>
          </a:xfrm>
          <a:prstGeom prst="roundRect">
            <a:avLst/>
          </a:prstGeom>
          <a:solidFill>
            <a:srgbClr val="00C6BB">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xmlns="" id="{8345EDC9-706C-4AAF-A98F-BFC895F9C253}"/>
              </a:ext>
            </a:extLst>
          </p:cNvPr>
          <p:cNvSpPr/>
          <p:nvPr/>
        </p:nvSpPr>
        <p:spPr>
          <a:xfrm>
            <a:off x="4464321" y="3898855"/>
            <a:ext cx="3826924" cy="215153"/>
          </a:xfrm>
          <a:prstGeom prst="roundRect">
            <a:avLst/>
          </a:prstGeom>
          <a:solidFill>
            <a:srgbClr val="00C6BB">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xmlns="" id="{8AB3AE65-E120-4BF8-861F-5EDB6172B69A}"/>
              </a:ext>
            </a:extLst>
          </p:cNvPr>
          <p:cNvSpPr/>
          <p:nvPr/>
        </p:nvSpPr>
        <p:spPr>
          <a:xfrm>
            <a:off x="3895718" y="4472353"/>
            <a:ext cx="1981100" cy="215153"/>
          </a:xfrm>
          <a:prstGeom prst="roundRect">
            <a:avLst/>
          </a:prstGeom>
          <a:solidFill>
            <a:srgbClr val="00C6BB">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xmlns="" id="{CBAF2328-B54E-4D67-91BD-2451FCFF698A}"/>
              </a:ext>
            </a:extLst>
          </p:cNvPr>
          <p:cNvSpPr/>
          <p:nvPr/>
        </p:nvSpPr>
        <p:spPr>
          <a:xfrm>
            <a:off x="1571946" y="5320589"/>
            <a:ext cx="9411128" cy="745654"/>
          </a:xfrm>
          <a:prstGeom prst="roundRect">
            <a:avLst/>
          </a:prstGeom>
          <a:solidFill>
            <a:srgbClr val="00C6BB">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029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7296D6-C44F-4B12-B24D-3B15A0D371C0}"/>
              </a:ext>
            </a:extLst>
          </p:cNvPr>
          <p:cNvSpPr>
            <a:spLocks noGrp="1"/>
          </p:cNvSpPr>
          <p:nvPr>
            <p:ph type="title"/>
          </p:nvPr>
        </p:nvSpPr>
        <p:spPr/>
        <p:txBody>
          <a:bodyPr/>
          <a:lstStyle/>
          <a:p>
            <a:r>
              <a:rPr lang="en-US" dirty="0"/>
              <a:t>Move out of Teaching and Learning</a:t>
            </a:r>
          </a:p>
        </p:txBody>
      </p:sp>
      <p:sp>
        <p:nvSpPr>
          <p:cNvPr id="3" name="Content Placeholder 2">
            <a:extLst>
              <a:ext uri="{FF2B5EF4-FFF2-40B4-BE49-F238E27FC236}">
                <a16:creationId xmlns:a16="http://schemas.microsoft.com/office/drawing/2014/main" xmlns="" id="{51083CCE-E050-4D29-A738-DD32DBCDF521}"/>
              </a:ext>
            </a:extLst>
          </p:cNvPr>
          <p:cNvSpPr>
            <a:spLocks noGrp="1"/>
          </p:cNvSpPr>
          <p:nvPr>
            <p:ph idx="1"/>
          </p:nvPr>
        </p:nvSpPr>
        <p:spPr>
          <a:xfrm>
            <a:off x="818712" y="2222287"/>
            <a:ext cx="10554574" cy="4188525"/>
          </a:xfrm>
        </p:spPr>
        <p:txBody>
          <a:bodyPr>
            <a:normAutofit/>
          </a:bodyPr>
          <a:lstStyle/>
          <a:p>
            <a:r>
              <a:rPr lang="en-US" sz="2000" dirty="0">
                <a:solidFill>
                  <a:srgbClr val="FFFF00"/>
                </a:solidFill>
              </a:rPr>
              <a:t>3.D.5 The institution provides to students guidance in the effective use of research and information resources. (Moved to 2.E) </a:t>
            </a:r>
          </a:p>
          <a:p>
            <a:pPr lvl="1"/>
            <a:r>
              <a:rPr lang="en-US" sz="1800" dirty="0">
                <a:solidFill>
                  <a:srgbClr val="FFFF00"/>
                </a:solidFill>
              </a:rPr>
              <a:t>3.E. The institution fulfills the claims it makes for an enriched educational environment. (Concept moved to 2.B) </a:t>
            </a:r>
          </a:p>
          <a:p>
            <a:pPr lvl="2"/>
            <a:r>
              <a:rPr lang="en-US" sz="1600" dirty="0">
                <a:solidFill>
                  <a:srgbClr val="FFFF00"/>
                </a:solidFill>
              </a:rPr>
              <a:t>Co-curricular programs are suited to the institution’s mission and contribute to the educational experience of its students. </a:t>
            </a:r>
          </a:p>
          <a:p>
            <a:pPr lvl="2"/>
            <a:r>
              <a:rPr lang="en-US" sz="1600" dirty="0">
                <a:solidFill>
                  <a:srgbClr val="FFFF00"/>
                </a:solidFill>
              </a:rPr>
              <a:t>The institution demonstrates any claims it makes about contributions to its students’ educational experience by virtue of aspects of its mission, such as research, community engagement, service learning, religious or spiritual purpose, and economic development. (Concept moved to 2.B)</a:t>
            </a:r>
          </a:p>
        </p:txBody>
      </p:sp>
    </p:spTree>
    <p:extLst>
      <p:ext uri="{BB962C8B-B14F-4D97-AF65-F5344CB8AC3E}">
        <p14:creationId xmlns:p14="http://schemas.microsoft.com/office/powerpoint/2010/main" val="94185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05D12D-AF66-4E2C-B515-C53D99A7AACD}"/>
              </a:ext>
            </a:extLst>
          </p:cNvPr>
          <p:cNvSpPr>
            <a:spLocks noGrp="1"/>
          </p:cNvSpPr>
          <p:nvPr>
            <p:ph type="title"/>
          </p:nvPr>
        </p:nvSpPr>
        <p:spPr/>
        <p:txBody>
          <a:bodyPr/>
          <a:lstStyle/>
          <a:p>
            <a:r>
              <a:rPr lang="en-US" dirty="0"/>
              <a:t>Criterion 4. Teaching and Learning: Evaluation and Improvement</a:t>
            </a:r>
          </a:p>
        </p:txBody>
      </p:sp>
      <p:sp>
        <p:nvSpPr>
          <p:cNvPr id="3" name="Content Placeholder 2">
            <a:extLst>
              <a:ext uri="{FF2B5EF4-FFF2-40B4-BE49-F238E27FC236}">
                <a16:creationId xmlns:a16="http://schemas.microsoft.com/office/drawing/2014/main" xmlns="" id="{2B808FA8-F136-4960-880F-F187FE56876D}"/>
              </a:ext>
            </a:extLst>
          </p:cNvPr>
          <p:cNvSpPr>
            <a:spLocks noGrp="1"/>
          </p:cNvSpPr>
          <p:nvPr>
            <p:ph idx="1"/>
          </p:nvPr>
        </p:nvSpPr>
        <p:spPr>
          <a:xfrm>
            <a:off x="818712" y="2222287"/>
            <a:ext cx="10554574" cy="4435367"/>
          </a:xfrm>
        </p:spPr>
        <p:txBody>
          <a:bodyPr>
            <a:normAutofit/>
          </a:bodyPr>
          <a:lstStyle/>
          <a:p>
            <a:r>
              <a:rPr lang="en-US" sz="2400" dirty="0"/>
              <a:t>4.A. The institution ensures </a:t>
            </a:r>
            <a:r>
              <a:rPr lang="en-US" sz="1900" strike="sngStrike" dirty="0">
                <a:solidFill>
                  <a:srgbClr val="FFFF00"/>
                </a:solidFill>
              </a:rPr>
              <a:t>demonstrates responsibility for </a:t>
            </a:r>
            <a:r>
              <a:rPr lang="en-US" sz="2400" dirty="0"/>
              <a:t>the quality of its educational </a:t>
            </a:r>
            <a:r>
              <a:rPr lang="en-US" sz="1900" strike="sngStrike" dirty="0">
                <a:solidFill>
                  <a:srgbClr val="FFFF00"/>
                </a:solidFill>
              </a:rPr>
              <a:t>programs</a:t>
            </a:r>
            <a:r>
              <a:rPr lang="en-US" sz="2400" dirty="0"/>
              <a:t> offerings. </a:t>
            </a:r>
          </a:p>
          <a:p>
            <a:pPr lvl="1"/>
            <a:r>
              <a:rPr lang="en-US" sz="2200" dirty="0"/>
              <a:t>The institution maintains a practice of regular program reviews and acts upon its findings. </a:t>
            </a:r>
          </a:p>
          <a:p>
            <a:pPr lvl="1"/>
            <a:r>
              <a:rPr lang="en-US" sz="2200" dirty="0"/>
              <a:t>The institution evaluates all the credit that it transcripts, including what it awards for experiential learning or other forms of prior learning, or relies on the evaluation of responsible third parties. </a:t>
            </a:r>
          </a:p>
          <a:p>
            <a:pPr lvl="1"/>
            <a:r>
              <a:rPr lang="en-US" sz="2200" dirty="0"/>
              <a:t>The institution has policies that ensure </a:t>
            </a:r>
            <a:r>
              <a:rPr lang="en-US" sz="1900" strike="sngStrike" dirty="0">
                <a:solidFill>
                  <a:srgbClr val="FFFF00"/>
                </a:solidFill>
              </a:rPr>
              <a:t>assure</a:t>
            </a:r>
            <a:r>
              <a:rPr lang="en-US" sz="2200" dirty="0"/>
              <a:t> the quality of the credit it accepts in transfer. </a:t>
            </a:r>
          </a:p>
        </p:txBody>
      </p:sp>
      <p:sp>
        <p:nvSpPr>
          <p:cNvPr id="7" name="Rectangle: Rounded Corners 6">
            <a:extLst>
              <a:ext uri="{FF2B5EF4-FFF2-40B4-BE49-F238E27FC236}">
                <a16:creationId xmlns:a16="http://schemas.microsoft.com/office/drawing/2014/main" xmlns="" id="{08046ACD-B46C-40A4-85F6-A91BFC89A18B}"/>
              </a:ext>
            </a:extLst>
          </p:cNvPr>
          <p:cNvSpPr/>
          <p:nvPr/>
        </p:nvSpPr>
        <p:spPr>
          <a:xfrm>
            <a:off x="6674027" y="3626790"/>
            <a:ext cx="3425470" cy="299897"/>
          </a:xfrm>
          <a:prstGeom prst="roundRect">
            <a:avLst/>
          </a:prstGeom>
          <a:solidFill>
            <a:srgbClr val="8664B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xmlns="" id="{D57D5E44-7F05-4182-8A74-296535037ABB}"/>
              </a:ext>
            </a:extLst>
          </p:cNvPr>
          <p:cNvSpPr/>
          <p:nvPr/>
        </p:nvSpPr>
        <p:spPr>
          <a:xfrm>
            <a:off x="3534311" y="4431439"/>
            <a:ext cx="5496674" cy="299896"/>
          </a:xfrm>
          <a:prstGeom prst="roundRect">
            <a:avLst/>
          </a:prstGeom>
          <a:solidFill>
            <a:srgbClr val="8664B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xmlns="" id="{6E4AF6F4-3A82-444E-B9F1-BB49C146BD04}"/>
              </a:ext>
            </a:extLst>
          </p:cNvPr>
          <p:cNvSpPr/>
          <p:nvPr/>
        </p:nvSpPr>
        <p:spPr>
          <a:xfrm>
            <a:off x="4058292" y="5588371"/>
            <a:ext cx="7058345" cy="299897"/>
          </a:xfrm>
          <a:prstGeom prst="roundRect">
            <a:avLst/>
          </a:prstGeom>
          <a:solidFill>
            <a:srgbClr val="8664B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91640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05D12D-AF66-4E2C-B515-C53D99A7AACD}"/>
              </a:ext>
            </a:extLst>
          </p:cNvPr>
          <p:cNvSpPr>
            <a:spLocks noGrp="1"/>
          </p:cNvSpPr>
          <p:nvPr>
            <p:ph type="title"/>
          </p:nvPr>
        </p:nvSpPr>
        <p:spPr/>
        <p:txBody>
          <a:bodyPr/>
          <a:lstStyle/>
          <a:p>
            <a:r>
              <a:rPr lang="en-US" dirty="0"/>
              <a:t>Criterion 4. Teaching and Learning: Evaluation and Improvement</a:t>
            </a:r>
          </a:p>
        </p:txBody>
      </p:sp>
      <p:sp>
        <p:nvSpPr>
          <p:cNvPr id="3" name="Content Placeholder 2">
            <a:extLst>
              <a:ext uri="{FF2B5EF4-FFF2-40B4-BE49-F238E27FC236}">
                <a16:creationId xmlns:a16="http://schemas.microsoft.com/office/drawing/2014/main" xmlns="" id="{2B808FA8-F136-4960-880F-F187FE56876D}"/>
              </a:ext>
            </a:extLst>
          </p:cNvPr>
          <p:cNvSpPr>
            <a:spLocks noGrp="1"/>
          </p:cNvSpPr>
          <p:nvPr>
            <p:ph idx="1"/>
          </p:nvPr>
        </p:nvSpPr>
        <p:spPr>
          <a:xfrm>
            <a:off x="818712" y="2222287"/>
            <a:ext cx="10554574" cy="4435367"/>
          </a:xfrm>
        </p:spPr>
        <p:txBody>
          <a:bodyPr>
            <a:normAutofit/>
          </a:bodyPr>
          <a:lstStyle/>
          <a:p>
            <a:r>
              <a:rPr lang="en-US" sz="2400" dirty="0"/>
              <a:t>4.A. The institution ensures the quality of its educational offerings. </a:t>
            </a:r>
          </a:p>
          <a:p>
            <a:pPr lvl="1"/>
            <a:r>
              <a:rPr lang="en-US" sz="2200" b="1" dirty="0">
                <a:solidFill>
                  <a:schemeClr val="accent3">
                    <a:lumMod val="60000"/>
                    <a:lumOff val="40000"/>
                  </a:schemeClr>
                </a:solidFill>
              </a:rPr>
              <a:t>The institution maintains a practice of regular program reviews and acts upon its findings. </a:t>
            </a:r>
          </a:p>
          <a:p>
            <a:pPr lvl="1"/>
            <a:r>
              <a:rPr lang="en-US" sz="2200" dirty="0"/>
              <a:t>The institution evaluates all the credit that it transcripts, including what it awards for experiential learning or other forms of prior learning, or relies on the evaluation of responsible third parties. </a:t>
            </a:r>
          </a:p>
          <a:p>
            <a:pPr lvl="1"/>
            <a:r>
              <a:rPr lang="en-US" sz="2200" dirty="0"/>
              <a:t>The institution has policies that ensure the quality of the credit it accepts in transfer. </a:t>
            </a:r>
          </a:p>
        </p:txBody>
      </p:sp>
    </p:spTree>
    <p:extLst>
      <p:ext uri="{BB962C8B-B14F-4D97-AF65-F5344CB8AC3E}">
        <p14:creationId xmlns:p14="http://schemas.microsoft.com/office/powerpoint/2010/main" val="14083597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93BA34-FB9E-4F03-9FB7-D638345B9A0A}"/>
              </a:ext>
            </a:extLst>
          </p:cNvPr>
          <p:cNvSpPr>
            <a:spLocks noGrp="1"/>
          </p:cNvSpPr>
          <p:nvPr>
            <p:ph type="title"/>
          </p:nvPr>
        </p:nvSpPr>
        <p:spPr/>
        <p:txBody>
          <a:bodyPr/>
          <a:lstStyle/>
          <a:p>
            <a:r>
              <a:rPr lang="en-US" dirty="0"/>
              <a:t>Program Review</a:t>
            </a:r>
          </a:p>
        </p:txBody>
      </p:sp>
      <p:pic>
        <p:nvPicPr>
          <p:cNvPr id="7" name="Content Placeholder 6">
            <a:extLst>
              <a:ext uri="{FF2B5EF4-FFF2-40B4-BE49-F238E27FC236}">
                <a16:creationId xmlns:a16="http://schemas.microsoft.com/office/drawing/2014/main" xmlns="" id="{D4A2CE8F-8C6F-454D-9BF6-77B56C7F3C69}"/>
              </a:ext>
            </a:extLst>
          </p:cNvPr>
          <p:cNvPicPr>
            <a:picLocks noGrp="1" noChangeAspect="1"/>
          </p:cNvPicPr>
          <p:nvPr>
            <p:ph idx="1"/>
          </p:nvPr>
        </p:nvPicPr>
        <p:blipFill>
          <a:blip r:embed="rId2"/>
          <a:stretch>
            <a:fillRect/>
          </a:stretch>
        </p:blipFill>
        <p:spPr>
          <a:xfrm>
            <a:off x="4992669" y="446088"/>
            <a:ext cx="6720359" cy="6086831"/>
          </a:xfrm>
        </p:spPr>
      </p:pic>
      <p:sp>
        <p:nvSpPr>
          <p:cNvPr id="4" name="Text Placeholder 3">
            <a:extLst>
              <a:ext uri="{FF2B5EF4-FFF2-40B4-BE49-F238E27FC236}">
                <a16:creationId xmlns:a16="http://schemas.microsoft.com/office/drawing/2014/main" xmlns="" id="{D19099E4-5170-48B8-9CD7-6E9E3C339F83}"/>
              </a:ext>
            </a:extLst>
          </p:cNvPr>
          <p:cNvSpPr>
            <a:spLocks noGrp="1"/>
          </p:cNvSpPr>
          <p:nvPr>
            <p:ph type="body" sz="half" idx="2"/>
          </p:nvPr>
        </p:nvSpPr>
        <p:spPr>
          <a:xfrm>
            <a:off x="1073151" y="2260738"/>
            <a:ext cx="3547533" cy="4430348"/>
          </a:xfrm>
        </p:spPr>
        <p:txBody>
          <a:bodyPr>
            <a:normAutofit/>
          </a:bodyPr>
          <a:lstStyle/>
          <a:p>
            <a:pPr marL="285750" indent="-285750">
              <a:buFont typeface="Arial" panose="020B0604020202020204" pitchFamily="34" charset="0"/>
              <a:buChar char="•"/>
            </a:pPr>
            <a:r>
              <a:rPr lang="en-US" sz="2000" dirty="0"/>
              <a:t>Complete eight-year cycle for all programs and educational units.</a:t>
            </a:r>
          </a:p>
          <a:p>
            <a:pPr marL="285750" indent="-285750">
              <a:buFont typeface="Arial" panose="020B0604020202020204" pitchFamily="34" charset="0"/>
              <a:buChar char="•"/>
            </a:pPr>
            <a:r>
              <a:rPr lang="en-US" sz="2000" dirty="0"/>
              <a:t>Step-by-step process of the comprehensive review.</a:t>
            </a:r>
          </a:p>
          <a:p>
            <a:pPr marL="285750" indent="-285750">
              <a:buFont typeface="Arial" panose="020B0604020202020204" pitchFamily="34" charset="0"/>
              <a:buChar char="•"/>
            </a:pPr>
            <a:r>
              <a:rPr lang="en-US" sz="2000" dirty="0"/>
              <a:t>Board of Regents Guidelines.</a:t>
            </a:r>
          </a:p>
          <a:p>
            <a:pPr marL="285750" indent="-285750">
              <a:buFont typeface="Arial" panose="020B0604020202020204" pitchFamily="34" charset="0"/>
              <a:buChar char="•"/>
            </a:pPr>
            <a:r>
              <a:rPr lang="en-US" sz="2000" dirty="0"/>
              <a:t>Several examples of review documents.</a:t>
            </a:r>
          </a:p>
          <a:p>
            <a:pPr marL="285750" indent="-285750">
              <a:buFont typeface="Arial" panose="020B0604020202020204" pitchFamily="34" charset="0"/>
              <a:buChar char="•"/>
            </a:pPr>
            <a:r>
              <a:rPr lang="en-US" sz="2000" dirty="0"/>
              <a:t>Positive/negative actions taken.</a:t>
            </a:r>
          </a:p>
        </p:txBody>
      </p:sp>
      <p:sp>
        <p:nvSpPr>
          <p:cNvPr id="9" name="Rectangle: Rounded Corners 8">
            <a:extLst>
              <a:ext uri="{FF2B5EF4-FFF2-40B4-BE49-F238E27FC236}">
                <a16:creationId xmlns:a16="http://schemas.microsoft.com/office/drawing/2014/main" xmlns="" id="{F441AB87-9559-4CBC-9BC1-8210F847B053}"/>
              </a:ext>
            </a:extLst>
          </p:cNvPr>
          <p:cNvSpPr/>
          <p:nvPr/>
        </p:nvSpPr>
        <p:spPr>
          <a:xfrm>
            <a:off x="9681210" y="446088"/>
            <a:ext cx="1623060" cy="342582"/>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xmlns="" id="{84C1E14E-705C-48E5-B516-7093022E6123}"/>
              </a:ext>
            </a:extLst>
          </p:cNvPr>
          <p:cNvSpPr/>
          <p:nvPr/>
        </p:nvSpPr>
        <p:spPr>
          <a:xfrm>
            <a:off x="8724900" y="1236236"/>
            <a:ext cx="2019300" cy="342582"/>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xmlns="" id="{07B91F92-3483-4CB9-B066-B237C31A6E54}"/>
              </a:ext>
            </a:extLst>
          </p:cNvPr>
          <p:cNvSpPr/>
          <p:nvPr/>
        </p:nvSpPr>
        <p:spPr>
          <a:xfrm>
            <a:off x="5810250" y="2953068"/>
            <a:ext cx="5494020" cy="613092"/>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xmlns="" id="{D179F742-34BF-43F4-8BED-90AF05105146}"/>
              </a:ext>
            </a:extLst>
          </p:cNvPr>
          <p:cNvSpPr/>
          <p:nvPr/>
        </p:nvSpPr>
        <p:spPr>
          <a:xfrm>
            <a:off x="6187440" y="6190337"/>
            <a:ext cx="3265170" cy="342582"/>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89083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500"/>
                                        <p:tgtEl>
                                          <p:spTgt spid="4">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fade">
                                      <p:cBhvr>
                                        <p:cTn id="36" dur="500"/>
                                        <p:tgtEl>
                                          <p:spTgt spid="4">
                                            <p:txEl>
                                              <p:pRg st="4" end="4"/>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05D12D-AF66-4E2C-B515-C53D99A7AACD}"/>
              </a:ext>
            </a:extLst>
          </p:cNvPr>
          <p:cNvSpPr>
            <a:spLocks noGrp="1"/>
          </p:cNvSpPr>
          <p:nvPr>
            <p:ph type="title"/>
          </p:nvPr>
        </p:nvSpPr>
        <p:spPr/>
        <p:txBody>
          <a:bodyPr/>
          <a:lstStyle/>
          <a:p>
            <a:r>
              <a:rPr lang="en-US" dirty="0"/>
              <a:t>Criterion 4. Teaching and Learning: Evaluation and Improvement</a:t>
            </a:r>
          </a:p>
        </p:txBody>
      </p:sp>
      <p:sp>
        <p:nvSpPr>
          <p:cNvPr id="3" name="Content Placeholder 2">
            <a:extLst>
              <a:ext uri="{FF2B5EF4-FFF2-40B4-BE49-F238E27FC236}">
                <a16:creationId xmlns:a16="http://schemas.microsoft.com/office/drawing/2014/main" xmlns="" id="{2B808FA8-F136-4960-880F-F187FE56876D}"/>
              </a:ext>
            </a:extLst>
          </p:cNvPr>
          <p:cNvSpPr>
            <a:spLocks noGrp="1"/>
          </p:cNvSpPr>
          <p:nvPr>
            <p:ph idx="1"/>
          </p:nvPr>
        </p:nvSpPr>
        <p:spPr>
          <a:xfrm>
            <a:off x="818712" y="2222287"/>
            <a:ext cx="10554574" cy="4435367"/>
          </a:xfrm>
        </p:spPr>
        <p:txBody>
          <a:bodyPr>
            <a:normAutofit/>
          </a:bodyPr>
          <a:lstStyle/>
          <a:p>
            <a:r>
              <a:rPr lang="en-US" sz="2400" dirty="0"/>
              <a:t>4.A. The institution ensures the quality of its educational offerings. </a:t>
            </a:r>
          </a:p>
          <a:p>
            <a:pPr lvl="1"/>
            <a:r>
              <a:rPr lang="en-US" sz="2200" dirty="0"/>
              <a:t>The institution maintains a practice of regular program reviews and acts upon its findings. </a:t>
            </a:r>
          </a:p>
          <a:p>
            <a:pPr lvl="1"/>
            <a:r>
              <a:rPr lang="en-US" sz="2200" b="1" dirty="0">
                <a:solidFill>
                  <a:schemeClr val="accent3">
                    <a:lumMod val="60000"/>
                    <a:lumOff val="40000"/>
                  </a:schemeClr>
                </a:solidFill>
              </a:rPr>
              <a:t>The institution evaluates all the credit that it transcripts, including what it awards for experiential learning or other forms of prior learning, or relies on the evaluation of responsible third parties. </a:t>
            </a:r>
          </a:p>
          <a:p>
            <a:pPr lvl="1"/>
            <a:r>
              <a:rPr lang="en-US" sz="2200" dirty="0"/>
              <a:t>The institution has policies that ensure the quality of the credit it accepts in transfer. </a:t>
            </a:r>
          </a:p>
        </p:txBody>
      </p:sp>
    </p:spTree>
    <p:extLst>
      <p:ext uri="{BB962C8B-B14F-4D97-AF65-F5344CB8AC3E}">
        <p14:creationId xmlns:p14="http://schemas.microsoft.com/office/powerpoint/2010/main" val="260001928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42ECCD-B485-445A-AA0E-1A94263027CE}"/>
              </a:ext>
            </a:extLst>
          </p:cNvPr>
          <p:cNvSpPr>
            <a:spLocks noGrp="1"/>
          </p:cNvSpPr>
          <p:nvPr>
            <p:ph type="title"/>
          </p:nvPr>
        </p:nvSpPr>
        <p:spPr/>
        <p:txBody>
          <a:bodyPr/>
          <a:lstStyle/>
          <a:p>
            <a:r>
              <a:rPr lang="en-US" dirty="0"/>
              <a:t>Credit for Prior Learning</a:t>
            </a:r>
          </a:p>
        </p:txBody>
      </p:sp>
      <p:pic>
        <p:nvPicPr>
          <p:cNvPr id="6" name="Content Placeholder 5">
            <a:extLst>
              <a:ext uri="{FF2B5EF4-FFF2-40B4-BE49-F238E27FC236}">
                <a16:creationId xmlns:a16="http://schemas.microsoft.com/office/drawing/2014/main" xmlns="" id="{C796415B-91F5-40B6-8708-00AB86B4905A}"/>
              </a:ext>
            </a:extLst>
          </p:cNvPr>
          <p:cNvPicPr>
            <a:picLocks noGrp="1" noChangeAspect="1"/>
          </p:cNvPicPr>
          <p:nvPr>
            <p:ph idx="1"/>
          </p:nvPr>
        </p:nvPicPr>
        <p:blipFill rotWithShape="1">
          <a:blip r:embed="rId2"/>
          <a:srcRect t="13205" b="53826"/>
          <a:stretch/>
        </p:blipFill>
        <p:spPr>
          <a:xfrm>
            <a:off x="4905863" y="446088"/>
            <a:ext cx="6856456" cy="2714170"/>
          </a:xfrm>
        </p:spPr>
      </p:pic>
      <p:sp>
        <p:nvSpPr>
          <p:cNvPr id="4" name="Text Placeholder 3">
            <a:extLst>
              <a:ext uri="{FF2B5EF4-FFF2-40B4-BE49-F238E27FC236}">
                <a16:creationId xmlns:a16="http://schemas.microsoft.com/office/drawing/2014/main" xmlns="" id="{1CAF0BED-7BAF-4A09-AD70-46285F02297B}"/>
              </a:ext>
            </a:extLst>
          </p:cNvPr>
          <p:cNvSpPr>
            <a:spLocks noGrp="1"/>
          </p:cNvSpPr>
          <p:nvPr>
            <p:ph type="body" sz="half" idx="2"/>
          </p:nvPr>
        </p:nvSpPr>
        <p:spPr/>
        <p:txBody>
          <a:bodyPr>
            <a:normAutofit/>
          </a:bodyPr>
          <a:lstStyle/>
          <a:p>
            <a:pPr marL="285750" indent="-285750">
              <a:buFont typeface="Arial" panose="020B0604020202020204" pitchFamily="34" charset="0"/>
              <a:buChar char="•"/>
            </a:pPr>
            <a:r>
              <a:rPr lang="en-US" sz="2000" dirty="0"/>
              <a:t>Credit Policies</a:t>
            </a:r>
          </a:p>
          <a:p>
            <a:pPr marL="285750" indent="-285750">
              <a:buFont typeface="Arial" panose="020B0604020202020204" pitchFamily="34" charset="0"/>
              <a:buChar char="•"/>
            </a:pPr>
            <a:r>
              <a:rPr lang="en-US" sz="2000" dirty="0"/>
              <a:t># of students for each AP exam accepted or rejected</a:t>
            </a:r>
          </a:p>
          <a:p>
            <a:pPr marL="285750" indent="-285750">
              <a:buFont typeface="Arial" panose="020B0604020202020204" pitchFamily="34" charset="0"/>
              <a:buChar char="•"/>
            </a:pPr>
            <a:r>
              <a:rPr lang="en-US" sz="2000" dirty="0"/>
              <a:t>Credit for prior learning</a:t>
            </a:r>
          </a:p>
        </p:txBody>
      </p:sp>
      <p:sp>
        <p:nvSpPr>
          <p:cNvPr id="7" name="Rectangle: Rounded Corners 6">
            <a:extLst>
              <a:ext uri="{FF2B5EF4-FFF2-40B4-BE49-F238E27FC236}">
                <a16:creationId xmlns:a16="http://schemas.microsoft.com/office/drawing/2014/main" xmlns="" id="{286D1831-D315-492F-80EF-71847B8DE313}"/>
              </a:ext>
            </a:extLst>
          </p:cNvPr>
          <p:cNvSpPr/>
          <p:nvPr/>
        </p:nvSpPr>
        <p:spPr>
          <a:xfrm>
            <a:off x="5138238" y="678316"/>
            <a:ext cx="3918675" cy="294141"/>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61076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xmlns="" name="Quotable" id="{39EC5628-30ED-4578-ACD8-9820EDB8E15A}" vid="{6F3559E9-1A4C-49D8-94D4-F41003531C49}"/>
    </a:ext>
  </a:extLst>
</a:theme>
</file>

<file path=ppt/theme/theme2.xml><?xml version="1.0" encoding="utf-8"?>
<a:theme xmlns:a="http://schemas.openxmlformats.org/drawingml/2006/main" name="1_Quotable">
  <a:themeElements>
    <a:clrScheme name="Quotable">
      <a:dk1>
        <a:sysClr val="windowText" lastClr="000000"/>
      </a:dk1>
      <a:lt1>
        <a:sysClr val="window" lastClr="FFFFFF"/>
      </a:lt1>
      <a:dk2>
        <a:srgbClr val="212121"/>
      </a:dk2>
      <a:lt2>
        <a:srgbClr val="636363"/>
      </a:lt2>
      <a:accent1>
        <a:srgbClr val="8664B0"/>
      </a:accent1>
      <a:accent2>
        <a:srgbClr val="D75BCD"/>
      </a:accent2>
      <a:accent3>
        <a:srgbClr val="E54D86"/>
      </a:accent3>
      <a:accent4>
        <a:srgbClr val="DE4547"/>
      </a:accent4>
      <a:accent5>
        <a:srgbClr val="F16E40"/>
      </a:accent5>
      <a:accent6>
        <a:srgbClr val="EB9C5A"/>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xmlns="" name="Quotable" id="{39EC5628-30ED-4578-ACD8-9820EDB8E15A}" vid="{7AF46513-5B0D-4B03-9323-32F3F0BFC9D6}"/>
    </a:ext>
  </a:extLst>
</a:theme>
</file>

<file path=docProps/app.xml><?xml version="1.0" encoding="utf-8"?>
<Properties xmlns="http://schemas.openxmlformats.org/officeDocument/2006/extended-properties" xmlns:vt="http://schemas.openxmlformats.org/officeDocument/2006/docPropsVTypes">
  <TotalTime>173</TotalTime>
  <Words>3607</Words>
  <Application>Microsoft Macintosh PowerPoint</Application>
  <PresentationFormat>Custom</PresentationFormat>
  <Paragraphs>209</Paragraphs>
  <Slides>43</Slides>
  <Notes>0</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Quotable</vt:lpstr>
      <vt:lpstr>1_Quotable</vt:lpstr>
      <vt:lpstr>Addressing Criteria for the Higher Learning Commission</vt:lpstr>
      <vt:lpstr>General Suggestions</vt:lpstr>
      <vt:lpstr>Repeat Wording</vt:lpstr>
      <vt:lpstr>Criterion 4. Teaching and Learning: Evaluation and Improvement</vt:lpstr>
      <vt:lpstr>Criterion 4. Teaching and Learning: Evaluation and Improvement</vt:lpstr>
      <vt:lpstr>Criterion 4. Teaching and Learning: Evaluation and Improvement</vt:lpstr>
      <vt:lpstr>Program Review</vt:lpstr>
      <vt:lpstr>Criterion 4. Teaching and Learning: Evaluation and Improvement</vt:lpstr>
      <vt:lpstr>Credit for Prior Learning</vt:lpstr>
      <vt:lpstr>Criterion 4. Teaching and Learning: Evaluation and Improvement</vt:lpstr>
      <vt:lpstr>Transfer Credit</vt:lpstr>
      <vt:lpstr>Criterion 4. Teaching and Learning: Evaluation and Improvement</vt:lpstr>
      <vt:lpstr>Rigor, Expectations, Access, Faculty Qualifications, Dual Credit</vt:lpstr>
      <vt:lpstr>Criterion 4. Teaching and Learning: Evaluation and Improvement</vt:lpstr>
      <vt:lpstr>Accredited Program</vt:lpstr>
      <vt:lpstr>Criterion 4. Teaching and Learning: Evaluation and Improvement</vt:lpstr>
      <vt:lpstr>Graduate Credentials</vt:lpstr>
      <vt:lpstr>Graduate Credentials</vt:lpstr>
      <vt:lpstr>Criterion 4. Teaching and Learning: Evaluation and Improvement</vt:lpstr>
      <vt:lpstr>Criterion 4. Teaching and Learning: Evaluation and Improvement</vt:lpstr>
      <vt:lpstr>Program Review</vt:lpstr>
      <vt:lpstr>Criterion 4. Teaching and Learning: Evaluation and Improvement</vt:lpstr>
      <vt:lpstr>PowerPoint Presentation</vt:lpstr>
      <vt:lpstr>Criterion 4. Teaching and Learning: Evaluation and Improvement</vt:lpstr>
      <vt:lpstr>Using Assessment Information</vt:lpstr>
      <vt:lpstr>Criterion 4. Teaching and Learning: Evaluation and Improvement</vt:lpstr>
      <vt:lpstr>Faculty Involvement</vt:lpstr>
      <vt:lpstr>Criterion 4. Teaching and Learning: Evaluation and Improvement</vt:lpstr>
      <vt:lpstr>Criterion 4. Teaching and Learning: Evaluation and Improvement</vt:lpstr>
      <vt:lpstr>Retention</vt:lpstr>
      <vt:lpstr>Criterion 4. Teaching and Learning: Evaluation and Improvement</vt:lpstr>
      <vt:lpstr>Analysis</vt:lpstr>
      <vt:lpstr>Criterion 4. Teaching and Learning: Evaluation and Improvement</vt:lpstr>
      <vt:lpstr>Uses Findings</vt:lpstr>
      <vt:lpstr>Criterion 4. Teaching and Learning: Evaluation and Improvement</vt:lpstr>
      <vt:lpstr>IPEDS (or whatever is appropriate)</vt:lpstr>
      <vt:lpstr>Criterion 3. Teaching and Learning: Quality, Resources, and Support</vt:lpstr>
      <vt:lpstr>Criterion 3. Teaching and Learning: Quality, Resources, and Support</vt:lpstr>
      <vt:lpstr>Criterion 3. Teaching and Learning: Quality, Resources, and Support</vt:lpstr>
      <vt:lpstr>Criterion 3. Teaching and Learning: Quality, Resources, and Support</vt:lpstr>
      <vt:lpstr>Criterion 3. Teaching and Learning: Quality, Resources, and Support</vt:lpstr>
      <vt:lpstr>Criterion 3. Teaching and Learning: Quality, Resources, and Support</vt:lpstr>
      <vt:lpstr>Move out of Teaching and Learning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Addressing Criteria for the Higher Learning Commission</dc:title>
  <dc:creator>Frederick Burrack</dc:creator>
  <cp:lastModifiedBy>Teri Graham</cp:lastModifiedBy>
  <cp:revision>14</cp:revision>
  <dcterms:created xsi:type="dcterms:W3CDTF">2018-10-03T13:57:30Z</dcterms:created>
  <dcterms:modified xsi:type="dcterms:W3CDTF">2018-10-18T19:22:09Z</dcterms:modified>
</cp:coreProperties>
</file>