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36"/>
  </p:notesMasterIdLst>
  <p:sldIdLst>
    <p:sldId id="272" r:id="rId3"/>
    <p:sldId id="293" r:id="rId4"/>
    <p:sldId id="263" r:id="rId5"/>
    <p:sldId id="302" r:id="rId6"/>
    <p:sldId id="304" r:id="rId7"/>
    <p:sldId id="303" r:id="rId8"/>
    <p:sldId id="305" r:id="rId9"/>
    <p:sldId id="306" r:id="rId10"/>
    <p:sldId id="290" r:id="rId11"/>
    <p:sldId id="262" r:id="rId12"/>
    <p:sldId id="259" r:id="rId13"/>
    <p:sldId id="308" r:id="rId14"/>
    <p:sldId id="307" r:id="rId15"/>
    <p:sldId id="309" r:id="rId16"/>
    <p:sldId id="310" r:id="rId17"/>
    <p:sldId id="296" r:id="rId18"/>
    <p:sldId id="264" r:id="rId19"/>
    <p:sldId id="311" r:id="rId20"/>
    <p:sldId id="312" r:id="rId21"/>
    <p:sldId id="313" r:id="rId22"/>
    <p:sldId id="271" r:id="rId23"/>
    <p:sldId id="301" r:id="rId24"/>
    <p:sldId id="274" r:id="rId25"/>
    <p:sldId id="273" r:id="rId26"/>
    <p:sldId id="261" r:id="rId27"/>
    <p:sldId id="278" r:id="rId28"/>
    <p:sldId id="275" r:id="rId29"/>
    <p:sldId id="276" r:id="rId30"/>
    <p:sldId id="277" r:id="rId31"/>
    <p:sldId id="298" r:id="rId32"/>
    <p:sldId id="299" r:id="rId33"/>
    <p:sldId id="270" r:id="rId34"/>
    <p:sldId id="26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erick Burrack" initials="F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59636" autoAdjust="0"/>
  </p:normalViewPr>
  <p:slideViewPr>
    <p:cSldViewPr snapToGrid="0">
      <p:cViewPr varScale="1">
        <p:scale>
          <a:sx n="80" d="100"/>
          <a:sy n="80" d="100"/>
        </p:scale>
        <p:origin x="-110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7-16T09:51:34.741" idx="1">
    <p:pos x="10" y="10"/>
    <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5BD96-FE64-4827-BB41-AF9503403320}" type="doc">
      <dgm:prSet loTypeId="urn:microsoft.com/office/officeart/2005/8/layout/pList2" loCatId="list" qsTypeId="urn:microsoft.com/office/officeart/2005/8/quickstyle/simple1" qsCatId="simple" csTypeId="urn:microsoft.com/office/officeart/2005/8/colors/accent1_2" csCatId="accent1" phldr="1"/>
      <dgm:spPr/>
    </dgm:pt>
    <dgm:pt modelId="{3E0FCC62-9AF6-4638-BE7E-F0DE5939457C}">
      <dgm:prSet phldrT="[Text]"/>
      <dgm:spPr/>
      <dgm:t>
        <a:bodyPr/>
        <a:lstStyle/>
        <a:p>
          <a:r>
            <a:rPr lang="en-US" dirty="0"/>
            <a:t>ISLO #1</a:t>
          </a:r>
        </a:p>
      </dgm:t>
    </dgm:pt>
    <dgm:pt modelId="{3A11628E-BEC4-47C7-9382-C4FD8F017E0B}" type="parTrans" cxnId="{FE0ABB6E-4674-425E-B6A1-68BC1EA6A88B}">
      <dgm:prSet/>
      <dgm:spPr/>
      <dgm:t>
        <a:bodyPr/>
        <a:lstStyle/>
        <a:p>
          <a:endParaRPr lang="en-US"/>
        </a:p>
      </dgm:t>
    </dgm:pt>
    <dgm:pt modelId="{11518E4C-11A0-4D78-81E5-45C63CBE8D58}" type="sibTrans" cxnId="{FE0ABB6E-4674-425E-B6A1-68BC1EA6A88B}">
      <dgm:prSet/>
      <dgm:spPr/>
      <dgm:t>
        <a:bodyPr/>
        <a:lstStyle/>
        <a:p>
          <a:endParaRPr lang="en-US"/>
        </a:p>
      </dgm:t>
    </dgm:pt>
    <dgm:pt modelId="{CF5D743B-0779-4466-A193-678B7C1AEC64}">
      <dgm:prSet phldrT="[Text]"/>
      <dgm:spPr/>
      <dgm:t>
        <a:bodyPr/>
        <a:lstStyle/>
        <a:p>
          <a:r>
            <a:rPr lang="en-US" dirty="0"/>
            <a:t>ISLO #2</a:t>
          </a:r>
        </a:p>
      </dgm:t>
    </dgm:pt>
    <dgm:pt modelId="{864AF5AD-6044-4774-BC00-EC003EDEDA23}" type="parTrans" cxnId="{E1AA24F1-5E62-4EEA-8847-EAD06FA9F128}">
      <dgm:prSet/>
      <dgm:spPr/>
      <dgm:t>
        <a:bodyPr/>
        <a:lstStyle/>
        <a:p>
          <a:endParaRPr lang="en-US"/>
        </a:p>
      </dgm:t>
    </dgm:pt>
    <dgm:pt modelId="{BBEEAB28-FD04-47B7-989D-D4A96DCBB2B9}" type="sibTrans" cxnId="{E1AA24F1-5E62-4EEA-8847-EAD06FA9F128}">
      <dgm:prSet/>
      <dgm:spPr/>
      <dgm:t>
        <a:bodyPr/>
        <a:lstStyle/>
        <a:p>
          <a:endParaRPr lang="en-US"/>
        </a:p>
      </dgm:t>
    </dgm:pt>
    <dgm:pt modelId="{782E0EA6-5EA7-4FBC-A7B9-C76FCC10D73C}">
      <dgm:prSet phldrT="[Text]"/>
      <dgm:spPr/>
      <dgm:t>
        <a:bodyPr/>
        <a:lstStyle/>
        <a:p>
          <a:r>
            <a:rPr lang="en-US" dirty="0"/>
            <a:t>ISLO #3</a:t>
          </a:r>
        </a:p>
      </dgm:t>
    </dgm:pt>
    <dgm:pt modelId="{21127E28-8660-4F0E-B2F8-C0829323BFA2}" type="parTrans" cxnId="{84D77207-865F-4E87-8961-3E7B51EFB257}">
      <dgm:prSet/>
      <dgm:spPr/>
      <dgm:t>
        <a:bodyPr/>
        <a:lstStyle/>
        <a:p>
          <a:endParaRPr lang="en-US"/>
        </a:p>
      </dgm:t>
    </dgm:pt>
    <dgm:pt modelId="{F9FC03BF-D457-4EF2-8A71-C7D747C6C2AB}" type="sibTrans" cxnId="{84D77207-865F-4E87-8961-3E7B51EFB257}">
      <dgm:prSet/>
      <dgm:spPr/>
      <dgm:t>
        <a:bodyPr/>
        <a:lstStyle/>
        <a:p>
          <a:endParaRPr lang="en-US"/>
        </a:p>
      </dgm:t>
    </dgm:pt>
    <dgm:pt modelId="{A9DB1792-98F3-41E7-A665-AE343EF79A18}" type="pres">
      <dgm:prSet presAssocID="{5105BD96-FE64-4827-BB41-AF9503403320}" presName="Name0" presStyleCnt="0">
        <dgm:presLayoutVars>
          <dgm:dir/>
          <dgm:resizeHandles val="exact"/>
        </dgm:presLayoutVars>
      </dgm:prSet>
      <dgm:spPr/>
    </dgm:pt>
    <dgm:pt modelId="{1969DEC5-E7C2-4B0E-B1B1-4FCB2345C550}" type="pres">
      <dgm:prSet presAssocID="{5105BD96-FE64-4827-BB41-AF9503403320}" presName="bkgdShp" presStyleLbl="alignAccFollowNode1" presStyleIdx="0" presStyleCnt="1" custLinFactNeighborX="7494" custLinFactNeighborY="-76830"/>
      <dgm:spPr/>
    </dgm:pt>
    <dgm:pt modelId="{FEE4DD06-3BD7-40C3-AA31-331F4DE62FA0}" type="pres">
      <dgm:prSet presAssocID="{5105BD96-FE64-4827-BB41-AF9503403320}" presName="linComp" presStyleCnt="0"/>
      <dgm:spPr/>
    </dgm:pt>
    <dgm:pt modelId="{D47C76CC-FD41-49DB-ABD9-BF1FFA97FA78}" type="pres">
      <dgm:prSet presAssocID="{3E0FCC62-9AF6-4638-BE7E-F0DE5939457C}" presName="compNode" presStyleCnt="0"/>
      <dgm:spPr/>
    </dgm:pt>
    <dgm:pt modelId="{B8E8E25E-15E7-4344-AC33-6F22235B3D17}" type="pres">
      <dgm:prSet presAssocID="{3E0FCC62-9AF6-4638-BE7E-F0DE5939457C}" presName="node" presStyleLbl="node1" presStyleIdx="0" presStyleCnt="3" custScaleY="57807">
        <dgm:presLayoutVars>
          <dgm:bulletEnabled val="1"/>
        </dgm:presLayoutVars>
      </dgm:prSet>
      <dgm:spPr/>
      <dgm:t>
        <a:bodyPr/>
        <a:lstStyle/>
        <a:p>
          <a:endParaRPr lang="en-US"/>
        </a:p>
      </dgm:t>
    </dgm:pt>
    <dgm:pt modelId="{D07E2539-ADCB-4BBE-9A5B-38F745910B8D}" type="pres">
      <dgm:prSet presAssocID="{3E0FCC62-9AF6-4638-BE7E-F0DE5939457C}" presName="invisiNode" presStyleLbl="node1" presStyleIdx="0" presStyleCnt="3"/>
      <dgm:spPr/>
    </dgm:pt>
    <dgm:pt modelId="{E58526A7-3750-475C-AA84-13AB2E856B71}" type="pres">
      <dgm:prSet presAssocID="{3E0FCC62-9AF6-4638-BE7E-F0DE5939457C}" presName="imagNode" presStyleLbl="fgImgPlace1" presStyleIdx="0" presStyleCnt="3" custScaleY="173550" custLinFactNeighborX="454" custLinFactNeighborY="-4461"/>
      <dgm:spPr>
        <a:blipFill dpi="0" rotWithShape="1">
          <a:blip xmlns:r="http://schemas.openxmlformats.org/officeDocument/2006/relationships" r:embed="rId1" cstate="email">
            <a:extLst>
              <a:ext uri="{28A0092B-C50C-407E-A947-70E740481C1C}">
                <a14:useLocalDpi xmlns:a14="http://schemas.microsoft.com/office/drawing/2010/main" val="0"/>
              </a:ext>
            </a:extLst>
          </a:blip>
          <a:srcRect/>
          <a:stretch>
            <a:fillRect l="-1064" t="3334" r="-1064" b="3334"/>
          </a:stretch>
        </a:blipFill>
      </dgm:spPr>
    </dgm:pt>
    <dgm:pt modelId="{3B9913E8-5898-44DB-B4C0-A72554DF8579}" type="pres">
      <dgm:prSet presAssocID="{11518E4C-11A0-4D78-81E5-45C63CBE8D58}" presName="sibTrans" presStyleLbl="sibTrans2D1" presStyleIdx="0" presStyleCnt="0"/>
      <dgm:spPr/>
      <dgm:t>
        <a:bodyPr/>
        <a:lstStyle/>
        <a:p>
          <a:endParaRPr lang="en-US"/>
        </a:p>
      </dgm:t>
    </dgm:pt>
    <dgm:pt modelId="{94B05DF7-9700-45B0-A889-94F54C94F166}" type="pres">
      <dgm:prSet presAssocID="{CF5D743B-0779-4466-A193-678B7C1AEC64}" presName="compNode" presStyleCnt="0"/>
      <dgm:spPr/>
    </dgm:pt>
    <dgm:pt modelId="{11CA1A96-8902-4C5C-9522-06A3B9935933}" type="pres">
      <dgm:prSet presAssocID="{CF5D743B-0779-4466-A193-678B7C1AEC64}" presName="node" presStyleLbl="node1" presStyleIdx="1" presStyleCnt="3" custScaleY="56361">
        <dgm:presLayoutVars>
          <dgm:bulletEnabled val="1"/>
        </dgm:presLayoutVars>
      </dgm:prSet>
      <dgm:spPr/>
      <dgm:t>
        <a:bodyPr/>
        <a:lstStyle/>
        <a:p>
          <a:endParaRPr lang="en-US"/>
        </a:p>
      </dgm:t>
    </dgm:pt>
    <dgm:pt modelId="{B7FD79E6-92D0-4109-ABAD-3D4784ACF18E}" type="pres">
      <dgm:prSet presAssocID="{CF5D743B-0779-4466-A193-678B7C1AEC64}" presName="invisiNode" presStyleLbl="node1" presStyleIdx="1" presStyleCnt="3"/>
      <dgm:spPr/>
    </dgm:pt>
    <dgm:pt modelId="{14E0374E-8F48-4DD1-93A3-E4F5FE80C203}" type="pres">
      <dgm:prSet presAssocID="{CF5D743B-0779-4466-A193-678B7C1AEC64}" presName="imagNode" presStyleLbl="fgImgPlace1" presStyleIdx="1" presStyleCnt="3" custScaleY="16858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6000" r="-6000"/>
          </a:stretch>
        </a:blipFill>
      </dgm:spPr>
    </dgm:pt>
    <dgm:pt modelId="{9BDB6CBD-B458-4C9D-9B90-AE649C4F478A}" type="pres">
      <dgm:prSet presAssocID="{BBEEAB28-FD04-47B7-989D-D4A96DCBB2B9}" presName="sibTrans" presStyleLbl="sibTrans2D1" presStyleIdx="0" presStyleCnt="0"/>
      <dgm:spPr/>
      <dgm:t>
        <a:bodyPr/>
        <a:lstStyle/>
        <a:p>
          <a:endParaRPr lang="en-US"/>
        </a:p>
      </dgm:t>
    </dgm:pt>
    <dgm:pt modelId="{A6F30CF6-D625-4ACD-B73A-3705AA5EC311}" type="pres">
      <dgm:prSet presAssocID="{782E0EA6-5EA7-4FBC-A7B9-C76FCC10D73C}" presName="compNode" presStyleCnt="0"/>
      <dgm:spPr/>
    </dgm:pt>
    <dgm:pt modelId="{BE1704AD-F40D-4D9B-8264-23BBE99597FE}" type="pres">
      <dgm:prSet presAssocID="{782E0EA6-5EA7-4FBC-A7B9-C76FCC10D73C}" presName="node" presStyleLbl="node1" presStyleIdx="2" presStyleCnt="3" custScaleY="53258">
        <dgm:presLayoutVars>
          <dgm:bulletEnabled val="1"/>
        </dgm:presLayoutVars>
      </dgm:prSet>
      <dgm:spPr/>
      <dgm:t>
        <a:bodyPr/>
        <a:lstStyle/>
        <a:p>
          <a:endParaRPr lang="en-US"/>
        </a:p>
      </dgm:t>
    </dgm:pt>
    <dgm:pt modelId="{43C04C32-F705-43D2-9297-F4A75048C954}" type="pres">
      <dgm:prSet presAssocID="{782E0EA6-5EA7-4FBC-A7B9-C76FCC10D73C}" presName="invisiNode" presStyleLbl="node1" presStyleIdx="2" presStyleCnt="3"/>
      <dgm:spPr/>
    </dgm:pt>
    <dgm:pt modelId="{41412E9C-E688-4F8F-8638-2F75D43CDF36}" type="pres">
      <dgm:prSet presAssocID="{782E0EA6-5EA7-4FBC-A7B9-C76FCC10D73C}" presName="imagNode" presStyleLbl="fgImgPlace1" presStyleIdx="2" presStyleCnt="3" custScaleY="165997"/>
      <dgm:spPr>
        <a:blipFill dpi="0" rotWithShape="1">
          <a:blip xmlns:r="http://schemas.openxmlformats.org/officeDocument/2006/relationships" r:embed="rId3" cstate="email">
            <a:extLst>
              <a:ext uri="{28A0092B-C50C-407E-A947-70E740481C1C}">
                <a14:useLocalDpi xmlns:a14="http://schemas.microsoft.com/office/drawing/2010/main" val="0"/>
              </a:ext>
            </a:extLst>
          </a:blip>
          <a:srcRect/>
          <a:stretch>
            <a:fillRect l="-11277" t="-14761" r="-11277" b="-14761"/>
          </a:stretch>
        </a:blipFill>
      </dgm:spPr>
    </dgm:pt>
  </dgm:ptLst>
  <dgm:cxnLst>
    <dgm:cxn modelId="{C707EC66-E5EE-4445-8640-E699220F3146}" type="presOf" srcId="{3E0FCC62-9AF6-4638-BE7E-F0DE5939457C}" destId="{B8E8E25E-15E7-4344-AC33-6F22235B3D17}" srcOrd="0" destOrd="0" presId="urn:microsoft.com/office/officeart/2005/8/layout/pList2"/>
    <dgm:cxn modelId="{4577CD94-C2FE-2946-9680-050D1033D4D9}" type="presOf" srcId="{11518E4C-11A0-4D78-81E5-45C63CBE8D58}" destId="{3B9913E8-5898-44DB-B4C0-A72554DF8579}" srcOrd="0" destOrd="0" presId="urn:microsoft.com/office/officeart/2005/8/layout/pList2"/>
    <dgm:cxn modelId="{84D77207-865F-4E87-8961-3E7B51EFB257}" srcId="{5105BD96-FE64-4827-BB41-AF9503403320}" destId="{782E0EA6-5EA7-4FBC-A7B9-C76FCC10D73C}" srcOrd="2" destOrd="0" parTransId="{21127E28-8660-4F0E-B2F8-C0829323BFA2}" sibTransId="{F9FC03BF-D457-4EF2-8A71-C7D747C6C2AB}"/>
    <dgm:cxn modelId="{C84A2E4E-141A-D144-9073-4DEC5798F496}" type="presOf" srcId="{CF5D743B-0779-4466-A193-678B7C1AEC64}" destId="{11CA1A96-8902-4C5C-9522-06A3B9935933}" srcOrd="0" destOrd="0" presId="urn:microsoft.com/office/officeart/2005/8/layout/pList2"/>
    <dgm:cxn modelId="{FE0ABB6E-4674-425E-B6A1-68BC1EA6A88B}" srcId="{5105BD96-FE64-4827-BB41-AF9503403320}" destId="{3E0FCC62-9AF6-4638-BE7E-F0DE5939457C}" srcOrd="0" destOrd="0" parTransId="{3A11628E-BEC4-47C7-9382-C4FD8F017E0B}" sibTransId="{11518E4C-11A0-4D78-81E5-45C63CBE8D58}"/>
    <dgm:cxn modelId="{6D0439DC-2E9E-4247-9D65-AC019B96A4C9}" type="presOf" srcId="{782E0EA6-5EA7-4FBC-A7B9-C76FCC10D73C}" destId="{BE1704AD-F40D-4D9B-8264-23BBE99597FE}" srcOrd="0" destOrd="0" presId="urn:microsoft.com/office/officeart/2005/8/layout/pList2"/>
    <dgm:cxn modelId="{D4B2DEA6-1457-9945-9449-470A4EB060BF}" type="presOf" srcId="{5105BD96-FE64-4827-BB41-AF9503403320}" destId="{A9DB1792-98F3-41E7-A665-AE343EF79A18}" srcOrd="0" destOrd="0" presId="urn:microsoft.com/office/officeart/2005/8/layout/pList2"/>
    <dgm:cxn modelId="{139152C6-4A45-AB4F-9D2A-BED3B38CA9C9}" type="presOf" srcId="{BBEEAB28-FD04-47B7-989D-D4A96DCBB2B9}" destId="{9BDB6CBD-B458-4C9D-9B90-AE649C4F478A}" srcOrd="0" destOrd="0" presId="urn:microsoft.com/office/officeart/2005/8/layout/pList2"/>
    <dgm:cxn modelId="{E1AA24F1-5E62-4EEA-8847-EAD06FA9F128}" srcId="{5105BD96-FE64-4827-BB41-AF9503403320}" destId="{CF5D743B-0779-4466-A193-678B7C1AEC64}" srcOrd="1" destOrd="0" parTransId="{864AF5AD-6044-4774-BC00-EC003EDEDA23}" sibTransId="{BBEEAB28-FD04-47B7-989D-D4A96DCBB2B9}"/>
    <dgm:cxn modelId="{F64968E8-7A10-0B4E-B717-C36923C609F0}" type="presParOf" srcId="{A9DB1792-98F3-41E7-A665-AE343EF79A18}" destId="{1969DEC5-E7C2-4B0E-B1B1-4FCB2345C550}" srcOrd="0" destOrd="0" presId="urn:microsoft.com/office/officeart/2005/8/layout/pList2"/>
    <dgm:cxn modelId="{5E82FB3A-F592-E548-9770-A42ACE56E040}" type="presParOf" srcId="{A9DB1792-98F3-41E7-A665-AE343EF79A18}" destId="{FEE4DD06-3BD7-40C3-AA31-331F4DE62FA0}" srcOrd="1" destOrd="0" presId="urn:microsoft.com/office/officeart/2005/8/layout/pList2"/>
    <dgm:cxn modelId="{C969319D-ED10-FF45-B2BC-E1D53739AE8A}" type="presParOf" srcId="{FEE4DD06-3BD7-40C3-AA31-331F4DE62FA0}" destId="{D47C76CC-FD41-49DB-ABD9-BF1FFA97FA78}" srcOrd="0" destOrd="0" presId="urn:microsoft.com/office/officeart/2005/8/layout/pList2"/>
    <dgm:cxn modelId="{BEA42B77-B24C-6A4E-BFDB-A09AE3D3E00D}" type="presParOf" srcId="{D47C76CC-FD41-49DB-ABD9-BF1FFA97FA78}" destId="{B8E8E25E-15E7-4344-AC33-6F22235B3D17}" srcOrd="0" destOrd="0" presId="urn:microsoft.com/office/officeart/2005/8/layout/pList2"/>
    <dgm:cxn modelId="{B15EB29B-6F46-9544-8B42-D755DDAEF275}" type="presParOf" srcId="{D47C76CC-FD41-49DB-ABD9-BF1FFA97FA78}" destId="{D07E2539-ADCB-4BBE-9A5B-38F745910B8D}" srcOrd="1" destOrd="0" presId="urn:microsoft.com/office/officeart/2005/8/layout/pList2"/>
    <dgm:cxn modelId="{F87F8CA2-5416-DF44-8B7B-1114F5E310A7}" type="presParOf" srcId="{D47C76CC-FD41-49DB-ABD9-BF1FFA97FA78}" destId="{E58526A7-3750-475C-AA84-13AB2E856B71}" srcOrd="2" destOrd="0" presId="urn:microsoft.com/office/officeart/2005/8/layout/pList2"/>
    <dgm:cxn modelId="{8C20139E-F0CD-3346-8044-49811A2F9A55}" type="presParOf" srcId="{FEE4DD06-3BD7-40C3-AA31-331F4DE62FA0}" destId="{3B9913E8-5898-44DB-B4C0-A72554DF8579}" srcOrd="1" destOrd="0" presId="urn:microsoft.com/office/officeart/2005/8/layout/pList2"/>
    <dgm:cxn modelId="{40DF9A8B-533D-A041-A322-6A2F9A830BB4}" type="presParOf" srcId="{FEE4DD06-3BD7-40C3-AA31-331F4DE62FA0}" destId="{94B05DF7-9700-45B0-A889-94F54C94F166}" srcOrd="2" destOrd="0" presId="urn:microsoft.com/office/officeart/2005/8/layout/pList2"/>
    <dgm:cxn modelId="{F7A91166-6963-5B44-901F-BCBEDBDBEB2E}" type="presParOf" srcId="{94B05DF7-9700-45B0-A889-94F54C94F166}" destId="{11CA1A96-8902-4C5C-9522-06A3B9935933}" srcOrd="0" destOrd="0" presId="urn:microsoft.com/office/officeart/2005/8/layout/pList2"/>
    <dgm:cxn modelId="{A546392E-BF78-6241-8BAF-C92343606464}" type="presParOf" srcId="{94B05DF7-9700-45B0-A889-94F54C94F166}" destId="{B7FD79E6-92D0-4109-ABAD-3D4784ACF18E}" srcOrd="1" destOrd="0" presId="urn:microsoft.com/office/officeart/2005/8/layout/pList2"/>
    <dgm:cxn modelId="{09B2C5C9-302A-CD42-B95B-62621D2D17DE}" type="presParOf" srcId="{94B05DF7-9700-45B0-A889-94F54C94F166}" destId="{14E0374E-8F48-4DD1-93A3-E4F5FE80C203}" srcOrd="2" destOrd="0" presId="urn:microsoft.com/office/officeart/2005/8/layout/pList2"/>
    <dgm:cxn modelId="{0707C34F-BE77-1F45-84E2-B7D496AD25B1}" type="presParOf" srcId="{FEE4DD06-3BD7-40C3-AA31-331F4DE62FA0}" destId="{9BDB6CBD-B458-4C9D-9B90-AE649C4F478A}" srcOrd="3" destOrd="0" presId="urn:microsoft.com/office/officeart/2005/8/layout/pList2"/>
    <dgm:cxn modelId="{4721A6D7-562A-8B4A-91FA-D11F7B0BBF19}" type="presParOf" srcId="{FEE4DD06-3BD7-40C3-AA31-331F4DE62FA0}" destId="{A6F30CF6-D625-4ACD-B73A-3705AA5EC311}" srcOrd="4" destOrd="0" presId="urn:microsoft.com/office/officeart/2005/8/layout/pList2"/>
    <dgm:cxn modelId="{B3E65724-A262-A64B-903D-AB722981F06C}" type="presParOf" srcId="{A6F30CF6-D625-4ACD-B73A-3705AA5EC311}" destId="{BE1704AD-F40D-4D9B-8264-23BBE99597FE}" srcOrd="0" destOrd="0" presId="urn:microsoft.com/office/officeart/2005/8/layout/pList2"/>
    <dgm:cxn modelId="{C5B06E2D-01D9-0D4A-BB8E-723486B18AAE}" type="presParOf" srcId="{A6F30CF6-D625-4ACD-B73A-3705AA5EC311}" destId="{43C04C32-F705-43D2-9297-F4A75048C954}" srcOrd="1" destOrd="0" presId="urn:microsoft.com/office/officeart/2005/8/layout/pList2"/>
    <dgm:cxn modelId="{E874A637-ED99-B342-9E67-176C8D5DD0AA}" type="presParOf" srcId="{A6F30CF6-D625-4ACD-B73A-3705AA5EC311}" destId="{41412E9C-E688-4F8F-8638-2F75D43CDF36}" srcOrd="2" destOrd="0" presId="urn:microsoft.com/office/officeart/2005/8/layout/p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9DEC5-E7C2-4B0E-B1B1-4FCB2345C550}">
      <dsp:nvSpPr>
        <dsp:cNvPr id="0" name=""/>
        <dsp:cNvSpPr/>
      </dsp:nvSpPr>
      <dsp:spPr>
        <a:xfrm>
          <a:off x="0" y="0"/>
          <a:ext cx="5980994" cy="89981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8526A7-3750-475C-AA84-13AB2E856B71}">
      <dsp:nvSpPr>
        <dsp:cNvPr id="0" name=""/>
        <dsp:cNvSpPr/>
      </dsp:nvSpPr>
      <dsp:spPr>
        <a:xfrm>
          <a:off x="187406" y="52556"/>
          <a:ext cx="1756916" cy="1145197"/>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val="0"/>
              </a:ext>
            </a:extLst>
          </a:blip>
          <a:srcRect/>
          <a:stretch>
            <a:fillRect l="-1064" t="3334" r="-1064" b="333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E8E25E-15E7-4344-AC33-6F22235B3D17}">
      <dsp:nvSpPr>
        <dsp:cNvPr id="0" name=""/>
        <dsp:cNvSpPr/>
      </dsp:nvSpPr>
      <dsp:spPr>
        <a:xfrm rot="10800000">
          <a:off x="179429" y="1336515"/>
          <a:ext cx="1756916" cy="63574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a:t>ISLO #1</a:t>
          </a:r>
        </a:p>
      </dsp:txBody>
      <dsp:txXfrm rot="10800000">
        <a:off x="198980" y="1336515"/>
        <a:ext cx="1717814" cy="616196"/>
      </dsp:txXfrm>
    </dsp:sp>
    <dsp:sp modelId="{14E0374E-8F48-4DD1-93A3-E4F5FE80C203}">
      <dsp:nvSpPr>
        <dsp:cNvPr id="0" name=""/>
        <dsp:cNvSpPr/>
      </dsp:nvSpPr>
      <dsp:spPr>
        <a:xfrm>
          <a:off x="2112038" y="94162"/>
          <a:ext cx="1756916" cy="1112421"/>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CA1A96-8902-4C5C-9522-06A3B9935933}">
      <dsp:nvSpPr>
        <dsp:cNvPr id="0" name=""/>
        <dsp:cNvSpPr/>
      </dsp:nvSpPr>
      <dsp:spPr>
        <a:xfrm rot="10800000">
          <a:off x="2112038" y="1340248"/>
          <a:ext cx="1756916" cy="61984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a:t>ISLO #2</a:t>
          </a:r>
        </a:p>
      </dsp:txBody>
      <dsp:txXfrm rot="10800000">
        <a:off x="2131100" y="1340248"/>
        <a:ext cx="1718792" cy="600783"/>
      </dsp:txXfrm>
    </dsp:sp>
    <dsp:sp modelId="{41412E9C-E688-4F8F-8638-2F75D43CDF36}">
      <dsp:nvSpPr>
        <dsp:cNvPr id="0" name=""/>
        <dsp:cNvSpPr/>
      </dsp:nvSpPr>
      <dsp:spPr>
        <a:xfrm>
          <a:off x="4044647" y="106960"/>
          <a:ext cx="1756916" cy="1095357"/>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val="0"/>
              </a:ext>
            </a:extLst>
          </a:blip>
          <a:srcRect/>
          <a:stretch>
            <a:fillRect l="-11277" t="-14761" r="-11277" b="-1476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1704AD-F40D-4D9B-8264-23BBE99597FE}">
      <dsp:nvSpPr>
        <dsp:cNvPr id="0" name=""/>
        <dsp:cNvSpPr/>
      </dsp:nvSpPr>
      <dsp:spPr>
        <a:xfrm rot="10800000">
          <a:off x="4044647" y="1361576"/>
          <a:ext cx="1756916" cy="58571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a:t>ISLO #3</a:t>
          </a:r>
        </a:p>
      </dsp:txBody>
      <dsp:txXfrm rot="10800000">
        <a:off x="4062660" y="1361576"/>
        <a:ext cx="1720890" cy="56770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C24A0-2458-4901-91E9-3E5481B8DE24}" type="datetimeFigureOut">
              <a:rPr lang="en-US" smtClean="0"/>
              <a:t>10/18/18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73D17-03F1-47E1-817E-8C5AD8CA10AA}" type="slidenum">
              <a:rPr lang="en-US" smtClean="0"/>
              <a:t>‹#›</a:t>
            </a:fld>
            <a:endParaRPr lang="en-US"/>
          </a:p>
        </p:txBody>
      </p:sp>
    </p:spTree>
    <p:extLst>
      <p:ext uri="{BB962C8B-B14F-4D97-AF65-F5344CB8AC3E}">
        <p14:creationId xmlns:p14="http://schemas.microsoft.com/office/powerpoint/2010/main" val="219742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Dr.</a:t>
            </a:r>
            <a:r>
              <a:rPr lang="en-US" sz="1600" baseline="0" dirty="0"/>
              <a:t> Frederick Burrack, Director of Assessment at Kansas State University in the United States of America. </a:t>
            </a:r>
          </a:p>
          <a:p>
            <a:endParaRPr lang="en-US" sz="1600" dirty="0"/>
          </a:p>
          <a:p>
            <a:r>
              <a:rPr lang="en-US" sz="1600" kern="1200" dirty="0">
                <a:solidFill>
                  <a:schemeClr val="tx1"/>
                </a:solidFill>
                <a:effectLst/>
              </a:rPr>
              <a:t>This session will focus on ways to assess desired learning outcomes from coursework. </a:t>
            </a:r>
            <a:endParaRPr lang="en-US" sz="16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346D85-BA5E-40F7-9B26-AC8C2EF96C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Frederick Burrack, Kansas State University, fburrack@ksu.edu</a:t>
            </a:r>
          </a:p>
        </p:txBody>
      </p:sp>
      <p:sp>
        <p:nvSpPr>
          <p:cNvPr id="6" name="Header Placeholder 5"/>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Instructional Strategies as Assessment</a:t>
            </a:r>
          </a:p>
        </p:txBody>
      </p:sp>
    </p:spTree>
    <p:extLst>
      <p:ext uri="{BB962C8B-B14F-4D97-AF65-F5344CB8AC3E}">
        <p14:creationId xmlns:p14="http://schemas.microsoft.com/office/powerpoint/2010/main" val="1450435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a:t>
            </a:r>
          </a:p>
        </p:txBody>
      </p:sp>
      <p:sp>
        <p:nvSpPr>
          <p:cNvPr id="4" name="Slide Number Placeholder 3"/>
          <p:cNvSpPr>
            <a:spLocks noGrp="1"/>
          </p:cNvSpPr>
          <p:nvPr>
            <p:ph type="sldNum" sz="quarter" idx="10"/>
          </p:nvPr>
        </p:nvSpPr>
        <p:spPr/>
        <p:txBody>
          <a:bodyPr/>
          <a:lstStyle/>
          <a:p>
            <a:fld id="{EA59D415-4204-485D-BD62-A4F90F174291}" type="slidenum">
              <a:rPr lang="en-US" smtClean="0"/>
              <a:t>10</a:t>
            </a:fld>
            <a:endParaRPr lang="en-US"/>
          </a:p>
        </p:txBody>
      </p:sp>
    </p:spTree>
    <p:extLst>
      <p:ext uri="{BB962C8B-B14F-4D97-AF65-F5344CB8AC3E}">
        <p14:creationId xmlns:p14="http://schemas.microsoft.com/office/powerpoint/2010/main" val="4091980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inherent in course work are multiple learning expectations (or outcomes).  Techniques to disaggregate and report learning per</a:t>
            </a:r>
            <a:r>
              <a:rPr lang="en-US" sz="1600" kern="1200" baseline="0" dirty="0">
                <a:solidFill>
                  <a:schemeClr val="tx1"/>
                </a:solidFill>
                <a:effectLst/>
                <a:latin typeface="+mn-lt"/>
                <a:ea typeface="+mn-ea"/>
                <a:cs typeface="+mn-cs"/>
              </a:rPr>
              <a:t> outcome </a:t>
            </a:r>
            <a:r>
              <a:rPr lang="en-US" sz="1600" kern="1200" dirty="0">
                <a:solidFill>
                  <a:schemeClr val="tx1"/>
                </a:solidFill>
                <a:effectLst/>
                <a:latin typeface="+mn-lt"/>
                <a:ea typeface="+mn-ea"/>
                <a:cs typeface="+mn-cs"/>
              </a:rPr>
              <a:t>can be useful</a:t>
            </a:r>
            <a:r>
              <a:rPr lang="en-US" sz="1600" kern="1200" baseline="0" dirty="0">
                <a:solidFill>
                  <a:schemeClr val="tx1"/>
                </a:solidFill>
                <a:effectLst/>
                <a:latin typeface="+mn-lt"/>
                <a:ea typeface="+mn-ea"/>
                <a:cs typeface="+mn-cs"/>
              </a:rPr>
              <a:t> to </a:t>
            </a:r>
            <a:r>
              <a:rPr lang="en-US" sz="1600" kern="1200" dirty="0">
                <a:solidFill>
                  <a:schemeClr val="tx1"/>
                </a:solidFill>
                <a:effectLst/>
                <a:latin typeface="+mn-lt"/>
                <a:ea typeface="+mn-ea"/>
                <a:cs typeface="+mn-cs"/>
              </a:rPr>
              <a:t>guide instructional improvement.</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For</a:t>
            </a:r>
            <a:r>
              <a:rPr lang="en-US" sz="1600" kern="1200" baseline="0" dirty="0">
                <a:solidFill>
                  <a:schemeClr val="tx1"/>
                </a:solidFill>
                <a:effectLst/>
                <a:latin typeface="+mn-lt"/>
                <a:ea typeface="+mn-ea"/>
                <a:cs typeface="+mn-cs"/>
              </a:rPr>
              <a:t> many assessments, retention of knowledge provides important evidence of learning. </a:t>
            </a:r>
            <a:r>
              <a:rPr lang="en-US" sz="1600" b="1" kern="1200" baseline="0" dirty="0">
                <a:solidFill>
                  <a:schemeClr val="tx1"/>
                </a:solidFill>
                <a:effectLst/>
                <a:latin typeface="+mn-lt"/>
                <a:ea typeface="+mn-ea"/>
                <a:cs typeface="+mn-cs"/>
              </a:rPr>
              <a:t>(click) </a:t>
            </a:r>
            <a:r>
              <a:rPr lang="en-US" sz="1600" kern="1200" baseline="0" dirty="0">
                <a:solidFill>
                  <a:schemeClr val="tx1"/>
                </a:solidFill>
                <a:effectLst/>
                <a:latin typeface="+mn-lt"/>
                <a:ea typeface="+mn-ea"/>
                <a:cs typeface="+mn-cs"/>
              </a:rPr>
              <a:t>A common task through which we ask students to demonstrate retention is through selected choice questions.  It requires multiple questions to identify sufficient levels of knowledge retention to confirm proficiency.  </a:t>
            </a:r>
          </a:p>
          <a:p>
            <a:endParaRPr lang="en-US" sz="1600" kern="1200" baseline="0" dirty="0">
              <a:solidFill>
                <a:schemeClr val="tx1"/>
              </a:solidFill>
              <a:effectLst/>
              <a:latin typeface="+mn-lt"/>
              <a:ea typeface="+mn-ea"/>
              <a:cs typeface="+mn-cs"/>
            </a:endParaRPr>
          </a:p>
          <a:p>
            <a:r>
              <a:rPr lang="en-US" sz="1600" kern="1200" baseline="0" dirty="0">
                <a:solidFill>
                  <a:schemeClr val="tx1"/>
                </a:solidFill>
                <a:effectLst/>
                <a:latin typeface="+mn-lt"/>
                <a:ea typeface="+mn-ea"/>
                <a:cs typeface="+mn-cs"/>
              </a:rPr>
              <a:t>(</a:t>
            </a:r>
            <a:r>
              <a:rPr lang="en-US" sz="1600" b="1" kern="1200" baseline="0" dirty="0">
                <a:solidFill>
                  <a:schemeClr val="tx1"/>
                </a:solidFill>
                <a:effectLst/>
                <a:latin typeface="+mn-lt"/>
                <a:ea typeface="+mn-ea"/>
                <a:cs typeface="+mn-cs"/>
              </a:rPr>
              <a:t>click) </a:t>
            </a:r>
            <a:r>
              <a:rPr lang="en-US" sz="1600" kern="1200" baseline="0" dirty="0">
                <a:solidFill>
                  <a:schemeClr val="tx1"/>
                </a:solidFill>
                <a:effectLst/>
                <a:latin typeface="+mn-lt"/>
                <a:ea typeface="+mn-ea"/>
                <a:cs typeface="+mn-cs"/>
              </a:rPr>
              <a:t>An effective strategy </a:t>
            </a:r>
            <a:r>
              <a:rPr lang="en-US" sz="1600" kern="1200" dirty="0">
                <a:solidFill>
                  <a:schemeClr val="tx1"/>
                </a:solidFill>
                <a:effectLst/>
                <a:latin typeface="+mn-lt"/>
                <a:ea typeface="+mn-ea"/>
                <a:cs typeface="+mn-cs"/>
              </a:rPr>
              <a:t>to identify learning for</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specific outcomes from selected choice assessments</a:t>
            </a:r>
            <a:r>
              <a:rPr lang="en-US" sz="1600" kern="1200" baseline="0" dirty="0">
                <a:solidFill>
                  <a:schemeClr val="tx1"/>
                </a:solidFill>
                <a:effectLst/>
                <a:latin typeface="+mn-lt"/>
                <a:ea typeface="+mn-ea"/>
                <a:cs typeface="+mn-cs"/>
              </a:rPr>
              <a:t> is disaggregating per outcome.  </a:t>
            </a:r>
          </a:p>
          <a:p>
            <a:endParaRPr lang="en-US" sz="1600" kern="1200" baseline="0" dirty="0">
              <a:solidFill>
                <a:schemeClr val="tx1"/>
              </a:solidFill>
              <a:effectLst/>
              <a:latin typeface="+mn-lt"/>
              <a:ea typeface="+mn-ea"/>
              <a:cs typeface="+mn-cs"/>
            </a:endParaRPr>
          </a:p>
          <a:p>
            <a:r>
              <a:rPr lang="en-US" sz="1600" kern="1200" baseline="0" dirty="0">
                <a:solidFill>
                  <a:schemeClr val="tx1"/>
                </a:solidFill>
                <a:effectLst/>
                <a:latin typeface="+mn-lt"/>
                <a:ea typeface="+mn-ea"/>
                <a:cs typeface="+mn-cs"/>
              </a:rPr>
              <a:t>This can be accomplished in a variety of ways. </a:t>
            </a:r>
          </a:p>
          <a:p>
            <a:pPr marL="171450" indent="-171450">
              <a:buFont typeface="Arial" panose="020B0604020202020204" pitchFamily="34" charset="0"/>
              <a:buChar char="•"/>
            </a:pPr>
            <a:endParaRPr lang="en-US" sz="16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346D85-BA5E-40F7-9B26-AC8C2EF96C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Frederick Burrack, Kansas State University, fburrack@ksu.edu</a:t>
            </a:r>
          </a:p>
        </p:txBody>
      </p:sp>
      <p:sp>
        <p:nvSpPr>
          <p:cNvPr id="6" name="Header Placeholder 5"/>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Instructional Strategies as Assessment</a:t>
            </a:r>
          </a:p>
        </p:txBody>
      </p:sp>
    </p:spTree>
    <p:extLst>
      <p:ext uri="{BB962C8B-B14F-4D97-AF65-F5344CB8AC3E}">
        <p14:creationId xmlns:p14="http://schemas.microsoft.com/office/powerpoint/2010/main" val="1243152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this outcome is ready to be aligned with an assignment:</a:t>
            </a:r>
          </a:p>
          <a:p>
            <a:pPr marL="171450" indent="-171450">
              <a:buFont typeface="Arial" panose="020B0604020202020204" pitchFamily="34" charset="0"/>
              <a:buChar char="•"/>
            </a:pPr>
            <a:r>
              <a:rPr lang="en-US" dirty="0"/>
              <a:t>Faculty can bring in as many outcomes as are intended to be assessed for programmatic or institutional data collection process.</a:t>
            </a:r>
          </a:p>
          <a:p>
            <a:pPr marL="171450" indent="-171450">
              <a:buFont typeface="Arial" panose="020B0604020202020204" pitchFamily="34" charset="0"/>
              <a:buChar char="•"/>
            </a:pPr>
            <a:r>
              <a:rPr lang="en-US" dirty="0"/>
              <a:t>Then they will align the outcome with a scoring device used in an assignment.</a:t>
            </a:r>
          </a:p>
        </p:txBody>
      </p:sp>
      <p:sp>
        <p:nvSpPr>
          <p:cNvPr id="4" name="Slide Number Placeholder 3"/>
          <p:cNvSpPr>
            <a:spLocks noGrp="1"/>
          </p:cNvSpPr>
          <p:nvPr>
            <p:ph type="sldNum" sz="quarter" idx="5"/>
          </p:nvPr>
        </p:nvSpPr>
        <p:spPr/>
        <p:txBody>
          <a:bodyPr/>
          <a:lstStyle/>
          <a:p>
            <a:fld id="{23B73D17-03F1-47E1-817E-8C5AD8CA10AA}" type="slidenum">
              <a:rPr lang="en-US" smtClean="0"/>
              <a:t>12</a:t>
            </a:fld>
            <a:endParaRPr lang="en-US"/>
          </a:p>
        </p:txBody>
      </p:sp>
    </p:spTree>
    <p:extLst>
      <p:ext uri="{BB962C8B-B14F-4D97-AF65-F5344CB8AC3E}">
        <p14:creationId xmlns:p14="http://schemas.microsoft.com/office/powerpoint/2010/main" val="171798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quiz, or test is made, all of the questions automatically get filed </a:t>
            </a:r>
          </a:p>
          <a:p>
            <a:pPr marL="171450" indent="-171450">
              <a:buFont typeface="Arial" panose="020B0604020202020204" pitchFamily="34" charset="0"/>
              <a:buChar char="•"/>
            </a:pPr>
            <a:r>
              <a:rPr lang="en-US" dirty="0"/>
              <a:t>In an Unfiled Questions folder. To align questions to an outcome,</a:t>
            </a:r>
          </a:p>
          <a:p>
            <a:pPr marL="171450" indent="-171450">
              <a:buFont typeface="Arial" panose="020B0604020202020204" pitchFamily="34" charset="0"/>
              <a:buChar char="•"/>
            </a:pPr>
            <a:r>
              <a:rPr lang="en-US" dirty="0"/>
              <a:t>A Question Banks will have to be created for each outcome assessed.</a:t>
            </a:r>
          </a:p>
          <a:p>
            <a:pPr marL="171450" indent="-171450">
              <a:buFont typeface="Arial" panose="020B0604020202020204" pitchFamily="34" charset="0"/>
              <a:buChar char="•"/>
            </a:pPr>
            <a:r>
              <a:rPr lang="en-US" dirty="0"/>
              <a:t>For example, Critical thinking. Once there are folders for each outcome. </a:t>
            </a:r>
          </a:p>
        </p:txBody>
      </p:sp>
      <p:sp>
        <p:nvSpPr>
          <p:cNvPr id="4" name="Slide Number Placeholder 3"/>
          <p:cNvSpPr>
            <a:spLocks noGrp="1"/>
          </p:cNvSpPr>
          <p:nvPr>
            <p:ph type="sldNum" sz="quarter" idx="5"/>
          </p:nvPr>
        </p:nvSpPr>
        <p:spPr/>
        <p:txBody>
          <a:bodyPr/>
          <a:lstStyle/>
          <a:p>
            <a:fld id="{23B73D17-03F1-47E1-817E-8C5AD8CA10AA}" type="slidenum">
              <a:rPr lang="en-US" smtClean="0"/>
              <a:t>13</a:t>
            </a:fld>
            <a:endParaRPr lang="en-US"/>
          </a:p>
        </p:txBody>
      </p:sp>
    </p:spTree>
    <p:extLst>
      <p:ext uri="{BB962C8B-B14F-4D97-AF65-F5344CB8AC3E}">
        <p14:creationId xmlns:p14="http://schemas.microsoft.com/office/powerpoint/2010/main" val="2611335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would go into the unfiled question bank</a:t>
            </a:r>
          </a:p>
          <a:p>
            <a:pPr marL="171450" indent="-171450">
              <a:buFont typeface="Arial" panose="020B0604020202020204" pitchFamily="34" charset="0"/>
              <a:buChar char="•"/>
            </a:pPr>
            <a:r>
              <a:rPr lang="en-US" dirty="0"/>
              <a:t>And select move questions into the appropriate outcome folder. By doing this you are not moving the question out of the exam, but simply aligning the questions to an outcome group.</a:t>
            </a:r>
          </a:p>
          <a:p>
            <a:pPr marL="171450" indent="-171450">
              <a:buFont typeface="Arial" panose="020B0604020202020204" pitchFamily="34" charset="0"/>
              <a:buChar char="•"/>
            </a:pPr>
            <a:r>
              <a:rPr lang="en-US" dirty="0"/>
              <a:t>You would select the outcome folder in which the question needs to be aligned</a:t>
            </a:r>
          </a:p>
          <a:p>
            <a:pPr marL="171450" indent="-171450">
              <a:buFont typeface="Arial" panose="020B0604020202020204" pitchFamily="34" charset="0"/>
              <a:buChar char="•"/>
            </a:pPr>
            <a:r>
              <a:rPr lang="en-US" dirty="0"/>
              <a:t>Then Move the questions</a:t>
            </a:r>
          </a:p>
        </p:txBody>
      </p:sp>
      <p:sp>
        <p:nvSpPr>
          <p:cNvPr id="4" name="Slide Number Placeholder 3"/>
          <p:cNvSpPr>
            <a:spLocks noGrp="1"/>
          </p:cNvSpPr>
          <p:nvPr>
            <p:ph type="sldNum" sz="quarter" idx="5"/>
          </p:nvPr>
        </p:nvSpPr>
        <p:spPr/>
        <p:txBody>
          <a:bodyPr/>
          <a:lstStyle/>
          <a:p>
            <a:fld id="{23B73D17-03F1-47E1-817E-8C5AD8CA10AA}" type="slidenum">
              <a:rPr lang="en-US" smtClean="0"/>
              <a:t>14</a:t>
            </a:fld>
            <a:endParaRPr lang="en-US"/>
          </a:p>
        </p:txBody>
      </p:sp>
    </p:spTree>
    <p:extLst>
      <p:ext uri="{BB962C8B-B14F-4D97-AF65-F5344CB8AC3E}">
        <p14:creationId xmlns:p14="http://schemas.microsoft.com/office/powerpoint/2010/main" val="3262258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Outcome Folder</a:t>
            </a:r>
          </a:p>
          <a:p>
            <a:pPr marL="171450" indent="-171450">
              <a:buFont typeface="Arial" panose="020B0604020202020204" pitchFamily="34" charset="0"/>
              <a:buChar char="•"/>
            </a:pPr>
            <a:r>
              <a:rPr lang="en-US" dirty="0"/>
              <a:t>You select Align outcome,</a:t>
            </a:r>
          </a:p>
          <a:p>
            <a:pPr marL="171450" indent="-171450">
              <a:buFont typeface="Arial" panose="020B0604020202020204" pitchFamily="34" charset="0"/>
              <a:buChar char="•"/>
            </a:pPr>
            <a:r>
              <a:rPr lang="en-US" dirty="0"/>
              <a:t>In the window that appears, select the outcome for which the entire folder of questions are to be aligned, then select import.</a:t>
            </a:r>
          </a:p>
          <a:p>
            <a:pPr marL="171450" indent="-171450">
              <a:buFont typeface="Arial" panose="020B0604020202020204" pitchFamily="34" charset="0"/>
              <a:buChar char="•"/>
            </a:pPr>
            <a:r>
              <a:rPr lang="en-US" dirty="0"/>
              <a:t>Now whenever any questions in that folder are answered, the scores will go to the program. </a:t>
            </a:r>
          </a:p>
        </p:txBody>
      </p:sp>
      <p:sp>
        <p:nvSpPr>
          <p:cNvPr id="4" name="Slide Number Placeholder 3"/>
          <p:cNvSpPr>
            <a:spLocks noGrp="1"/>
          </p:cNvSpPr>
          <p:nvPr>
            <p:ph type="sldNum" sz="quarter" idx="5"/>
          </p:nvPr>
        </p:nvSpPr>
        <p:spPr/>
        <p:txBody>
          <a:bodyPr/>
          <a:lstStyle/>
          <a:p>
            <a:fld id="{23B73D17-03F1-47E1-817E-8C5AD8CA10AA}" type="slidenum">
              <a:rPr lang="en-US" smtClean="0"/>
              <a:t>15</a:t>
            </a:fld>
            <a:endParaRPr lang="en-US"/>
          </a:p>
        </p:txBody>
      </p:sp>
    </p:spTree>
    <p:extLst>
      <p:ext uri="{BB962C8B-B14F-4D97-AF65-F5344CB8AC3E}">
        <p14:creationId xmlns:p14="http://schemas.microsoft.com/office/powerpoint/2010/main" val="2969778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rubrics, which are an objective way of assessing</a:t>
            </a:r>
          </a:p>
          <a:p>
            <a:pPr marL="171450" indent="-171450">
              <a:buFont typeface="Arial" panose="020B0604020202020204" pitchFamily="34" charset="0"/>
              <a:buChar char="•"/>
            </a:pPr>
            <a:r>
              <a:rPr lang="en-US" dirty="0"/>
              <a:t> application of knowledge, </a:t>
            </a:r>
          </a:p>
          <a:p>
            <a:pPr marL="171450" indent="-171450">
              <a:buFont typeface="Arial" panose="020B0604020202020204" pitchFamily="34" charset="0"/>
              <a:buChar char="•"/>
            </a:pPr>
            <a:r>
              <a:rPr lang="en-US" dirty="0"/>
              <a:t>They can be very simple</a:t>
            </a:r>
          </a:p>
          <a:p>
            <a:pPr marL="171450" indent="-171450">
              <a:buFont typeface="Arial" panose="020B0604020202020204" pitchFamily="34" charset="0"/>
              <a:buChar char="•"/>
            </a:pPr>
            <a:r>
              <a:rPr lang="en-US" dirty="0"/>
              <a:t>Or thoroughly define the qualities of achievement differentiation.</a:t>
            </a:r>
          </a:p>
          <a:p>
            <a:pPr marL="171450" indent="-171450">
              <a:buFont typeface="Arial" panose="020B0604020202020204" pitchFamily="34" charset="0"/>
              <a:buChar char="•"/>
            </a:pPr>
            <a:r>
              <a:rPr lang="en-US" dirty="0"/>
              <a:t>In CANVAS, scoring become very easy and efficient.</a:t>
            </a:r>
          </a:p>
        </p:txBody>
      </p:sp>
      <p:sp>
        <p:nvSpPr>
          <p:cNvPr id="4" name="Slide Number Placeholder 3"/>
          <p:cNvSpPr>
            <a:spLocks noGrp="1"/>
          </p:cNvSpPr>
          <p:nvPr>
            <p:ph type="sldNum" sz="quarter" idx="10"/>
          </p:nvPr>
        </p:nvSpPr>
        <p:spPr/>
        <p:txBody>
          <a:bodyPr/>
          <a:lstStyle/>
          <a:p>
            <a:fld id="{200FD3FA-F480-4672-B903-6179FE99C700}" type="slidenum">
              <a:rPr lang="en-US" smtClean="0"/>
              <a:t>16</a:t>
            </a:fld>
            <a:endParaRPr lang="en-US"/>
          </a:p>
        </p:txBody>
      </p:sp>
    </p:spTree>
    <p:extLst>
      <p:ext uri="{BB962C8B-B14F-4D97-AF65-F5344CB8AC3E}">
        <p14:creationId xmlns:p14="http://schemas.microsoft.com/office/powerpoint/2010/main" val="1839652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But</a:t>
            </a:r>
            <a:r>
              <a:rPr lang="en-US" sz="1600" baseline="0" dirty="0"/>
              <a:t> in consideration of learning beyond retention, is it very important to assess how students understand the knowledge that they retain through application and transfer. If it nearly impossible to identify transfer through selected choice questions. We must observe the choices students make through decisions in action. </a:t>
            </a:r>
          </a:p>
          <a:p>
            <a:endParaRPr lang="en-US" sz="1600" baseline="0" dirty="0"/>
          </a:p>
          <a:p>
            <a:r>
              <a:rPr lang="en-US" sz="1600" baseline="0" dirty="0"/>
              <a:t>A typical measurement instrument is a scoring rubric.  This device allows you to select </a:t>
            </a:r>
          </a:p>
          <a:p>
            <a:pPr marL="285750" indent="-285750">
              <a:buFont typeface="Arial" panose="020B0604020202020204" pitchFamily="34" charset="0"/>
              <a:buChar char="•"/>
            </a:pPr>
            <a:r>
              <a:rPr lang="en-US" sz="1600" baseline="0" dirty="0"/>
              <a:t>the specific learning to be demonstrated, which are the criteria that CANVAS calls outcomes.</a:t>
            </a:r>
          </a:p>
          <a:p>
            <a:pPr marL="285750" indent="-285750">
              <a:buFont typeface="Arial" panose="020B0604020202020204" pitchFamily="34" charset="0"/>
              <a:buChar char="•"/>
            </a:pPr>
            <a:r>
              <a:rPr lang="en-US" sz="1600" baseline="0" dirty="0"/>
              <a:t>The levels of achievement are the levels of differentiation.</a:t>
            </a:r>
          </a:p>
          <a:p>
            <a:pPr marL="285750" indent="-285750">
              <a:buFont typeface="Arial" panose="020B0604020202020204" pitchFamily="34" charset="0"/>
              <a:buChar char="•"/>
            </a:pPr>
            <a:r>
              <a:rPr lang="en-US" sz="1600" baseline="0" dirty="0"/>
              <a:t>each criterion is aligned with particular outcomes to identify specific learning achievements or deficiencies.</a:t>
            </a:r>
            <a:endParaRPr lang="en-US" sz="16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346D85-BA5E-40F7-9B26-AC8C2EF96C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Frederick Burrack, Kansas State University, fburrack@ksu.edu</a:t>
            </a:r>
          </a:p>
        </p:txBody>
      </p:sp>
      <p:sp>
        <p:nvSpPr>
          <p:cNvPr id="6" name="Header Placeholder 5"/>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Instructional Strategies as Assessment</a:t>
            </a:r>
          </a:p>
        </p:txBody>
      </p:sp>
    </p:spTree>
    <p:extLst>
      <p:ext uri="{BB962C8B-B14F-4D97-AF65-F5344CB8AC3E}">
        <p14:creationId xmlns:p14="http://schemas.microsoft.com/office/powerpoint/2010/main" val="1265526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recall, you first bring your outcomes into the course, then you create your assignment, in this case being a final paper. But the assignment is anything for which you might use a rubric scoring device.</a:t>
            </a:r>
          </a:p>
          <a:p>
            <a:pPr marL="171450" indent="-171450">
              <a:buFont typeface="Arial" panose="020B0604020202020204" pitchFamily="34" charset="0"/>
              <a:buChar char="•"/>
            </a:pPr>
            <a:r>
              <a:rPr lang="en-US" dirty="0"/>
              <a:t>When you select “Add Rubric”</a:t>
            </a:r>
          </a:p>
        </p:txBody>
      </p:sp>
      <p:sp>
        <p:nvSpPr>
          <p:cNvPr id="4" name="Slide Number Placeholder 3"/>
          <p:cNvSpPr>
            <a:spLocks noGrp="1"/>
          </p:cNvSpPr>
          <p:nvPr>
            <p:ph type="sldNum" sz="quarter" idx="5"/>
          </p:nvPr>
        </p:nvSpPr>
        <p:spPr/>
        <p:txBody>
          <a:bodyPr/>
          <a:lstStyle/>
          <a:p>
            <a:fld id="{23B73D17-03F1-47E1-817E-8C5AD8CA10AA}" type="slidenum">
              <a:rPr lang="en-US" smtClean="0"/>
              <a:t>18</a:t>
            </a:fld>
            <a:endParaRPr lang="en-US"/>
          </a:p>
        </p:txBody>
      </p:sp>
    </p:spTree>
    <p:extLst>
      <p:ext uri="{BB962C8B-B14F-4D97-AF65-F5344CB8AC3E}">
        <p14:creationId xmlns:p14="http://schemas.microsoft.com/office/powerpoint/2010/main" val="2077025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Rubric Creator comes up</a:t>
            </a:r>
          </a:p>
          <a:p>
            <a:pPr marL="171450" indent="-171450">
              <a:buFont typeface="Arial" panose="020B0604020202020204" pitchFamily="34" charset="0"/>
              <a:buChar char="•"/>
            </a:pPr>
            <a:r>
              <a:rPr lang="en-US" dirty="0"/>
              <a:t>Title the rubric</a:t>
            </a:r>
          </a:p>
          <a:p>
            <a:pPr marL="171450" indent="-171450">
              <a:buFont typeface="Arial" panose="020B0604020202020204" pitchFamily="34" charset="0"/>
              <a:buChar char="•"/>
            </a:pPr>
            <a:r>
              <a:rPr lang="en-US" dirty="0"/>
              <a:t>Below this is where the faculty member would create any part of the scoring device that is not specifically assessing the outcome.</a:t>
            </a:r>
          </a:p>
          <a:p>
            <a:pPr marL="171450" indent="-171450">
              <a:buFont typeface="Arial" panose="020B0604020202020204" pitchFamily="34" charset="0"/>
              <a:buChar char="•"/>
            </a:pPr>
            <a:r>
              <a:rPr lang="en-US" dirty="0"/>
              <a:t>To add a the outcome scoring line, the faculty member would click Find Outcome.</a:t>
            </a:r>
          </a:p>
          <a:p>
            <a:pPr marL="171450" indent="-171450">
              <a:buFont typeface="Arial" panose="020B0604020202020204" pitchFamily="34" charset="0"/>
              <a:buChar char="•"/>
            </a:pPr>
            <a:r>
              <a:rPr lang="en-US" dirty="0"/>
              <a:t>The list of outcomes brought into the course will come up, so select the outcome desired. Once imported it become a part of the rubric.</a:t>
            </a:r>
          </a:p>
        </p:txBody>
      </p:sp>
      <p:sp>
        <p:nvSpPr>
          <p:cNvPr id="4" name="Slide Number Placeholder 3"/>
          <p:cNvSpPr>
            <a:spLocks noGrp="1"/>
          </p:cNvSpPr>
          <p:nvPr>
            <p:ph type="sldNum" sz="quarter" idx="5"/>
          </p:nvPr>
        </p:nvSpPr>
        <p:spPr/>
        <p:txBody>
          <a:bodyPr/>
          <a:lstStyle/>
          <a:p>
            <a:fld id="{23B73D17-03F1-47E1-817E-8C5AD8CA10AA}" type="slidenum">
              <a:rPr lang="en-US" smtClean="0"/>
              <a:t>19</a:t>
            </a:fld>
            <a:endParaRPr lang="en-US"/>
          </a:p>
        </p:txBody>
      </p:sp>
    </p:spTree>
    <p:extLst>
      <p:ext uri="{BB962C8B-B14F-4D97-AF65-F5344CB8AC3E}">
        <p14:creationId xmlns:p14="http://schemas.microsoft.com/office/powerpoint/2010/main" val="287820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73D17-03F1-47E1-817E-8C5AD8CA10AA}" type="slidenum">
              <a:rPr lang="en-US" smtClean="0"/>
              <a:t>2</a:t>
            </a:fld>
            <a:endParaRPr lang="en-US"/>
          </a:p>
        </p:txBody>
      </p:sp>
    </p:spTree>
    <p:extLst>
      <p:ext uri="{BB962C8B-B14F-4D97-AF65-F5344CB8AC3E}">
        <p14:creationId xmlns:p14="http://schemas.microsoft.com/office/powerpoint/2010/main" val="2849632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criteria line with the little target is the score that is sent to the program.</a:t>
            </a:r>
          </a:p>
        </p:txBody>
      </p:sp>
      <p:sp>
        <p:nvSpPr>
          <p:cNvPr id="4" name="Slide Number Placeholder 3"/>
          <p:cNvSpPr>
            <a:spLocks noGrp="1"/>
          </p:cNvSpPr>
          <p:nvPr>
            <p:ph type="sldNum" sz="quarter" idx="5"/>
          </p:nvPr>
        </p:nvSpPr>
        <p:spPr/>
        <p:txBody>
          <a:bodyPr/>
          <a:lstStyle/>
          <a:p>
            <a:fld id="{23B73D17-03F1-47E1-817E-8C5AD8CA10AA}" type="slidenum">
              <a:rPr lang="en-US" smtClean="0"/>
              <a:t>20</a:t>
            </a:fld>
            <a:endParaRPr lang="en-US"/>
          </a:p>
        </p:txBody>
      </p:sp>
    </p:spTree>
    <p:extLst>
      <p:ext uri="{BB962C8B-B14F-4D97-AF65-F5344CB8AC3E}">
        <p14:creationId xmlns:p14="http://schemas.microsoft.com/office/powerpoint/2010/main" val="3637336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Our professors use scoring devices in may classroom</a:t>
            </a:r>
            <a:r>
              <a:rPr lang="en-US" sz="1800" baseline="0" dirty="0"/>
              <a:t> and internship demonstrations of learning. </a:t>
            </a:r>
          </a:p>
          <a:p>
            <a:pPr marL="628650" lvl="1" indent="-171450">
              <a:buFont typeface="Arial" panose="020B0604020202020204" pitchFamily="34" charset="0"/>
              <a:buChar char="•"/>
            </a:pPr>
            <a:r>
              <a:rPr lang="en-US" sz="1800" baseline="0" dirty="0"/>
              <a:t>They are used extensively in teacher education</a:t>
            </a:r>
          </a:p>
          <a:p>
            <a:pPr marL="628650" lvl="1" indent="-171450">
              <a:buFont typeface="Arial" panose="020B0604020202020204" pitchFamily="34" charset="0"/>
              <a:buChar char="•"/>
            </a:pPr>
            <a:r>
              <a:rPr lang="en-US" sz="1800" dirty="0"/>
              <a:t>In</a:t>
            </a:r>
            <a:r>
              <a:rPr lang="en-US" sz="1800" baseline="0" dirty="0"/>
              <a:t> scientific field work</a:t>
            </a:r>
          </a:p>
          <a:p>
            <a:pPr marL="628650" lvl="1" indent="-171450">
              <a:buFont typeface="Arial" panose="020B0604020202020204" pitchFamily="34" charset="0"/>
              <a:buChar char="•"/>
            </a:pPr>
            <a:r>
              <a:rPr lang="en-US" sz="1800" baseline="0" dirty="0"/>
              <a:t>Observing students in laboratory learning</a:t>
            </a:r>
          </a:p>
          <a:p>
            <a:pPr marL="628650" lvl="1" indent="-171450">
              <a:buFont typeface="Arial" panose="020B0604020202020204" pitchFamily="34" charset="0"/>
              <a:buChar char="•"/>
            </a:pPr>
            <a:r>
              <a:rPr lang="en-US" sz="1800" baseline="0" dirty="0"/>
              <a:t>And in assessing oral communication such as classroom speeches.</a:t>
            </a:r>
            <a:endParaRPr lang="en-US" sz="18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346D85-BA5E-40F7-9B26-AC8C2EF96C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Frederick Burrack, Kansas State University, fburrack@ksu.edu</a:t>
            </a:r>
          </a:p>
        </p:txBody>
      </p:sp>
      <p:sp>
        <p:nvSpPr>
          <p:cNvPr id="6" name="Header Placeholder 5"/>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Instructional Strategies as Assessment</a:t>
            </a:r>
          </a:p>
        </p:txBody>
      </p:sp>
    </p:spTree>
    <p:extLst>
      <p:ext uri="{BB962C8B-B14F-4D97-AF65-F5344CB8AC3E}">
        <p14:creationId xmlns:p14="http://schemas.microsoft.com/office/powerpoint/2010/main" val="2762431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faculty score the work in the course and component scores from selected assignments are automatically forwarded to the program.</a:t>
            </a:r>
          </a:p>
          <a:p>
            <a:endParaRPr lang="en-US" dirty="0"/>
          </a:p>
          <a:p>
            <a:r>
              <a:rPr lang="en-US" dirty="0"/>
              <a:t>Our university further automates the process through visualizations using </a:t>
            </a:r>
            <a:r>
              <a:rPr lang="en-US" dirty="0" err="1"/>
              <a:t>PowerBI</a:t>
            </a:r>
            <a:r>
              <a:rPr lang="en-US" dirty="0"/>
              <a:t>.</a:t>
            </a:r>
          </a:p>
          <a:p>
            <a:endParaRPr lang="en-US" dirty="0"/>
          </a:p>
        </p:txBody>
      </p:sp>
      <p:sp>
        <p:nvSpPr>
          <p:cNvPr id="4" name="Slide Number Placeholder 3"/>
          <p:cNvSpPr>
            <a:spLocks noGrp="1"/>
          </p:cNvSpPr>
          <p:nvPr>
            <p:ph type="sldNum" sz="quarter" idx="5"/>
          </p:nvPr>
        </p:nvSpPr>
        <p:spPr/>
        <p:txBody>
          <a:bodyPr/>
          <a:lstStyle/>
          <a:p>
            <a:fld id="{23B73D17-03F1-47E1-817E-8C5AD8CA10AA}" type="slidenum">
              <a:rPr lang="en-US" smtClean="0"/>
              <a:t>22</a:t>
            </a:fld>
            <a:endParaRPr lang="en-US"/>
          </a:p>
        </p:txBody>
      </p:sp>
    </p:spTree>
    <p:extLst>
      <p:ext uri="{BB962C8B-B14F-4D97-AF65-F5344CB8AC3E}">
        <p14:creationId xmlns:p14="http://schemas.microsoft.com/office/powerpoint/2010/main" val="2830811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48307A-4CDB-4C83-98CE-E0CB25D2D7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654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48307A-4CDB-4C83-98CE-E0CB25D2D7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588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5048307A-4CDB-4C83-98CE-E0CB25D2D7AA}" type="slidenum">
              <a:rPr lang="en-US" smtClean="0"/>
              <a:t>26</a:t>
            </a:fld>
            <a:endParaRPr lang="en-US"/>
          </a:p>
        </p:txBody>
      </p:sp>
    </p:spTree>
    <p:extLst>
      <p:ext uri="{BB962C8B-B14F-4D97-AF65-F5344CB8AC3E}">
        <p14:creationId xmlns:p14="http://schemas.microsoft.com/office/powerpoint/2010/main" val="2956522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is a set of data that we must report in aggregate form to the HLC and the Kansas Board of Regents, which is the extent to which students are meeting institutional expectations for our Undergraduate Student Learning Outcome.</a:t>
            </a:r>
          </a:p>
          <a:p>
            <a:endParaRPr lang="en-US" dirty="0"/>
          </a:p>
          <a:p>
            <a:r>
              <a:rPr lang="en-US" dirty="0"/>
              <a:t>One of the points of emphasis I would like to point out is that the institutional definitions for the Undergraduate Learning Outcomes states: “Upon completion of their degree and regardless of disciplinary major, undergraduates are expected to demonstrate ability in at least five essential areas.”, which means that all students, no matter the program, are to be assessed in these outcomes. Here is the caveat, each program determines the appropriate ways students demonstrate learning in the discipline for each area, as well as the rigor of expectation.</a:t>
            </a:r>
          </a:p>
          <a:p>
            <a:endParaRPr lang="en-US" dirty="0"/>
          </a:p>
          <a:p>
            <a:pPr marL="174708" indent="-174708">
              <a:buFont typeface="Arial" panose="020B0604020202020204" pitchFamily="34" charset="0"/>
              <a:buChar char="•"/>
            </a:pPr>
            <a:r>
              <a:rPr lang="en-US" dirty="0"/>
              <a:t>You will see the outcomes and measures your program has designated from your assessment plan through which students demonstrate competency of each Undergraduate Learning Outcome. This auto-populates the form so you only need to make changes if what appears is incorrect.</a:t>
            </a:r>
          </a:p>
        </p:txBody>
      </p:sp>
      <p:sp>
        <p:nvSpPr>
          <p:cNvPr id="4" name="Slide Number Placeholder 3"/>
          <p:cNvSpPr>
            <a:spLocks noGrp="1"/>
          </p:cNvSpPr>
          <p:nvPr>
            <p:ph type="sldNum" sz="quarter" idx="5"/>
          </p:nvPr>
        </p:nvSpPr>
        <p:spPr/>
        <p:txBody>
          <a:bodyPr/>
          <a:lstStyle/>
          <a:p>
            <a:fld id="{50E3D384-13AC-466C-925C-AEA0194E4A98}" type="slidenum">
              <a:rPr lang="en-US" smtClean="0"/>
              <a:t>27</a:t>
            </a:fld>
            <a:endParaRPr lang="en-US"/>
          </a:p>
        </p:txBody>
      </p:sp>
    </p:spTree>
    <p:extLst>
      <p:ext uri="{BB962C8B-B14F-4D97-AF65-F5344CB8AC3E}">
        <p14:creationId xmlns:p14="http://schemas.microsoft.com/office/powerpoint/2010/main" val="4148880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for each Undergraduate Learning Outcome, you transfer the number of students that </a:t>
            </a:r>
          </a:p>
          <a:p>
            <a:pPr marL="174708" indent="-174708">
              <a:buFont typeface="Arial" panose="020B0604020202020204" pitchFamily="34" charset="0"/>
              <a:buChar char="•"/>
            </a:pPr>
            <a:r>
              <a:rPr lang="en-US" dirty="0"/>
              <a:t>“Meet or exceed”, </a:t>
            </a:r>
          </a:p>
          <a:p>
            <a:pPr marL="174708" indent="-174708">
              <a:buFont typeface="Arial" panose="020B0604020202020204" pitchFamily="34" charset="0"/>
              <a:buChar char="•"/>
            </a:pPr>
            <a:r>
              <a:rPr lang="en-US" dirty="0"/>
              <a:t>“Met the minimum but did not meet the program expectations”, and </a:t>
            </a:r>
          </a:p>
          <a:p>
            <a:pPr marL="174708" indent="-174708">
              <a:buFont typeface="Arial" panose="020B0604020202020204" pitchFamily="34" charset="0"/>
              <a:buChar char="•"/>
            </a:pPr>
            <a:r>
              <a:rPr lang="en-US" dirty="0"/>
              <a:t>“Did not meet the minimum expectations” appropriate for the credentialing level for graduation, as per the rigor of your program.</a:t>
            </a:r>
          </a:p>
          <a:p>
            <a:pPr marL="174708" indent="-174708">
              <a:buFont typeface="Arial" panose="020B0604020202020204" pitchFamily="34" charset="0"/>
              <a:buChar char="•"/>
            </a:pPr>
            <a:r>
              <a:rPr lang="en-US" dirty="0"/>
              <a:t>The total will automatically be added.</a:t>
            </a:r>
          </a:p>
        </p:txBody>
      </p:sp>
      <p:sp>
        <p:nvSpPr>
          <p:cNvPr id="4" name="Slide Number Placeholder 3"/>
          <p:cNvSpPr>
            <a:spLocks noGrp="1"/>
          </p:cNvSpPr>
          <p:nvPr>
            <p:ph type="sldNum" sz="quarter" idx="5"/>
          </p:nvPr>
        </p:nvSpPr>
        <p:spPr/>
        <p:txBody>
          <a:bodyPr/>
          <a:lstStyle/>
          <a:p>
            <a:fld id="{50E3D384-13AC-466C-925C-AEA0194E4A98}" type="slidenum">
              <a:rPr lang="en-US" smtClean="0"/>
              <a:t>28</a:t>
            </a:fld>
            <a:endParaRPr lang="en-US"/>
          </a:p>
        </p:txBody>
      </p:sp>
    </p:spTree>
    <p:extLst>
      <p:ext uri="{BB962C8B-B14F-4D97-AF65-F5344CB8AC3E}">
        <p14:creationId xmlns:p14="http://schemas.microsoft.com/office/powerpoint/2010/main" val="358569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last section are program improvement made in the past year as a response to your program’s student learning assessment. </a:t>
            </a:r>
          </a:p>
          <a:p>
            <a:endParaRPr lang="en-US" dirty="0"/>
          </a:p>
          <a:p>
            <a:r>
              <a:rPr lang="en-US" dirty="0"/>
              <a:t>These can be copied out of the report that you uploaded for review.</a:t>
            </a:r>
          </a:p>
        </p:txBody>
      </p:sp>
      <p:sp>
        <p:nvSpPr>
          <p:cNvPr id="4" name="Slide Number Placeholder 3"/>
          <p:cNvSpPr>
            <a:spLocks noGrp="1"/>
          </p:cNvSpPr>
          <p:nvPr>
            <p:ph type="sldNum" sz="quarter" idx="5"/>
          </p:nvPr>
        </p:nvSpPr>
        <p:spPr/>
        <p:txBody>
          <a:bodyPr/>
          <a:lstStyle/>
          <a:p>
            <a:fld id="{50E3D384-13AC-466C-925C-AEA0194E4A98}" type="slidenum">
              <a:rPr lang="en-US" smtClean="0"/>
              <a:t>29</a:t>
            </a:fld>
            <a:endParaRPr lang="en-US"/>
          </a:p>
        </p:txBody>
      </p:sp>
    </p:spTree>
    <p:extLst>
      <p:ext uri="{BB962C8B-B14F-4D97-AF65-F5344CB8AC3E}">
        <p14:creationId xmlns:p14="http://schemas.microsoft.com/office/powerpoint/2010/main" val="3405716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10"/>
          </p:nvPr>
        </p:nvSpPr>
        <p:spPr/>
        <p:txBody>
          <a:bodyPr/>
          <a:lstStyle/>
          <a:p>
            <a:fld id="{200FD3FA-F480-4672-B903-6179FE99C700}" type="slidenum">
              <a:rPr lang="en-US" smtClean="0"/>
              <a:t>30</a:t>
            </a:fld>
            <a:endParaRPr lang="en-US"/>
          </a:p>
        </p:txBody>
      </p:sp>
    </p:spTree>
    <p:extLst>
      <p:ext uri="{BB962C8B-B14F-4D97-AF65-F5344CB8AC3E}">
        <p14:creationId xmlns:p14="http://schemas.microsoft.com/office/powerpoint/2010/main" val="771665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CANVAS is designed in a hierarchy of levels administratively. There is the Institutional level, then a College level, the a Program level, and then what faculty work in is the Course level.  </a:t>
            </a:r>
          </a:p>
          <a:p>
            <a:pPr marL="171450" indent="-171450">
              <a:buFont typeface="Arial" panose="020B0604020202020204" pitchFamily="34" charset="0"/>
              <a:buChar char="•"/>
            </a:pPr>
            <a:r>
              <a:rPr lang="en-US" dirty="0"/>
              <a:t>Where ever an outcome is created, it can be used or brought down to any level below with the data automatically being collected at both the assessment and the origination levels. We have placed all outcomes for programs on the program level, as each program has access to only their own program’s outcomes.   (Although our process does not collect data in this way, we could have put institutional outcomes on that level where everyone would have access. I can explain why we chose not to do that later if you are interested, but it might be the appropriate place for your outcomes).</a:t>
            </a:r>
          </a:p>
          <a:p>
            <a:pPr marL="171450" indent="-171450">
              <a:buFont typeface="Arial" panose="020B0604020202020204" pitchFamily="34" charset="0"/>
              <a:buChar char="•"/>
            </a:pPr>
            <a:r>
              <a:rPr lang="en-US" dirty="0"/>
              <a:t>Then the faculty pull the appropriate outcome into their courses for assessment.</a:t>
            </a:r>
          </a:p>
        </p:txBody>
      </p:sp>
      <p:sp>
        <p:nvSpPr>
          <p:cNvPr id="4" name="Slide Number Placeholder 3"/>
          <p:cNvSpPr>
            <a:spLocks noGrp="1"/>
          </p:cNvSpPr>
          <p:nvPr>
            <p:ph type="sldNum" sz="quarter" idx="5"/>
          </p:nvPr>
        </p:nvSpPr>
        <p:spPr/>
        <p:txBody>
          <a:bodyPr/>
          <a:lstStyle/>
          <a:p>
            <a:fld id="{23B73D17-03F1-47E1-817E-8C5AD8CA10AA}" type="slidenum">
              <a:rPr lang="en-US" smtClean="0"/>
              <a:t>3</a:t>
            </a:fld>
            <a:endParaRPr lang="en-US"/>
          </a:p>
        </p:txBody>
      </p:sp>
    </p:spTree>
    <p:extLst>
      <p:ext uri="{BB962C8B-B14F-4D97-AF65-F5344CB8AC3E}">
        <p14:creationId xmlns:p14="http://schemas.microsoft.com/office/powerpoint/2010/main" val="2433436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10"/>
          </p:nvPr>
        </p:nvSpPr>
        <p:spPr/>
        <p:txBody>
          <a:bodyPr/>
          <a:lstStyle/>
          <a:p>
            <a:fld id="{200FD3FA-F480-4672-B903-6179FE99C700}" type="slidenum">
              <a:rPr lang="en-US" smtClean="0"/>
              <a:t>31</a:t>
            </a:fld>
            <a:endParaRPr lang="en-US"/>
          </a:p>
        </p:txBody>
      </p:sp>
    </p:spTree>
    <p:extLst>
      <p:ext uri="{BB962C8B-B14F-4D97-AF65-F5344CB8AC3E}">
        <p14:creationId xmlns:p14="http://schemas.microsoft.com/office/powerpoint/2010/main" val="2883886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10"/>
          </p:nvPr>
        </p:nvSpPr>
        <p:spPr/>
        <p:txBody>
          <a:bodyPr/>
          <a:lstStyle/>
          <a:p>
            <a:fld id="{200FD3FA-F480-4672-B903-6179FE99C700}" type="slidenum">
              <a:rPr lang="en-US" smtClean="0"/>
              <a:t>32</a:t>
            </a:fld>
            <a:endParaRPr lang="en-US"/>
          </a:p>
        </p:txBody>
      </p:sp>
    </p:spTree>
    <p:extLst>
      <p:ext uri="{BB962C8B-B14F-4D97-AF65-F5344CB8AC3E}">
        <p14:creationId xmlns:p14="http://schemas.microsoft.com/office/powerpoint/2010/main" val="3950287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458788"/>
            <a:ext cx="4114800" cy="3086100"/>
          </a:xfrm>
        </p:spPr>
      </p:sp>
      <p:sp>
        <p:nvSpPr>
          <p:cNvPr id="3" name="Notes Placeholder 2"/>
          <p:cNvSpPr>
            <a:spLocks noGrp="1"/>
          </p:cNvSpPr>
          <p:nvPr>
            <p:ph type="body" idx="1"/>
          </p:nvPr>
        </p:nvSpPr>
        <p:spPr>
          <a:xfrm>
            <a:off x="685800" y="3798888"/>
            <a:ext cx="5486400" cy="4583112"/>
          </a:xfrm>
        </p:spPr>
        <p:txBody>
          <a:bodyPr/>
          <a:lstStyle/>
          <a:p>
            <a:pPr marL="0" indent="0">
              <a:buFont typeface="Arial" panose="020B0604020202020204" pitchFamily="34" charset="0"/>
              <a:buNone/>
            </a:pPr>
            <a:r>
              <a:rPr lang="en-US" sz="1600" kern="1200" baseline="0" dirty="0">
                <a:solidFill>
                  <a:schemeClr val="tx1"/>
                </a:solidFill>
                <a:effectLst/>
                <a:latin typeface="+mn-lt"/>
                <a:ea typeface="+mn-ea"/>
                <a:cs typeface="+mn-cs"/>
              </a:rPr>
              <a:t>The Learning Management System has the integrated technology allowing faculty and students to see the extent to which they are reaching expected levels of achievement for each learning category.  </a:t>
            </a:r>
          </a:p>
          <a:p>
            <a:pPr marL="0" indent="0">
              <a:buFont typeface="Arial" panose="020B0604020202020204" pitchFamily="34" charset="0"/>
              <a:buNone/>
            </a:pPr>
            <a:endParaRPr lang="en-US" sz="1600" kern="1200" baseline="0" dirty="0">
              <a:solidFill>
                <a:schemeClr val="tx1"/>
              </a:solidFill>
              <a:effectLst/>
              <a:latin typeface="+mn-lt"/>
              <a:ea typeface="+mn-ea"/>
              <a:cs typeface="+mn-cs"/>
            </a:endParaRPr>
          </a:p>
          <a:p>
            <a:pPr marL="0" indent="0">
              <a:buFont typeface="Arial" panose="020B0604020202020204" pitchFamily="34" charset="0"/>
              <a:buNone/>
            </a:pPr>
            <a:r>
              <a:rPr lang="en-US" sz="1600" kern="1200" baseline="0" dirty="0">
                <a:solidFill>
                  <a:schemeClr val="tx1"/>
                </a:solidFill>
                <a:effectLst/>
                <a:latin typeface="+mn-lt"/>
                <a:ea typeface="+mn-ea"/>
                <a:cs typeface="+mn-cs"/>
              </a:rPr>
              <a:t>(</a:t>
            </a:r>
            <a:r>
              <a:rPr lang="en-US" sz="1600" b="1" kern="1200" baseline="0" dirty="0">
                <a:solidFill>
                  <a:schemeClr val="tx1"/>
                </a:solidFill>
                <a:effectLst/>
                <a:latin typeface="+mn-lt"/>
                <a:ea typeface="+mn-ea"/>
                <a:cs typeface="+mn-cs"/>
              </a:rPr>
              <a:t>click</a:t>
            </a:r>
            <a:r>
              <a:rPr lang="en-US" sz="1600" kern="1200" baseline="0" dirty="0">
                <a:solidFill>
                  <a:schemeClr val="tx1"/>
                </a:solidFill>
                <a:effectLst/>
                <a:latin typeface="+mn-lt"/>
                <a:ea typeface="+mn-ea"/>
                <a:cs typeface="+mn-cs"/>
              </a:rPr>
              <a:t>) Students can visually see which learning area with which they are having difficulty.  Then they are able to drill down to the specific exam, and if allowed by the professor, the question so they can adjust their understanding.  </a:t>
            </a:r>
          </a:p>
          <a:p>
            <a:pPr marL="0" indent="0">
              <a:buFont typeface="Arial" panose="020B0604020202020204" pitchFamily="34" charset="0"/>
              <a:buNone/>
            </a:pPr>
            <a:endParaRPr lang="en-US" sz="1600" kern="1200" baseline="0" dirty="0">
              <a:solidFill>
                <a:schemeClr val="tx1"/>
              </a:solidFill>
              <a:effectLst/>
              <a:latin typeface="+mn-lt"/>
              <a:ea typeface="+mn-ea"/>
              <a:cs typeface="+mn-cs"/>
            </a:endParaRPr>
          </a:p>
          <a:p>
            <a:pPr marL="0" indent="0">
              <a:buFont typeface="Arial" panose="020B0604020202020204" pitchFamily="34" charset="0"/>
              <a:buNone/>
            </a:pPr>
            <a:r>
              <a:rPr lang="en-US" sz="1600" kern="1200" baseline="0" dirty="0">
                <a:solidFill>
                  <a:schemeClr val="tx1"/>
                </a:solidFill>
                <a:effectLst/>
                <a:latin typeface="+mn-lt"/>
                <a:ea typeface="+mn-ea"/>
                <a:cs typeface="+mn-cs"/>
              </a:rPr>
              <a:t>(</a:t>
            </a:r>
            <a:r>
              <a:rPr lang="en-US" sz="1600" b="1" kern="1200" baseline="0" dirty="0">
                <a:solidFill>
                  <a:schemeClr val="tx1"/>
                </a:solidFill>
                <a:effectLst/>
                <a:latin typeface="+mn-lt"/>
                <a:ea typeface="+mn-ea"/>
                <a:cs typeface="+mn-cs"/>
              </a:rPr>
              <a:t>click</a:t>
            </a:r>
            <a:r>
              <a:rPr lang="en-US" sz="1600" kern="1200" baseline="0" dirty="0">
                <a:solidFill>
                  <a:schemeClr val="tx1"/>
                </a:solidFill>
                <a:effectLst/>
                <a:latin typeface="+mn-lt"/>
                <a:ea typeface="+mn-ea"/>
                <a:cs typeface="+mn-cs"/>
              </a:rPr>
              <a:t>) Faculty can see, across multiple exams, which students are having difficulty with specific areas of learning, and which learning areas are the most difficult for the class as a whole, so to know whether to reteach a concept of skill.</a:t>
            </a:r>
          </a:p>
          <a:p>
            <a:pPr marL="0" indent="0">
              <a:buFont typeface="Arial" panose="020B0604020202020204" pitchFamily="34" charset="0"/>
              <a:buNone/>
            </a:pPr>
            <a:endParaRPr lang="en-US" sz="1600" kern="1200" baseline="0" dirty="0">
              <a:solidFill>
                <a:schemeClr val="tx1"/>
              </a:solidFill>
              <a:effectLst/>
              <a:latin typeface="+mn-lt"/>
              <a:ea typeface="+mn-ea"/>
              <a:cs typeface="+mn-cs"/>
            </a:endParaRPr>
          </a:p>
          <a:p>
            <a:pPr marL="0" indent="0">
              <a:buFont typeface="Arial" panose="020B0604020202020204" pitchFamily="34" charset="0"/>
              <a:buNone/>
            </a:pPr>
            <a:r>
              <a:rPr lang="en-US" sz="1600" kern="1200" baseline="0" dirty="0">
                <a:solidFill>
                  <a:schemeClr val="tx1"/>
                </a:solidFill>
                <a:effectLst/>
                <a:latin typeface="+mn-lt"/>
                <a:ea typeface="+mn-ea"/>
                <a:cs typeface="+mn-cs"/>
              </a:rPr>
              <a:t>Because learning is constructing, or sometimes reconstructing neurological pathways, it is essential for students to recognize </a:t>
            </a:r>
            <a:r>
              <a:rPr lang="en-US" sz="1600" kern="1200" baseline="0" dirty="0" err="1">
                <a:solidFill>
                  <a:schemeClr val="tx1"/>
                </a:solidFill>
                <a:effectLst/>
                <a:latin typeface="+mn-lt"/>
                <a:ea typeface="+mn-ea"/>
                <a:cs typeface="+mn-cs"/>
              </a:rPr>
              <a:t>mis</a:t>
            </a:r>
            <a:r>
              <a:rPr lang="en-US" sz="1600" kern="1200" baseline="0" dirty="0">
                <a:solidFill>
                  <a:schemeClr val="tx1"/>
                </a:solidFill>
                <a:effectLst/>
                <a:latin typeface="+mn-lt"/>
                <a:ea typeface="+mn-ea"/>
                <a:cs typeface="+mn-cs"/>
              </a:rPr>
              <a:t>-understandings in order for learning to occur.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346D85-BA5E-40F7-9B26-AC8C2EF96C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Frederick Burrack, Kansas State University, fburrack@ksu.edu</a:t>
            </a:r>
          </a:p>
        </p:txBody>
      </p:sp>
      <p:sp>
        <p:nvSpPr>
          <p:cNvPr id="6" name="Header Placeholder 5"/>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Instructional Strategies as Assessment</a:t>
            </a:r>
          </a:p>
        </p:txBody>
      </p:sp>
    </p:spTree>
    <p:extLst>
      <p:ext uri="{BB962C8B-B14F-4D97-AF65-F5344CB8AC3E}">
        <p14:creationId xmlns:p14="http://schemas.microsoft.com/office/powerpoint/2010/main" val="262202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administrative portal (in the appropriate program, college, or on the general institution level)</a:t>
            </a:r>
          </a:p>
          <a:p>
            <a:pPr marL="171450" indent="-171450">
              <a:buFont typeface="Arial" panose="020B0604020202020204" pitchFamily="34" charset="0"/>
              <a:buChar char="•"/>
            </a:pPr>
            <a:r>
              <a:rPr lang="en-US" dirty="0"/>
              <a:t>After selecting outcome, the best strategy would be to create a folder for each of the program outcomes. This is done by the add group button. It is important to note that what most of us call Outcomes are actually folders of criteria created using a group button.</a:t>
            </a:r>
          </a:p>
          <a:p>
            <a:pPr marL="171450" indent="-171450">
              <a:buFont typeface="Arial" panose="020B0604020202020204" pitchFamily="34" charset="0"/>
              <a:buChar char="•"/>
            </a:pPr>
            <a:r>
              <a:rPr lang="en-US" dirty="0"/>
              <a:t>Inside of each folder are the components of out outcomes, which we consider as criteria but in CANVAS are outcome. In CANVAS, we can be a granular in our assessments as you want, but the end point is called the OUTCOME in CANVAS. </a:t>
            </a:r>
          </a:p>
          <a:p>
            <a:pPr marL="171450" indent="-171450">
              <a:buFont typeface="Arial" panose="020B0604020202020204" pitchFamily="34" charset="0"/>
              <a:buChar char="•"/>
            </a:pPr>
            <a:r>
              <a:rPr lang="en-US" dirty="0"/>
              <a:t>These are created with the add Outcome button.</a:t>
            </a:r>
          </a:p>
          <a:p>
            <a:pPr marL="171450" indent="-171450">
              <a:buFont typeface="Arial" panose="020B0604020202020204" pitchFamily="34" charset="0"/>
              <a:buChar char="•"/>
            </a:pPr>
            <a:r>
              <a:rPr lang="en-US" dirty="0"/>
              <a:t>Notice the interconnection of the numbering. This is important for organization at a later point.</a:t>
            </a:r>
          </a:p>
          <a:p>
            <a:pPr marL="171450" indent="-171450">
              <a:buFont typeface="Arial" panose="020B0604020202020204" pitchFamily="34" charset="0"/>
              <a:buChar char="•"/>
            </a:pPr>
            <a:r>
              <a:rPr lang="en-US" dirty="0"/>
              <a:t>It is also useful to note the shorter title used for the outcome and the longer description used inside of the outcome. I can explain the usefulness of this later when we discuss visualization.</a:t>
            </a:r>
          </a:p>
        </p:txBody>
      </p:sp>
      <p:sp>
        <p:nvSpPr>
          <p:cNvPr id="4" name="Slide Number Placeholder 3"/>
          <p:cNvSpPr>
            <a:spLocks noGrp="1"/>
          </p:cNvSpPr>
          <p:nvPr>
            <p:ph type="sldNum" sz="quarter" idx="5"/>
          </p:nvPr>
        </p:nvSpPr>
        <p:spPr/>
        <p:txBody>
          <a:bodyPr/>
          <a:lstStyle/>
          <a:p>
            <a:fld id="{23B73D17-03F1-47E1-817E-8C5AD8CA10AA}" type="slidenum">
              <a:rPr lang="en-US" smtClean="0"/>
              <a:t>4</a:t>
            </a:fld>
            <a:endParaRPr lang="en-US"/>
          </a:p>
        </p:txBody>
      </p:sp>
    </p:spTree>
    <p:extLst>
      <p:ext uri="{BB962C8B-B14F-4D97-AF65-F5344CB8AC3E}">
        <p14:creationId xmlns:p14="http://schemas.microsoft.com/office/powerpoint/2010/main" val="317742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an outcome, determining the levels of differentiated achieved is important. Since this outcome (</a:t>
            </a:r>
            <a:r>
              <a:rPr lang="en-US" i="1" dirty="0"/>
              <a:t>remember that we are really speaking about each criterion that makes up an assessed component of the outcome category</a:t>
            </a:r>
            <a:r>
              <a:rPr lang="en-US" dirty="0"/>
              <a:t>), the differentiation must be sufficiently clear so that multiple professors can find usefulness and applicability across assignments used for assessment.</a:t>
            </a:r>
          </a:p>
          <a:p>
            <a:pPr marL="171450" indent="-171450">
              <a:buFont typeface="Arial" panose="020B0604020202020204" pitchFamily="34" charset="0"/>
              <a:buChar char="•"/>
            </a:pPr>
            <a:r>
              <a:rPr lang="en-US" dirty="0"/>
              <a:t>You will need to set a Mastery score.  Note that this does not mean perfectly mastered as we typically think. It means the level that fully meets the rigor of your program expectation.  </a:t>
            </a:r>
          </a:p>
          <a:p>
            <a:pPr marL="171450" indent="-171450">
              <a:buFont typeface="Arial" panose="020B0604020202020204" pitchFamily="34" charset="0"/>
              <a:buChar char="•"/>
            </a:pPr>
            <a:r>
              <a:rPr lang="en-US" dirty="0"/>
              <a:t>There will probably be a level beyond master where a student can exceed the level that meets your expectation.</a:t>
            </a:r>
          </a:p>
        </p:txBody>
      </p:sp>
      <p:sp>
        <p:nvSpPr>
          <p:cNvPr id="4" name="Slide Number Placeholder 3"/>
          <p:cNvSpPr>
            <a:spLocks noGrp="1"/>
          </p:cNvSpPr>
          <p:nvPr>
            <p:ph type="sldNum" sz="quarter" idx="5"/>
          </p:nvPr>
        </p:nvSpPr>
        <p:spPr/>
        <p:txBody>
          <a:bodyPr/>
          <a:lstStyle/>
          <a:p>
            <a:fld id="{23B73D17-03F1-47E1-817E-8C5AD8CA10AA}" type="slidenum">
              <a:rPr lang="en-US" smtClean="0"/>
              <a:t>5</a:t>
            </a:fld>
            <a:endParaRPr lang="en-US"/>
          </a:p>
        </p:txBody>
      </p:sp>
    </p:spTree>
    <p:extLst>
      <p:ext uri="{BB962C8B-B14F-4D97-AF65-F5344CB8AC3E}">
        <p14:creationId xmlns:p14="http://schemas.microsoft.com/office/powerpoint/2010/main" val="108450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course:</a:t>
            </a:r>
          </a:p>
          <a:p>
            <a:pPr marL="171450" indent="-171450">
              <a:buFont typeface="Arial" panose="020B0604020202020204" pitchFamily="34" charset="0"/>
              <a:buChar char="•"/>
            </a:pPr>
            <a:r>
              <a:rPr lang="en-US" dirty="0"/>
              <a:t>The faculty has an outcomes button. They can create their own outcome in their course, but the student data will not leave the course. To collect data by the program or institution, they must </a:t>
            </a:r>
          </a:p>
          <a:p>
            <a:pPr marL="171450" indent="-171450">
              <a:buFont typeface="Arial" panose="020B0604020202020204" pitchFamily="34" charset="0"/>
              <a:buChar char="•"/>
            </a:pPr>
            <a:r>
              <a:rPr lang="en-US" dirty="0"/>
              <a:t>Find the outcome that has been created on the program, college, or institution level.</a:t>
            </a:r>
          </a:p>
        </p:txBody>
      </p:sp>
      <p:sp>
        <p:nvSpPr>
          <p:cNvPr id="4" name="Slide Number Placeholder 3"/>
          <p:cNvSpPr>
            <a:spLocks noGrp="1"/>
          </p:cNvSpPr>
          <p:nvPr>
            <p:ph type="sldNum" sz="quarter" idx="5"/>
          </p:nvPr>
        </p:nvSpPr>
        <p:spPr/>
        <p:txBody>
          <a:bodyPr/>
          <a:lstStyle/>
          <a:p>
            <a:fld id="{23B73D17-03F1-47E1-817E-8C5AD8CA10AA}" type="slidenum">
              <a:rPr lang="en-US" smtClean="0"/>
              <a:t>6</a:t>
            </a:fld>
            <a:endParaRPr lang="en-US"/>
          </a:p>
        </p:txBody>
      </p:sp>
    </p:spTree>
    <p:extLst>
      <p:ext uri="{BB962C8B-B14F-4D97-AF65-F5344CB8AC3E}">
        <p14:creationId xmlns:p14="http://schemas.microsoft.com/office/powerpoint/2010/main" val="289738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box will appear and they can navigate to the outcome they wish to bring into their course to use in assessing students on an assignment.</a:t>
            </a:r>
          </a:p>
          <a:p>
            <a:pPr marL="171450" indent="-171450">
              <a:buFont typeface="Arial" panose="020B0604020202020204" pitchFamily="34" charset="0"/>
              <a:buChar char="•"/>
            </a:pPr>
            <a:r>
              <a:rPr lang="en-US" dirty="0"/>
              <a:t>Once they select the outcome they import it into their course.</a:t>
            </a:r>
          </a:p>
        </p:txBody>
      </p:sp>
      <p:sp>
        <p:nvSpPr>
          <p:cNvPr id="4" name="Slide Number Placeholder 3"/>
          <p:cNvSpPr>
            <a:spLocks noGrp="1"/>
          </p:cNvSpPr>
          <p:nvPr>
            <p:ph type="sldNum" sz="quarter" idx="5"/>
          </p:nvPr>
        </p:nvSpPr>
        <p:spPr/>
        <p:txBody>
          <a:bodyPr/>
          <a:lstStyle/>
          <a:p>
            <a:fld id="{23B73D17-03F1-47E1-817E-8C5AD8CA10AA}" type="slidenum">
              <a:rPr lang="en-US" smtClean="0"/>
              <a:t>7</a:t>
            </a:fld>
            <a:endParaRPr lang="en-US"/>
          </a:p>
        </p:txBody>
      </p:sp>
    </p:spTree>
    <p:extLst>
      <p:ext uri="{BB962C8B-B14F-4D97-AF65-F5344CB8AC3E}">
        <p14:creationId xmlns:p14="http://schemas.microsoft.com/office/powerpoint/2010/main" val="961491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this outcome is ready to be aligned with an assignment:</a:t>
            </a:r>
          </a:p>
          <a:p>
            <a:pPr marL="171450" indent="-171450">
              <a:buFont typeface="Arial" panose="020B0604020202020204" pitchFamily="34" charset="0"/>
              <a:buChar char="•"/>
            </a:pPr>
            <a:r>
              <a:rPr lang="en-US" dirty="0"/>
              <a:t>Faculty can bring in as many outcomes as are intended to be assessed for programmatic or institutional data collection process.</a:t>
            </a:r>
          </a:p>
          <a:p>
            <a:pPr marL="171450" indent="-171450">
              <a:buFont typeface="Arial" panose="020B0604020202020204" pitchFamily="34" charset="0"/>
              <a:buChar char="•"/>
            </a:pPr>
            <a:r>
              <a:rPr lang="en-US" dirty="0"/>
              <a:t>Then they will align the outcome with a scoring device used in an assignment.</a:t>
            </a:r>
          </a:p>
        </p:txBody>
      </p:sp>
      <p:sp>
        <p:nvSpPr>
          <p:cNvPr id="4" name="Slide Number Placeholder 3"/>
          <p:cNvSpPr>
            <a:spLocks noGrp="1"/>
          </p:cNvSpPr>
          <p:nvPr>
            <p:ph type="sldNum" sz="quarter" idx="5"/>
          </p:nvPr>
        </p:nvSpPr>
        <p:spPr/>
        <p:txBody>
          <a:bodyPr/>
          <a:lstStyle/>
          <a:p>
            <a:fld id="{23B73D17-03F1-47E1-817E-8C5AD8CA10AA}" type="slidenum">
              <a:rPr lang="en-US" smtClean="0"/>
              <a:t>8</a:t>
            </a:fld>
            <a:endParaRPr lang="en-US"/>
          </a:p>
        </p:txBody>
      </p:sp>
    </p:spTree>
    <p:extLst>
      <p:ext uri="{BB962C8B-B14F-4D97-AF65-F5344CB8AC3E}">
        <p14:creationId xmlns:p14="http://schemas.microsoft.com/office/powerpoint/2010/main" val="330649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a:t>
            </a:r>
          </a:p>
        </p:txBody>
      </p:sp>
      <p:sp>
        <p:nvSpPr>
          <p:cNvPr id="4" name="Slide Number Placeholder 3"/>
          <p:cNvSpPr>
            <a:spLocks noGrp="1"/>
          </p:cNvSpPr>
          <p:nvPr>
            <p:ph type="sldNum" sz="quarter" idx="10"/>
          </p:nvPr>
        </p:nvSpPr>
        <p:spPr/>
        <p:txBody>
          <a:bodyPr/>
          <a:lstStyle/>
          <a:p>
            <a:fld id="{EA59D415-4204-485D-BD62-A4F90F174291}" type="slidenum">
              <a:rPr lang="en-US" smtClean="0"/>
              <a:t>9</a:t>
            </a:fld>
            <a:endParaRPr lang="en-US"/>
          </a:p>
        </p:txBody>
      </p:sp>
    </p:spTree>
    <p:extLst>
      <p:ext uri="{BB962C8B-B14F-4D97-AF65-F5344CB8AC3E}">
        <p14:creationId xmlns:p14="http://schemas.microsoft.com/office/powerpoint/2010/main" val="3156480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48478"/>
            <a:ext cx="109728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017C792F-31EE-C344-A2D6-ED544E6AF3F4}" type="datetimeFigureOut">
              <a:rPr lang="en-US" smtClean="0">
                <a:solidFill>
                  <a:prstClr val="black">
                    <a:tint val="75000"/>
                  </a:prstClr>
                </a:solidFill>
              </a:rPr>
              <a:pPr defTabSz="457200"/>
              <a:t>10/18/18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CA4DBE74-70D2-8C43-ADAD-6EB1AA575FD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15815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017C792F-31EE-C344-A2D6-ED544E6AF3F4}" type="datetimeFigureOut">
              <a:rPr lang="en-US" smtClean="0">
                <a:solidFill>
                  <a:prstClr val="black">
                    <a:tint val="75000"/>
                  </a:prstClr>
                </a:solidFill>
              </a:rPr>
              <a:pPr defTabSz="457200"/>
              <a:t>10/18/18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CA4DBE74-70D2-8C43-ADAD-6EB1AA575FD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35171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fld id="{017C792F-31EE-C344-A2D6-ED544E6AF3F4}" type="datetimeFigureOut">
              <a:rPr lang="en-US" smtClean="0">
                <a:solidFill>
                  <a:prstClr val="black">
                    <a:tint val="75000"/>
                  </a:prstClr>
                </a:solidFill>
              </a:rPr>
              <a:pPr defTabSz="457200"/>
              <a:t>10/18/18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CA4DBE74-70D2-8C43-ADAD-6EB1AA575FD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1346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2108293"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10061688" y="0"/>
            <a:ext cx="2130312"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2472267" y="3693646"/>
            <a:ext cx="7262284" cy="1470025"/>
          </a:xfrm>
        </p:spPr>
        <p:txBody>
          <a:bodyPr anchor="b" anchorCtr="0"/>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2472267" y="5204012"/>
            <a:ext cx="7262284"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010400" y="6356351"/>
            <a:ext cx="2844800" cy="365125"/>
          </a:xfrm>
        </p:spPr>
        <p:txBody>
          <a:bodyPr/>
          <a:lstStyle>
            <a:lvl1pPr>
              <a:defRPr>
                <a:solidFill>
                  <a:schemeClr val="tx2"/>
                </a:solidFill>
              </a:defRPr>
            </a:lvl1pPr>
          </a:lstStyle>
          <a:p>
            <a:fld id="{06040A78-2A4B-4566-8626-79DE0D4C1085}" type="datetimeFigureOut">
              <a:rPr lang="en-US" smtClean="0"/>
              <a:t>10/18/18</a:t>
            </a:fld>
            <a:endParaRPr lang="en-US"/>
          </a:p>
        </p:txBody>
      </p:sp>
      <p:sp>
        <p:nvSpPr>
          <p:cNvPr id="5" name="Footer Placeholder 4"/>
          <p:cNvSpPr>
            <a:spLocks noGrp="1"/>
          </p:cNvSpPr>
          <p:nvPr>
            <p:ph type="ftr" sz="quarter" idx="11"/>
          </p:nvPr>
        </p:nvSpPr>
        <p:spPr>
          <a:xfrm>
            <a:off x="2336800" y="6356351"/>
            <a:ext cx="38608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2072640" y="4841210"/>
            <a:ext cx="8046720" cy="340391"/>
          </a:xfrm>
          <a:prstGeom prst="rect">
            <a:avLst/>
          </a:prstGeom>
        </p:spPr>
      </p:pic>
      <p:sp>
        <p:nvSpPr>
          <p:cNvPr id="14" name="Picture Placeholder 13"/>
          <p:cNvSpPr>
            <a:spLocks noGrp="1"/>
          </p:cNvSpPr>
          <p:nvPr>
            <p:ph type="pic" sz="quarter" idx="12"/>
          </p:nvPr>
        </p:nvSpPr>
        <p:spPr>
          <a:xfrm>
            <a:off x="4410636" y="950260"/>
            <a:ext cx="3370728"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a:t>Drag picture to placeholder or click icon to add</a:t>
            </a:r>
            <a:endParaRPr/>
          </a:p>
        </p:txBody>
      </p:sp>
    </p:spTree>
    <p:extLst>
      <p:ext uri="{BB962C8B-B14F-4D97-AF65-F5344CB8AC3E}">
        <p14:creationId xmlns:p14="http://schemas.microsoft.com/office/powerpoint/2010/main" val="40774428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grpSp>
        <p:nvGrpSpPr>
          <p:cNvPr id="8" name="Group 11"/>
          <p:cNvGrpSpPr/>
          <p:nvPr/>
        </p:nvGrpSpPr>
        <p:grpSpPr>
          <a:xfrm>
            <a:off x="5689600" y="0"/>
            <a:ext cx="65024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508000" y="609601"/>
            <a:ext cx="4817035"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6514479" y="381002"/>
            <a:ext cx="5084232"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08000" y="2209801"/>
            <a:ext cx="4817035"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10/18/18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5689600" y="6356351"/>
            <a:ext cx="812800" cy="365125"/>
          </a:xfrm>
        </p:spPr>
        <p:txBody>
          <a:bodyPr/>
          <a:lstStyle>
            <a:lvl1pPr algn="ctr">
              <a:defRPr>
                <a:solidFill>
                  <a:schemeClr val="tx2">
                    <a:lumMod val="40000"/>
                    <a:lumOff val="60000"/>
                  </a:schemeClr>
                </a:solidFill>
              </a:defRPr>
            </a:lvl1pPr>
          </a:lstStyle>
          <a:p>
            <a:fld id="{3EC526B6-F861-4D54-BBE9-4BB519D3F342}" type="slidenum">
              <a:rPr lang="en-US" smtClean="0"/>
              <a:t>‹#›</a:t>
            </a:fld>
            <a:endParaRPr lang="en-US"/>
          </a:p>
        </p:txBody>
      </p:sp>
    </p:spTree>
    <p:extLst>
      <p:ext uri="{BB962C8B-B14F-4D97-AF65-F5344CB8AC3E}">
        <p14:creationId xmlns:p14="http://schemas.microsoft.com/office/powerpoint/2010/main" val="226660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CF9280-9CCD-41BB-BD55-2B4EDB687324}" type="datetimeFigureOut">
              <a:rPr kumimoji="0" lang="en-US" altLang="en-US" sz="1600" b="0" i="0" u="none" strike="noStrike" kern="1200" cap="none" spc="0" normalizeH="0" baseline="0" noProof="0">
                <a:ln>
                  <a:noFill/>
                </a:ln>
                <a:solidFill>
                  <a:srgbClr val="89898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10/18/18</a:t>
            </a:fld>
            <a:endParaRPr kumimoji="0" lang="en-US" altLang="en-US" sz="1600" b="0" i="0" u="none" strike="noStrike" kern="1200" cap="none" spc="0" normalizeH="0" baseline="0" noProof="0">
              <a:ln>
                <a:noFill/>
              </a:ln>
              <a:solidFill>
                <a:srgbClr val="89898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75E20B-D493-4CCC-B424-F82B63EE3578}" type="slidenum">
              <a:rPr kumimoji="0" lang="en-US" altLang="en-US" sz="16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65904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pSp>
        <p:nvGrpSpPr>
          <p:cNvPr id="6" name="Group 5"/>
          <p:cNvGrpSpPr/>
          <p:nvPr/>
        </p:nvGrpSpPr>
        <p:grpSpPr>
          <a:xfrm>
            <a:off x="0" y="1372650"/>
            <a:ext cx="12192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t>10/18/18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a:p>
        </p:txBody>
      </p:sp>
    </p:spTree>
    <p:extLst>
      <p:ext uri="{BB962C8B-B14F-4D97-AF65-F5344CB8AC3E}">
        <p14:creationId xmlns:p14="http://schemas.microsoft.com/office/powerpoint/2010/main" val="246134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2108293"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10061688" y="0"/>
            <a:ext cx="2130312"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2472267" y="3693646"/>
            <a:ext cx="7262284" cy="1470025"/>
          </a:xfrm>
        </p:spPr>
        <p:txBody>
          <a:bodyPr anchor="b" anchorCtr="0"/>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2472267" y="5204012"/>
            <a:ext cx="7262284"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010400" y="6356351"/>
            <a:ext cx="2844800" cy="365125"/>
          </a:xfrm>
        </p:spPr>
        <p:txBody>
          <a:bodyPr/>
          <a:lstStyle>
            <a:lvl1pPr>
              <a:defRPr>
                <a:solidFill>
                  <a:schemeClr val="tx2"/>
                </a:solidFill>
              </a:defRPr>
            </a:lvl1pPr>
          </a:lstStyle>
          <a:p>
            <a:fld id="{06040A78-2A4B-4566-8626-79DE0D4C1085}" type="datetimeFigureOut">
              <a:rPr lang="en-US" smtClean="0"/>
              <a:t>10/18/18</a:t>
            </a:fld>
            <a:endParaRPr lang="en-US"/>
          </a:p>
        </p:txBody>
      </p:sp>
      <p:sp>
        <p:nvSpPr>
          <p:cNvPr id="5" name="Footer Placeholder 4"/>
          <p:cNvSpPr>
            <a:spLocks noGrp="1"/>
          </p:cNvSpPr>
          <p:nvPr>
            <p:ph type="ftr" sz="quarter" idx="11"/>
          </p:nvPr>
        </p:nvSpPr>
        <p:spPr>
          <a:xfrm>
            <a:off x="2336800" y="6356351"/>
            <a:ext cx="38608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2072640" y="4841210"/>
            <a:ext cx="8046720" cy="340391"/>
          </a:xfrm>
          <a:prstGeom prst="rect">
            <a:avLst/>
          </a:prstGeom>
        </p:spPr>
      </p:pic>
      <p:sp>
        <p:nvSpPr>
          <p:cNvPr id="14" name="Picture Placeholder 13"/>
          <p:cNvSpPr>
            <a:spLocks noGrp="1"/>
          </p:cNvSpPr>
          <p:nvPr>
            <p:ph type="pic" sz="quarter" idx="12"/>
          </p:nvPr>
        </p:nvSpPr>
        <p:spPr>
          <a:xfrm>
            <a:off x="4410636" y="950260"/>
            <a:ext cx="3370728"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a:t>Drag picture to placeholder or click icon to add</a:t>
            </a:r>
            <a:endParaRPr/>
          </a:p>
        </p:txBody>
      </p:sp>
    </p:spTree>
    <p:extLst>
      <p:ext uri="{BB962C8B-B14F-4D97-AF65-F5344CB8AC3E}">
        <p14:creationId xmlns:p14="http://schemas.microsoft.com/office/powerpoint/2010/main" val="131031728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pSp>
        <p:nvGrpSpPr>
          <p:cNvPr id="10" name="Group 9"/>
          <p:cNvGrpSpPr/>
          <p:nvPr/>
        </p:nvGrpSpPr>
        <p:grpSpPr>
          <a:xfrm>
            <a:off x="0" y="1372650"/>
            <a:ext cx="12192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36320" y="1879320"/>
            <a:ext cx="475488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36320" y="2590800"/>
            <a:ext cx="475488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54731" y="1879320"/>
            <a:ext cx="475488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54731" y="2590800"/>
            <a:ext cx="475488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t>10/18/18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26B6-F861-4D54-BBE9-4BB519D3F342}"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6354731" y="2460813"/>
            <a:ext cx="4751131"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1040069" y="2460813"/>
            <a:ext cx="4751131" cy="98613"/>
          </a:xfrm>
          <a:prstGeom prst="rect">
            <a:avLst/>
          </a:prstGeom>
          <a:solidFill>
            <a:schemeClr val="bg2">
              <a:lumMod val="40000"/>
              <a:lumOff val="60000"/>
            </a:schemeClr>
          </a:solidFill>
        </p:spPr>
      </p:pic>
    </p:spTree>
    <p:extLst>
      <p:ext uri="{BB962C8B-B14F-4D97-AF65-F5344CB8AC3E}">
        <p14:creationId xmlns:p14="http://schemas.microsoft.com/office/powerpoint/2010/main" val="12420396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2.xml"/><Relationship Id="rId6"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C792F-31EE-C344-A2D6-ED544E6AF3F4}" type="datetimeFigureOut">
              <a:rPr lang="en-US" smtClean="0"/>
              <a:pPr/>
              <a:t>10/18/18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DBE74-70D2-8C43-ADAD-6EB1AA575FDB}" type="slidenum">
              <a:rPr lang="en-US" smtClean="0"/>
              <a:pPr/>
              <a:t>‹#›</a:t>
            </a:fld>
            <a:endParaRPr lang="en-US"/>
          </a:p>
        </p:txBody>
      </p:sp>
      <p:pic>
        <p:nvPicPr>
          <p:cNvPr id="7" name="Picture 6" descr="new template.jpg"/>
          <p:cNvPicPr>
            <a:picLocks noChangeAspect="1"/>
          </p:cNvPicPr>
          <p:nvPr userDrawn="1"/>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08813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wrap="square" lIns="91440" tIns="45720" rIns="91440" bIns="45720" numCol="1" anchor="ctr" anchorCtr="0" compatLnSpc="1">
            <a:prstTxWarp prst="textNoShape">
              <a:avLst/>
            </a:prstTxWarp>
          </a:bodyPr>
          <a:lstStyle>
            <a:lvl1pPr eaLnBrk="1" hangingPunct="1">
              <a:defRPr sz="1600">
                <a:solidFill>
                  <a:srgbClr val="898989"/>
                </a:solidFill>
              </a:defRPr>
            </a:lvl1pPr>
          </a:lstStyle>
          <a:p>
            <a:pPr>
              <a:defRPr/>
            </a:pPr>
            <a:fld id="{2AEFC91A-347B-4ED6-919E-C07CB65C4FF0}" type="datetimeFigureOut">
              <a:rPr lang="en-US" altLang="en-US"/>
              <a:pPr>
                <a:defRPr/>
              </a:pPr>
              <a:t>10/18/18</a:t>
            </a:fld>
            <a:endParaRPr lang="en-US" alt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defRPr>
            </a:lvl1pPr>
          </a:lstStyle>
          <a:p>
            <a:pPr>
              <a:defRPr/>
            </a:pPr>
            <a:fld id="{F4606663-B6DC-4DD2-B4A9-6CDFD0EC7DED}" type="slidenum">
              <a:rPr lang="en-US" altLang="en-US"/>
              <a:pPr>
                <a:defRPr/>
              </a:pPr>
              <a:t>‹#›</a:t>
            </a:fld>
            <a:endParaRPr lang="en-US" altLang="en-US"/>
          </a:p>
        </p:txBody>
      </p:sp>
    </p:spTree>
    <p:extLst>
      <p:ext uri="{BB962C8B-B14F-4D97-AF65-F5344CB8AC3E}">
        <p14:creationId xmlns:p14="http://schemas.microsoft.com/office/powerpoint/2010/main" val="190661997"/>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0" r:id="rId3"/>
    <p:sldLayoutId id="2147483672" r:id="rId4"/>
  </p:sldLayoutIdLst>
  <p:txStyles>
    <p:title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Lucida Sans"/>
          <a:ea typeface="MS PGothic" panose="020B0600070205080204" pitchFamily="34" charset="-128"/>
          <a:cs typeface="Lucida Sans"/>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Lucida Sans"/>
          <a:ea typeface="MS PGothic" panose="020B0600070205080204" pitchFamily="34" charset="-128"/>
          <a:cs typeface="Lucida San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Lucida Sans"/>
          <a:ea typeface="MS PGothic" panose="020B0600070205080204" pitchFamily="34" charset="-128"/>
          <a:cs typeface="Lucida San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Lucida Sans"/>
          <a:ea typeface="MS PGothic" panose="020B0600070205080204" pitchFamily="34" charset="-128"/>
          <a:cs typeface="Lucida San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Lucida Sans"/>
          <a:ea typeface="MS PGothic" panose="020B0600070205080204" pitchFamily="34" charset="-128"/>
          <a:cs typeface="Lucida San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3.JPG"/></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diagramLayout" Target="../diagrams/layout1.xml"/><Relationship Id="rId12" Type="http://schemas.openxmlformats.org/officeDocument/2006/relationships/diagramQuickStyle" Target="../diagrams/quickStyle1.xml"/><Relationship Id="rId13" Type="http://schemas.openxmlformats.org/officeDocument/2006/relationships/diagramColors" Target="../diagrams/colors1.xml"/><Relationship Id="rId14" Type="http://schemas.microsoft.com/office/2007/relationships/diagramDrawing" Target="../diagrams/drawing1.xml"/><Relationship Id="rId15" Type="http://schemas.openxmlformats.org/officeDocument/2006/relationships/comments" Target="../comments/comment1.xml"/><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gif"/><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7.jpg"/><Relationship Id="rId5" Type="http://schemas.openxmlformats.org/officeDocument/2006/relationships/image" Target="../media/image48.jpg"/><Relationship Id="rId6" Type="http://schemas.openxmlformats.org/officeDocument/2006/relationships/image" Target="../media/image49.png"/><Relationship Id="rId7" Type="http://schemas.openxmlformats.org/officeDocument/2006/relationships/image" Target="../media/image50.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jpeg"/><Relationship Id="rId13" Type="http://schemas.openxmlformats.org/officeDocument/2006/relationships/image" Target="../media/image51.png"/><Relationship Id="rId14" Type="http://schemas.openxmlformats.org/officeDocument/2006/relationships/image" Target="../media/image52.jpeg"/><Relationship Id="rId15" Type="http://schemas.openxmlformats.org/officeDocument/2006/relationships/image" Target="../media/image53.jpeg"/><Relationship Id="rId16" Type="http://schemas.openxmlformats.org/officeDocument/2006/relationships/image" Target="../media/image20.jpeg"/><Relationship Id="rId17"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gif"/><Relationship Id="rId10"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20.jpeg"/><Relationship Id="rId5" Type="http://schemas.openxmlformats.org/officeDocument/2006/relationships/image" Target="../media/image55.png"/><Relationship Id="rId6" Type="http://schemas.openxmlformats.org/officeDocument/2006/relationships/image" Target="../media/image21.png"/><Relationship Id="rId7" Type="http://schemas.openxmlformats.org/officeDocument/2006/relationships/image" Target="../media/image56.png"/><Relationship Id="rId8" Type="http://schemas.openxmlformats.org/officeDocument/2006/relationships/image" Target="../media/image57.jpe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png"/><Relationship Id="rId5" Type="http://schemas.openxmlformats.org/officeDocument/2006/relationships/image" Target="../media/image60.jpeg"/><Relationship Id="rId6"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1.PNG"/><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7.png"/><Relationship Id="rId5" Type="http://schemas.openxmlformats.org/officeDocument/2006/relationships/image" Target="../media/image63.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6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6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66.png"/></Relationships>
</file>

<file path=ppt/slides/_rels/slide3.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jpeg"/><Relationship Id="rId13" Type="http://schemas.openxmlformats.org/officeDocument/2006/relationships/image" Target="../media/image20.jpeg"/><Relationship Id="rId1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gif"/><Relationship Id="rId10"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60.jpe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jpg"/><Relationship Id="rId8" Type="http://schemas.openxmlformats.org/officeDocument/2006/relationships/image" Target="../media/image73.png"/><Relationship Id="rId9" Type="http://schemas.openxmlformats.org/officeDocument/2006/relationships/image" Target="../media/image74.png"/><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75.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3252" y="674406"/>
            <a:ext cx="7772400" cy="1796078"/>
          </a:xfrm>
        </p:spPr>
        <p:txBody>
          <a:bodyPr>
            <a:normAutofit fontScale="90000"/>
          </a:bodyPr>
          <a:lstStyle/>
          <a:p>
            <a:r>
              <a:rPr lang="en-US" sz="6000" dirty="0"/>
              <a:t>Automating Assessment Data Collection with</a:t>
            </a:r>
          </a:p>
        </p:txBody>
      </p:sp>
      <p:sp>
        <p:nvSpPr>
          <p:cNvPr id="4" name="Subtitle 2"/>
          <p:cNvSpPr>
            <a:spLocks noGrp="1"/>
          </p:cNvSpPr>
          <p:nvPr>
            <p:ph type="subTitle" idx="1"/>
          </p:nvPr>
        </p:nvSpPr>
        <p:spPr>
          <a:xfrm>
            <a:off x="5613090" y="4337897"/>
            <a:ext cx="4965700" cy="1752600"/>
          </a:xfrm>
        </p:spPr>
        <p:txBody>
          <a:bodyPr>
            <a:normAutofit/>
          </a:bodyPr>
          <a:lstStyle/>
          <a:p>
            <a:r>
              <a:rPr lang="en-US" dirty="0">
                <a:solidFill>
                  <a:schemeClr val="bg1">
                    <a:lumMod val="50000"/>
                  </a:schemeClr>
                </a:solidFill>
              </a:rPr>
              <a:t>Dr. Frederick Burrack</a:t>
            </a:r>
          </a:p>
          <a:p>
            <a:r>
              <a:rPr lang="en-US" dirty="0">
                <a:solidFill>
                  <a:schemeClr val="bg1">
                    <a:lumMod val="50000"/>
                  </a:schemeClr>
                </a:solidFill>
              </a:rPr>
              <a:t>Director of Assessment</a:t>
            </a:r>
          </a:p>
          <a:p>
            <a:r>
              <a:rPr lang="en-US" dirty="0">
                <a:solidFill>
                  <a:schemeClr val="bg1">
                    <a:lumMod val="50000"/>
                  </a:schemeClr>
                </a:solidFill>
              </a:rPr>
              <a:t>Kansas State University</a:t>
            </a:r>
          </a:p>
        </p:txBody>
      </p:sp>
      <p:sp>
        <p:nvSpPr>
          <p:cNvPr id="5" name="TextBox 4"/>
          <p:cNvSpPr txBox="1"/>
          <p:nvPr/>
        </p:nvSpPr>
        <p:spPr>
          <a:xfrm>
            <a:off x="7043854" y="6187587"/>
            <a:ext cx="3534936" cy="584775"/>
          </a:xfrm>
          <a:prstGeom prst="rect">
            <a:avLst/>
          </a:prstGeom>
          <a:noFill/>
        </p:spPr>
        <p:txBody>
          <a:bodyPr wrap="square" rtlCol="0">
            <a:spAutoFit/>
          </a:bodyPr>
          <a:lstStyle/>
          <a:p>
            <a:pPr defTabSz="457200"/>
            <a:r>
              <a:rPr lang="en-US" sz="3200" dirty="0">
                <a:solidFill>
                  <a:prstClr val="white"/>
                </a:solidFill>
                <a:latin typeface="Calibri"/>
              </a:rPr>
              <a:t>fburrack@ksu.edu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891" y="5382431"/>
            <a:ext cx="2006688" cy="1549620"/>
          </a:xfrm>
          <a:prstGeom prst="rect">
            <a:avLst/>
          </a:prstGeom>
        </p:spPr>
      </p:pic>
      <p:pic>
        <p:nvPicPr>
          <p:cNvPr id="6" name="Picture 6">
            <a:extLst>
              <a:ext uri="{FF2B5EF4-FFF2-40B4-BE49-F238E27FC236}">
                <a16:creationId xmlns:a16="http://schemas.microsoft.com/office/drawing/2014/main" xmlns="" id="{44A35A7A-469D-EF4C-BC3E-135E42041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35" y="4337897"/>
            <a:ext cx="2540000" cy="1308100"/>
          </a:xfrm>
          <a:prstGeom prst="rect">
            <a:avLst/>
          </a:prstGeom>
        </p:spPr>
      </p:pic>
      <p:pic>
        <p:nvPicPr>
          <p:cNvPr id="8" name="Picture 8">
            <a:extLst>
              <a:ext uri="{FF2B5EF4-FFF2-40B4-BE49-F238E27FC236}">
                <a16:creationId xmlns:a16="http://schemas.microsoft.com/office/drawing/2014/main" xmlns="" id="{082A11BF-C86D-6F40-9E2F-D0A8613862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5040" y="2615331"/>
            <a:ext cx="5201920" cy="1224808"/>
          </a:xfrm>
          <a:prstGeom prst="rect">
            <a:avLst/>
          </a:prstGeom>
        </p:spPr>
      </p:pic>
    </p:spTree>
    <p:extLst>
      <p:ext uri="{BB962C8B-B14F-4D97-AF65-F5344CB8AC3E}">
        <p14:creationId xmlns:p14="http://schemas.microsoft.com/office/powerpoint/2010/main" val="3093918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8621" y="448712"/>
            <a:ext cx="7469204" cy="1470025"/>
          </a:xfrm>
        </p:spPr>
        <p:txBody>
          <a:bodyPr/>
          <a:lstStyle/>
          <a:p>
            <a:r>
              <a:rPr lang="en-US" dirty="0"/>
              <a:t>Selected Response in Canvas</a:t>
            </a:r>
          </a:p>
        </p:txBody>
      </p:sp>
      <p:pic>
        <p:nvPicPr>
          <p:cNvPr id="10" name="Picture Placeholder 9"/>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264" t="-11343" r="27478" b="28716"/>
          <a:stretch/>
        </p:blipFill>
        <p:spPr>
          <a:xfrm>
            <a:off x="2800350" y="1515884"/>
            <a:ext cx="6305550" cy="4808717"/>
          </a:xfrm>
        </p:spPr>
      </p:pic>
    </p:spTree>
    <p:extLst>
      <p:ext uri="{BB962C8B-B14F-4D97-AF65-F5344CB8AC3E}">
        <p14:creationId xmlns:p14="http://schemas.microsoft.com/office/powerpoint/2010/main" val="199033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746" y="2790"/>
            <a:ext cx="8229600" cy="685800"/>
          </a:xfrm>
        </p:spPr>
        <p:txBody>
          <a:bodyPr>
            <a:normAutofit fontScale="90000"/>
          </a:bodyPr>
          <a:lstStyle/>
          <a:p>
            <a:r>
              <a:rPr lang="en-US" dirty="0">
                <a:solidFill>
                  <a:srgbClr val="FFFFFF"/>
                </a:solidFill>
                <a:cs typeface="Calibri"/>
              </a:rPr>
              <a:t>Knowledge-based Exams</a:t>
            </a:r>
            <a:endParaRPr lang="en-US" dirty="0"/>
          </a:p>
        </p:txBody>
      </p:sp>
      <p:pic>
        <p:nvPicPr>
          <p:cNvPr id="4" name="Picture 4">
            <a:extLst>
              <a:ext uri="{FF2B5EF4-FFF2-40B4-BE49-F238E27FC236}">
                <a16:creationId xmlns:a16="http://schemas.microsoft.com/office/drawing/2014/main" xmlns="" id="{ADBFE8AA-6EF5-41A0-A61B-F82A958DCA86}"/>
              </a:ext>
            </a:extLst>
          </p:cNvPr>
          <p:cNvPicPr>
            <a:picLocks noGrp="1" noChangeAspect="1"/>
          </p:cNvPicPr>
          <p:nvPr>
            <p:ph idx="1"/>
          </p:nvPr>
        </p:nvPicPr>
        <p:blipFill>
          <a:blip r:embed="rId3"/>
          <a:stretch>
            <a:fillRect/>
          </a:stretch>
        </p:blipFill>
        <p:spPr>
          <a:xfrm>
            <a:off x="4297369" y="1041537"/>
            <a:ext cx="4423151" cy="1672214"/>
          </a:xfrm>
          <a:prstGeom prst="rect">
            <a:avLst/>
          </a:prstGeom>
        </p:spPr>
      </p:pic>
      <p:pic>
        <p:nvPicPr>
          <p:cNvPr id="6" name="Picture 6" descr="A close up of a piece of paper&#10;&#10;Description generated with very high confidence">
            <a:extLst>
              <a:ext uri="{FF2B5EF4-FFF2-40B4-BE49-F238E27FC236}">
                <a16:creationId xmlns:a16="http://schemas.microsoft.com/office/drawing/2014/main" xmlns="" id="{CEE635AF-4395-4860-9098-744D7F23C0EF}"/>
              </a:ext>
            </a:extLst>
          </p:cNvPr>
          <p:cNvPicPr>
            <a:picLocks noChangeAspect="1"/>
          </p:cNvPicPr>
          <p:nvPr/>
        </p:nvPicPr>
        <p:blipFill>
          <a:blip r:embed="rId4"/>
          <a:stretch>
            <a:fillRect/>
          </a:stretch>
        </p:blipFill>
        <p:spPr>
          <a:xfrm rot="1500000">
            <a:off x="8348546" y="1170878"/>
            <a:ext cx="2743200" cy="1371600"/>
          </a:xfrm>
          <a:prstGeom prst="rect">
            <a:avLst/>
          </a:prstGeom>
          <a:ln>
            <a:noFill/>
          </a:ln>
          <a:effectLst>
            <a:softEdge rad="112500"/>
          </a:effectLst>
        </p:spPr>
      </p:pic>
      <p:pic>
        <p:nvPicPr>
          <p:cNvPr id="8" name="Picture 8" descr="A hand holding a computer keyboard&#10;&#10;Description generated with very high confidence">
            <a:extLst>
              <a:ext uri="{FF2B5EF4-FFF2-40B4-BE49-F238E27FC236}">
                <a16:creationId xmlns:a16="http://schemas.microsoft.com/office/drawing/2014/main" xmlns="" id="{3898886C-96AA-4B5D-A477-BF0609D985AC}"/>
              </a:ext>
            </a:extLst>
          </p:cNvPr>
          <p:cNvPicPr>
            <a:picLocks noChangeAspect="1"/>
          </p:cNvPicPr>
          <p:nvPr/>
        </p:nvPicPr>
        <p:blipFill>
          <a:blip r:embed="rId5"/>
          <a:stretch>
            <a:fillRect/>
          </a:stretch>
        </p:blipFill>
        <p:spPr>
          <a:xfrm rot="-960000">
            <a:off x="1657814" y="887195"/>
            <a:ext cx="2743200" cy="1827455"/>
          </a:xfrm>
          <a:prstGeom prst="rect">
            <a:avLst/>
          </a:prstGeom>
          <a:ln>
            <a:noFill/>
          </a:ln>
          <a:effectLst>
            <a:softEdge rad="112500"/>
          </a:effectLst>
        </p:spPr>
      </p:pic>
      <p:grpSp>
        <p:nvGrpSpPr>
          <p:cNvPr id="13" name="Group 12">
            <a:extLst>
              <a:ext uri="{FF2B5EF4-FFF2-40B4-BE49-F238E27FC236}">
                <a16:creationId xmlns:a16="http://schemas.microsoft.com/office/drawing/2014/main" xmlns="" id="{A74E3DA6-8733-4B28-B7A8-904D21BD73E1}"/>
              </a:ext>
            </a:extLst>
          </p:cNvPr>
          <p:cNvGrpSpPr/>
          <p:nvPr/>
        </p:nvGrpSpPr>
        <p:grpSpPr>
          <a:xfrm>
            <a:off x="5419862" y="5061859"/>
            <a:ext cx="1847014" cy="908260"/>
            <a:chOff x="1546559" y="4102100"/>
            <a:chExt cx="1320132" cy="602144"/>
          </a:xfrm>
        </p:grpSpPr>
        <p:sp>
          <p:nvSpPr>
            <p:cNvPr id="11" name="Shape 323">
              <a:extLst>
                <a:ext uri="{FF2B5EF4-FFF2-40B4-BE49-F238E27FC236}">
                  <a16:creationId xmlns:a16="http://schemas.microsoft.com/office/drawing/2014/main" xmlns="" id="{B2B42D58-405A-4BD0-92DF-99C7EDD8EED7}"/>
                </a:ext>
              </a:extLst>
            </p:cNvPr>
            <p:cNvSpPr/>
            <p:nvPr/>
          </p:nvSpPr>
          <p:spPr>
            <a:xfrm>
              <a:off x="1546559" y="4102100"/>
              <a:ext cx="1320131" cy="602144"/>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457200"/>
              <a:endParaRPr>
                <a:solidFill>
                  <a:prstClr val="black"/>
                </a:solidFill>
                <a:latin typeface="Calibri"/>
              </a:endParaRPr>
            </a:p>
          </p:txBody>
        </p:sp>
        <p:sp>
          <p:nvSpPr>
            <p:cNvPr id="12" name="Shape 340">
              <a:extLst>
                <a:ext uri="{FF2B5EF4-FFF2-40B4-BE49-F238E27FC236}">
                  <a16:creationId xmlns:a16="http://schemas.microsoft.com/office/drawing/2014/main" xmlns="" id="{AD122824-A83C-4FE8-8CD6-0BEBB7F6EB97}"/>
                </a:ext>
              </a:extLst>
            </p:cNvPr>
            <p:cNvSpPr/>
            <p:nvPr/>
          </p:nvSpPr>
          <p:spPr>
            <a:xfrm>
              <a:off x="1546559" y="4212451"/>
              <a:ext cx="1320132" cy="4080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algn="ctr" defTabSz="457200">
                <a:defRPr sz="1800">
                  <a:uFillTx/>
                </a:defRPr>
              </a:pPr>
              <a:r>
                <a:rPr lang="en-US" sz="2000" b="1" dirty="0">
                  <a:solidFill>
                    <a:prstClr val="black"/>
                  </a:solidFill>
                  <a:uFillTx/>
                </a:rPr>
                <a:t>Course </a:t>
              </a:r>
              <a:r>
                <a:rPr sz="2000" b="1" dirty="0">
                  <a:solidFill>
                    <a:prstClr val="black"/>
                  </a:solidFill>
                </a:rPr>
                <a:t>Outcome #3</a:t>
              </a:r>
            </a:p>
          </p:txBody>
        </p:sp>
      </p:grpSp>
      <p:grpSp>
        <p:nvGrpSpPr>
          <p:cNvPr id="17" name="Group 16">
            <a:extLst>
              <a:ext uri="{FF2B5EF4-FFF2-40B4-BE49-F238E27FC236}">
                <a16:creationId xmlns:a16="http://schemas.microsoft.com/office/drawing/2014/main" xmlns="" id="{3558703B-6BB8-47DC-919E-B113BCAA2F3E}"/>
              </a:ext>
            </a:extLst>
          </p:cNvPr>
          <p:cNvGrpSpPr/>
          <p:nvPr/>
        </p:nvGrpSpPr>
        <p:grpSpPr>
          <a:xfrm>
            <a:off x="5419863" y="3952714"/>
            <a:ext cx="1847105" cy="945865"/>
            <a:chOff x="1546559" y="4157974"/>
            <a:chExt cx="1320132" cy="384465"/>
          </a:xfrm>
        </p:grpSpPr>
        <p:sp>
          <p:nvSpPr>
            <p:cNvPr id="15" name="Shape 323">
              <a:extLst>
                <a:ext uri="{FF2B5EF4-FFF2-40B4-BE49-F238E27FC236}">
                  <a16:creationId xmlns:a16="http://schemas.microsoft.com/office/drawing/2014/main" xmlns="" id="{255BD9BC-79E1-49BB-9634-A021620F2DAD}"/>
                </a:ext>
              </a:extLst>
            </p:cNvPr>
            <p:cNvSpPr/>
            <p:nvPr/>
          </p:nvSpPr>
          <p:spPr>
            <a:xfrm>
              <a:off x="1546559" y="4157974"/>
              <a:ext cx="1320132" cy="384465"/>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457200"/>
              <a:endParaRPr>
                <a:solidFill>
                  <a:prstClr val="black"/>
                </a:solidFill>
                <a:latin typeface="Calibri"/>
              </a:endParaRPr>
            </a:p>
          </p:txBody>
        </p:sp>
        <p:sp>
          <p:nvSpPr>
            <p:cNvPr id="16" name="Shape 340">
              <a:extLst>
                <a:ext uri="{FF2B5EF4-FFF2-40B4-BE49-F238E27FC236}">
                  <a16:creationId xmlns:a16="http://schemas.microsoft.com/office/drawing/2014/main" xmlns="" id="{6AA24A28-5818-40AB-A0C5-70B9BCB546FD}"/>
                </a:ext>
              </a:extLst>
            </p:cNvPr>
            <p:cNvSpPr/>
            <p:nvPr/>
          </p:nvSpPr>
          <p:spPr>
            <a:xfrm>
              <a:off x="1546559" y="4212451"/>
              <a:ext cx="1320132" cy="2502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algn="ctr" defTabSz="457200">
                <a:defRPr sz="1800">
                  <a:uFillTx/>
                </a:defRPr>
              </a:pPr>
              <a:r>
                <a:rPr lang="en-US" sz="2000" b="1" dirty="0">
                  <a:solidFill>
                    <a:prstClr val="black"/>
                  </a:solidFill>
                  <a:uFillTx/>
                </a:rPr>
                <a:t>Course </a:t>
              </a:r>
              <a:r>
                <a:rPr sz="2000" b="1" dirty="0">
                  <a:solidFill>
                    <a:prstClr val="black"/>
                  </a:solidFill>
                </a:rPr>
                <a:t>Outcome #</a:t>
              </a:r>
              <a:r>
                <a:rPr lang="en-US" sz="2000" b="1" dirty="0">
                  <a:solidFill>
                    <a:prstClr val="black"/>
                  </a:solidFill>
                </a:rPr>
                <a:t>2</a:t>
              </a:r>
              <a:endParaRPr sz="2000" b="1" dirty="0">
                <a:solidFill>
                  <a:prstClr val="black"/>
                </a:solidFill>
              </a:endParaRPr>
            </a:p>
          </p:txBody>
        </p:sp>
      </p:grpSp>
      <p:grpSp>
        <p:nvGrpSpPr>
          <p:cNvPr id="21" name="Group 20">
            <a:extLst>
              <a:ext uri="{FF2B5EF4-FFF2-40B4-BE49-F238E27FC236}">
                <a16:creationId xmlns:a16="http://schemas.microsoft.com/office/drawing/2014/main" xmlns="" id="{9E315288-D085-4290-94FA-3D6305306B74}"/>
              </a:ext>
            </a:extLst>
          </p:cNvPr>
          <p:cNvGrpSpPr/>
          <p:nvPr/>
        </p:nvGrpSpPr>
        <p:grpSpPr>
          <a:xfrm>
            <a:off x="5414441" y="2897469"/>
            <a:ext cx="1824405" cy="909264"/>
            <a:chOff x="1449797" y="4102100"/>
            <a:chExt cx="1779801" cy="909264"/>
          </a:xfrm>
        </p:grpSpPr>
        <p:sp>
          <p:nvSpPr>
            <p:cNvPr id="19" name="Shape 323">
              <a:extLst>
                <a:ext uri="{FF2B5EF4-FFF2-40B4-BE49-F238E27FC236}">
                  <a16:creationId xmlns:a16="http://schemas.microsoft.com/office/drawing/2014/main" xmlns="" id="{E19C8A22-0075-44DA-A663-E077BBFFBD0D}"/>
                </a:ext>
              </a:extLst>
            </p:cNvPr>
            <p:cNvSpPr/>
            <p:nvPr/>
          </p:nvSpPr>
          <p:spPr>
            <a:xfrm>
              <a:off x="1449797" y="4102100"/>
              <a:ext cx="1779801" cy="909264"/>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457200"/>
              <a:endParaRPr dirty="0">
                <a:solidFill>
                  <a:prstClr val="black"/>
                </a:solidFill>
                <a:latin typeface="Calibri"/>
              </a:endParaRPr>
            </a:p>
          </p:txBody>
        </p:sp>
        <p:sp>
          <p:nvSpPr>
            <p:cNvPr id="20" name="Shape 340">
              <a:extLst>
                <a:ext uri="{FF2B5EF4-FFF2-40B4-BE49-F238E27FC236}">
                  <a16:creationId xmlns:a16="http://schemas.microsoft.com/office/drawing/2014/main" xmlns="" id="{12842909-9740-4F69-9C9F-C49EC33ECA60}"/>
                </a:ext>
              </a:extLst>
            </p:cNvPr>
            <p:cNvSpPr/>
            <p:nvPr/>
          </p:nvSpPr>
          <p:spPr>
            <a:xfrm>
              <a:off x="1546558" y="4212451"/>
              <a:ext cx="1683039" cy="61555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defRPr sz="1600">
                  <a:uFill>
                    <a:solidFill/>
                  </a:uFill>
                  <a:latin typeface="Lucida Grande"/>
                  <a:ea typeface="Lucida Grande"/>
                  <a:cs typeface="Lucida Grande"/>
                  <a:sym typeface="Lucida Grande"/>
                </a:defRPr>
              </a:lvl1pPr>
            </a:lstStyle>
            <a:p>
              <a:pPr algn="ctr" defTabSz="457200">
                <a:defRPr sz="1800">
                  <a:uFillTx/>
                </a:defRPr>
              </a:pPr>
              <a:r>
                <a:rPr lang="en-US" sz="2000" b="1" dirty="0">
                  <a:solidFill>
                    <a:prstClr val="black"/>
                  </a:solidFill>
                  <a:uFillTx/>
                </a:rPr>
                <a:t>Course </a:t>
              </a:r>
              <a:r>
                <a:rPr sz="2000" b="1" dirty="0">
                  <a:solidFill>
                    <a:prstClr val="black"/>
                  </a:solidFill>
                </a:rPr>
                <a:t>Outcome #</a:t>
              </a:r>
              <a:r>
                <a:rPr lang="en-US" sz="2000" b="1" dirty="0">
                  <a:solidFill>
                    <a:prstClr val="black"/>
                  </a:solidFill>
                </a:rPr>
                <a:t>1</a:t>
              </a:r>
              <a:endParaRPr sz="2000" b="1" dirty="0">
                <a:solidFill>
                  <a:prstClr val="black"/>
                </a:solidFill>
              </a:endParaRPr>
            </a:p>
          </p:txBody>
        </p:sp>
      </p:grpSp>
      <p:sp>
        <p:nvSpPr>
          <p:cNvPr id="22" name="TextBox 21">
            <a:extLst>
              <a:ext uri="{FF2B5EF4-FFF2-40B4-BE49-F238E27FC236}">
                <a16:creationId xmlns:a16="http://schemas.microsoft.com/office/drawing/2014/main" xmlns="" id="{2A2BD993-8137-43A2-A059-DAC5A69F7909}"/>
              </a:ext>
            </a:extLst>
          </p:cNvPr>
          <p:cNvSpPr txBox="1"/>
          <p:nvPr/>
        </p:nvSpPr>
        <p:spPr>
          <a:xfrm>
            <a:off x="3352801" y="2893741"/>
            <a:ext cx="524107" cy="28623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defTabSz="457200"/>
            <a:r>
              <a:rPr lang="en-US" dirty="0">
                <a:solidFill>
                  <a:prstClr val="black"/>
                </a:solidFill>
                <a:latin typeface="Calibri"/>
              </a:rPr>
              <a:t>1.</a:t>
            </a:r>
            <a:endParaRPr lang="en-US">
              <a:solidFill>
                <a:prstClr val="black"/>
              </a:solidFill>
              <a:latin typeface="Calibri"/>
              <a:cs typeface="Calibri"/>
            </a:endParaRPr>
          </a:p>
          <a:p>
            <a:pPr algn="r" defTabSz="457200"/>
            <a:r>
              <a:rPr lang="en-US" dirty="0">
                <a:solidFill>
                  <a:prstClr val="black"/>
                </a:solidFill>
                <a:latin typeface="Calibri"/>
              </a:rPr>
              <a:t>2.</a:t>
            </a:r>
            <a:endParaRPr lang="en-US" dirty="0">
              <a:solidFill>
                <a:prstClr val="black"/>
              </a:solidFill>
              <a:latin typeface="Calibri"/>
              <a:cs typeface="Calibri"/>
            </a:endParaRPr>
          </a:p>
          <a:p>
            <a:pPr algn="r" defTabSz="457200"/>
            <a:r>
              <a:rPr lang="en-US" dirty="0">
                <a:solidFill>
                  <a:prstClr val="black"/>
                </a:solidFill>
                <a:latin typeface="Calibri"/>
              </a:rPr>
              <a:t>3.</a:t>
            </a:r>
            <a:endParaRPr lang="en-US" dirty="0">
              <a:solidFill>
                <a:prstClr val="black"/>
              </a:solidFill>
              <a:latin typeface="Calibri"/>
              <a:cs typeface="Calibri"/>
            </a:endParaRPr>
          </a:p>
          <a:p>
            <a:pPr algn="r" defTabSz="457200"/>
            <a:r>
              <a:rPr lang="en-US" dirty="0">
                <a:solidFill>
                  <a:prstClr val="black"/>
                </a:solidFill>
                <a:latin typeface="Calibri"/>
              </a:rPr>
              <a:t>4.</a:t>
            </a:r>
            <a:endParaRPr lang="en-US" dirty="0">
              <a:solidFill>
                <a:prstClr val="black"/>
              </a:solidFill>
              <a:latin typeface="Calibri"/>
              <a:cs typeface="Calibri"/>
            </a:endParaRPr>
          </a:p>
          <a:p>
            <a:pPr algn="r" defTabSz="457200"/>
            <a:r>
              <a:rPr lang="en-US" dirty="0">
                <a:solidFill>
                  <a:prstClr val="black"/>
                </a:solidFill>
                <a:latin typeface="Calibri"/>
              </a:rPr>
              <a:t>5.</a:t>
            </a:r>
            <a:endParaRPr lang="en-US" dirty="0">
              <a:solidFill>
                <a:prstClr val="black"/>
              </a:solidFill>
              <a:latin typeface="Calibri"/>
              <a:cs typeface="Calibri"/>
            </a:endParaRPr>
          </a:p>
          <a:p>
            <a:pPr algn="r" defTabSz="457200"/>
            <a:r>
              <a:rPr lang="en-US" dirty="0">
                <a:solidFill>
                  <a:prstClr val="black"/>
                </a:solidFill>
                <a:latin typeface="Calibri"/>
              </a:rPr>
              <a:t>6.</a:t>
            </a:r>
            <a:endParaRPr lang="en-US" dirty="0">
              <a:solidFill>
                <a:prstClr val="black"/>
              </a:solidFill>
              <a:latin typeface="Calibri"/>
              <a:cs typeface="Calibri"/>
            </a:endParaRPr>
          </a:p>
          <a:p>
            <a:pPr algn="r" defTabSz="457200"/>
            <a:r>
              <a:rPr lang="en-US" dirty="0">
                <a:solidFill>
                  <a:prstClr val="black"/>
                </a:solidFill>
                <a:latin typeface="Calibri"/>
              </a:rPr>
              <a:t>7.</a:t>
            </a:r>
            <a:endParaRPr lang="en-US" dirty="0">
              <a:solidFill>
                <a:prstClr val="black"/>
              </a:solidFill>
              <a:latin typeface="Calibri"/>
              <a:cs typeface="Calibri"/>
            </a:endParaRPr>
          </a:p>
          <a:p>
            <a:pPr algn="r" defTabSz="457200"/>
            <a:r>
              <a:rPr lang="en-US" dirty="0">
                <a:solidFill>
                  <a:prstClr val="black"/>
                </a:solidFill>
                <a:latin typeface="Calibri"/>
              </a:rPr>
              <a:t>8.</a:t>
            </a:r>
            <a:endParaRPr lang="en-US" dirty="0">
              <a:solidFill>
                <a:prstClr val="black"/>
              </a:solidFill>
              <a:latin typeface="Calibri"/>
              <a:cs typeface="Calibri"/>
            </a:endParaRPr>
          </a:p>
          <a:p>
            <a:pPr algn="r" defTabSz="457200"/>
            <a:r>
              <a:rPr lang="en-US" dirty="0">
                <a:solidFill>
                  <a:prstClr val="black"/>
                </a:solidFill>
                <a:latin typeface="Calibri"/>
              </a:rPr>
              <a:t>9.</a:t>
            </a:r>
            <a:endParaRPr lang="en-US" dirty="0">
              <a:solidFill>
                <a:prstClr val="black"/>
              </a:solidFill>
              <a:latin typeface="Calibri"/>
              <a:cs typeface="Calibri"/>
            </a:endParaRPr>
          </a:p>
          <a:p>
            <a:pPr algn="r" defTabSz="457200"/>
            <a:r>
              <a:rPr lang="en-US" dirty="0">
                <a:solidFill>
                  <a:prstClr val="black"/>
                </a:solidFill>
                <a:latin typeface="Calibri"/>
              </a:rPr>
              <a:t>10.</a:t>
            </a:r>
            <a:endParaRPr lang="en-US" dirty="0">
              <a:solidFill>
                <a:prstClr val="black"/>
              </a:solidFill>
              <a:latin typeface="Calibri"/>
              <a:cs typeface="Calibri"/>
            </a:endParaRPr>
          </a:p>
        </p:txBody>
      </p:sp>
      <p:cxnSp>
        <p:nvCxnSpPr>
          <p:cNvPr id="23" name="Straight Arrow Connector 22">
            <a:extLst>
              <a:ext uri="{FF2B5EF4-FFF2-40B4-BE49-F238E27FC236}">
                <a16:creationId xmlns:a16="http://schemas.microsoft.com/office/drawing/2014/main" xmlns="" id="{B4E267CB-D7A7-40A2-9F14-C01817495A26}"/>
              </a:ext>
            </a:extLst>
          </p:cNvPr>
          <p:cNvCxnSpPr/>
          <p:nvPr/>
        </p:nvCxnSpPr>
        <p:spPr>
          <a:xfrm>
            <a:off x="3810001" y="3111190"/>
            <a:ext cx="1550019" cy="17842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4" name="Straight Arrow Connector 23">
            <a:extLst>
              <a:ext uri="{FF2B5EF4-FFF2-40B4-BE49-F238E27FC236}">
                <a16:creationId xmlns:a16="http://schemas.microsoft.com/office/drawing/2014/main" xmlns="" id="{D3636A0C-7E18-40D0-BA49-9C12C421C9DE}"/>
              </a:ext>
            </a:extLst>
          </p:cNvPr>
          <p:cNvCxnSpPr>
            <a:cxnSpLocks/>
          </p:cNvCxnSpPr>
          <p:nvPr/>
        </p:nvCxnSpPr>
        <p:spPr>
          <a:xfrm flipV="1">
            <a:off x="3776546" y="3356519"/>
            <a:ext cx="1572321" cy="54640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a:extLst>
              <a:ext uri="{FF2B5EF4-FFF2-40B4-BE49-F238E27FC236}">
                <a16:creationId xmlns:a16="http://schemas.microsoft.com/office/drawing/2014/main" xmlns="" id="{484E2917-7600-4504-874D-791C79DC1F90}"/>
              </a:ext>
            </a:extLst>
          </p:cNvPr>
          <p:cNvCxnSpPr>
            <a:cxnSpLocks/>
          </p:cNvCxnSpPr>
          <p:nvPr/>
        </p:nvCxnSpPr>
        <p:spPr>
          <a:xfrm flipV="1">
            <a:off x="3743090" y="3445729"/>
            <a:ext cx="1639228" cy="127123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a:extLst>
              <a:ext uri="{FF2B5EF4-FFF2-40B4-BE49-F238E27FC236}">
                <a16:creationId xmlns:a16="http://schemas.microsoft.com/office/drawing/2014/main" xmlns="" id="{0D07A18E-50AA-48D1-9555-B0C94D170FFA}"/>
              </a:ext>
            </a:extLst>
          </p:cNvPr>
          <p:cNvCxnSpPr>
            <a:cxnSpLocks/>
          </p:cNvCxnSpPr>
          <p:nvPr/>
        </p:nvCxnSpPr>
        <p:spPr>
          <a:xfrm flipV="1">
            <a:off x="3754241" y="3534937"/>
            <a:ext cx="1616926" cy="199606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7" name="Straight Arrow Connector 26">
            <a:extLst>
              <a:ext uri="{FF2B5EF4-FFF2-40B4-BE49-F238E27FC236}">
                <a16:creationId xmlns:a16="http://schemas.microsoft.com/office/drawing/2014/main" xmlns="" id="{78B477BB-DE75-4C53-A865-E0C29F799EA9}"/>
              </a:ext>
            </a:extLst>
          </p:cNvPr>
          <p:cNvCxnSpPr/>
          <p:nvPr/>
        </p:nvCxnSpPr>
        <p:spPr>
          <a:xfrm>
            <a:off x="3787699" y="3356518"/>
            <a:ext cx="1550019" cy="8809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xmlns="" id="{A0E7868E-2A38-42C9-8BE4-BC0D56EC253F}"/>
              </a:ext>
            </a:extLst>
          </p:cNvPr>
          <p:cNvCxnSpPr>
            <a:cxnSpLocks/>
          </p:cNvCxnSpPr>
          <p:nvPr/>
        </p:nvCxnSpPr>
        <p:spPr>
          <a:xfrm>
            <a:off x="3810001" y="4215161"/>
            <a:ext cx="1550019" cy="1226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xmlns="" id="{3AAFE7AF-7D02-47EF-908C-BF70B5F1B0D8}"/>
              </a:ext>
            </a:extLst>
          </p:cNvPr>
          <p:cNvCxnSpPr>
            <a:cxnSpLocks/>
          </p:cNvCxnSpPr>
          <p:nvPr/>
        </p:nvCxnSpPr>
        <p:spPr>
          <a:xfrm flipV="1">
            <a:off x="3821151" y="4427033"/>
            <a:ext cx="1527717" cy="602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xmlns="" id="{063740F7-ADC9-4864-9C6F-10A679F94020}"/>
              </a:ext>
            </a:extLst>
          </p:cNvPr>
          <p:cNvCxnSpPr/>
          <p:nvPr/>
        </p:nvCxnSpPr>
        <p:spPr>
          <a:xfrm>
            <a:off x="3798849" y="3624145"/>
            <a:ext cx="1527717" cy="185110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1" name="Straight Arrow Connector 30">
            <a:extLst>
              <a:ext uri="{FF2B5EF4-FFF2-40B4-BE49-F238E27FC236}">
                <a16:creationId xmlns:a16="http://schemas.microsoft.com/office/drawing/2014/main" xmlns="" id="{B6D78E90-D1FC-4D4D-A2C7-A70B32BA03C7}"/>
              </a:ext>
            </a:extLst>
          </p:cNvPr>
          <p:cNvCxnSpPr>
            <a:cxnSpLocks/>
          </p:cNvCxnSpPr>
          <p:nvPr/>
        </p:nvCxnSpPr>
        <p:spPr>
          <a:xfrm>
            <a:off x="3832300" y="4471636"/>
            <a:ext cx="1416206" cy="109282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2" name="Straight Arrow Connector 31">
            <a:extLst>
              <a:ext uri="{FF2B5EF4-FFF2-40B4-BE49-F238E27FC236}">
                <a16:creationId xmlns:a16="http://schemas.microsoft.com/office/drawing/2014/main" xmlns="" id="{83E09C42-23AF-452A-993E-0E696E8AB531}"/>
              </a:ext>
            </a:extLst>
          </p:cNvPr>
          <p:cNvCxnSpPr>
            <a:cxnSpLocks/>
          </p:cNvCxnSpPr>
          <p:nvPr/>
        </p:nvCxnSpPr>
        <p:spPr>
          <a:xfrm>
            <a:off x="3776547" y="5296827"/>
            <a:ext cx="1460809" cy="34568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19192266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par>
                                <p:cTn id="13" presetID="2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8"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par>
                                <p:cTn id="19" presetID="22" presetClass="entr" presetSubtype="8"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22" presetClass="entr" presetSubtype="8"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2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5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par>
                                <p:cTn id="50" presetID="22" presetClass="entr" presetSubtype="8"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par>
                                <p:cTn id="53" presetID="22" presetClass="entr" presetSubtype="8"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00"/>
                            </p:stCondLst>
                            <p:childTnLst>
                              <p:par>
                                <p:cTn id="57" presetID="53" presetClass="entr" presetSubtype="16"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0">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3F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3BE6721-7911-3C45-AA87-E60FE4177D2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defTabSz="914400">
              <a:lnSpc>
                <a:spcPct val="90000"/>
              </a:lnSpc>
            </a:pPr>
            <a:r>
              <a:rPr lang="en-US" sz="2600" kern="1200">
                <a:solidFill>
                  <a:srgbClr val="FFFFFF"/>
                </a:solidFill>
                <a:latin typeface="+mj-lt"/>
                <a:ea typeface="+mj-ea"/>
                <a:cs typeface="+mj-cs"/>
              </a:rPr>
              <a:t>On the course level</a:t>
            </a:r>
          </a:p>
        </p:txBody>
      </p:sp>
      <p:sp>
        <p:nvSpPr>
          <p:cNvPr id="10" name="Rectangle 9">
            <a:extLst>
              <a:ext uri="{FF2B5EF4-FFF2-40B4-BE49-F238E27FC236}">
                <a16:creationId xmlns:a16="http://schemas.microsoft.com/office/drawing/2014/main" xmlns="" id="{EC7C0B94-20D8-433F-BB4D-0DFA513B02DD}"/>
              </a:ext>
            </a:extLst>
          </p:cNvPr>
          <p:cNvSpPr/>
          <p:nvPr/>
        </p:nvSpPr>
        <p:spPr>
          <a:xfrm>
            <a:off x="5243803" y="3328063"/>
            <a:ext cx="1548882" cy="1455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EA45E45C-8723-4BD8-B137-C84895377FCD}"/>
              </a:ext>
            </a:extLst>
          </p:cNvPr>
          <p:cNvSpPr/>
          <p:nvPr/>
        </p:nvSpPr>
        <p:spPr>
          <a:xfrm>
            <a:off x="5243803" y="1461941"/>
            <a:ext cx="1548882" cy="1455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BC4567D4-2574-42D1-A31F-8D6F76595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566"/>
            <a:ext cx="12192000" cy="3830993"/>
          </a:xfrm>
          <a:prstGeom prst="rect">
            <a:avLst/>
          </a:prstGeom>
        </p:spPr>
      </p:pic>
      <p:cxnSp>
        <p:nvCxnSpPr>
          <p:cNvPr id="11" name="Straight Arrow Connector 10">
            <a:extLst>
              <a:ext uri="{FF2B5EF4-FFF2-40B4-BE49-F238E27FC236}">
                <a16:creationId xmlns:a16="http://schemas.microsoft.com/office/drawing/2014/main" xmlns="" id="{8F77DDED-70A5-410A-AC86-92A14175FB04}"/>
              </a:ext>
            </a:extLst>
          </p:cNvPr>
          <p:cNvCxnSpPr>
            <a:cxnSpLocks/>
          </p:cNvCxnSpPr>
          <p:nvPr/>
        </p:nvCxnSpPr>
        <p:spPr>
          <a:xfrm>
            <a:off x="11346646" y="1118292"/>
            <a:ext cx="0" cy="49614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xmlns="" id="{B647D6B8-75A3-4E2B-9852-0E8495EE0737}"/>
              </a:ext>
            </a:extLst>
          </p:cNvPr>
          <p:cNvCxnSpPr>
            <a:cxnSpLocks/>
          </p:cNvCxnSpPr>
          <p:nvPr/>
        </p:nvCxnSpPr>
        <p:spPr>
          <a:xfrm>
            <a:off x="11981128" y="1118292"/>
            <a:ext cx="0" cy="49614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5" name="Speech Bubble: Rectangle 4">
            <a:extLst>
              <a:ext uri="{FF2B5EF4-FFF2-40B4-BE49-F238E27FC236}">
                <a16:creationId xmlns:a16="http://schemas.microsoft.com/office/drawing/2014/main" xmlns="" id="{767C0AED-492B-4B39-8AC9-AFC2AECEFC2F}"/>
              </a:ext>
            </a:extLst>
          </p:cNvPr>
          <p:cNvSpPr/>
          <p:nvPr/>
        </p:nvSpPr>
        <p:spPr>
          <a:xfrm>
            <a:off x="10151706" y="2500604"/>
            <a:ext cx="1828798" cy="671804"/>
          </a:xfrm>
          <a:prstGeom prst="wedgeRectCallout">
            <a:avLst>
              <a:gd name="adj1" fmla="val 51508"/>
              <a:gd name="adj2" fmla="val -1228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Manage Questions Banks</a:t>
            </a:r>
          </a:p>
        </p:txBody>
      </p:sp>
    </p:spTree>
    <p:extLst>
      <p:ext uri="{BB962C8B-B14F-4D97-AF65-F5344CB8AC3E}">
        <p14:creationId xmlns:p14="http://schemas.microsoft.com/office/powerpoint/2010/main" val="1503369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C464877-C58F-417C-A360-E8F9C5DB50B2}"/>
              </a:ext>
            </a:extLst>
          </p:cNvPr>
          <p:cNvPicPr>
            <a:picLocks noChangeAspect="1"/>
          </p:cNvPicPr>
          <p:nvPr/>
        </p:nvPicPr>
        <p:blipFill rotWithShape="1">
          <a:blip r:embed="rId3">
            <a:extLst>
              <a:ext uri="{28A0092B-C50C-407E-A947-70E740481C1C}">
                <a14:useLocalDpi xmlns:a14="http://schemas.microsoft.com/office/drawing/2010/main" val="0"/>
              </a:ext>
            </a:extLst>
          </a:blip>
          <a:srcRect r="888" b="-1"/>
          <a:stretch/>
        </p:blipFill>
        <p:spPr>
          <a:xfrm>
            <a:off x="20" y="10"/>
            <a:ext cx="12191980" cy="6857990"/>
          </a:xfrm>
          <a:prstGeom prst="rect">
            <a:avLst/>
          </a:prstGeom>
        </p:spPr>
      </p:pic>
      <p:sp>
        <p:nvSpPr>
          <p:cNvPr id="4" name="Rectangle: Rounded Corners 3">
            <a:extLst>
              <a:ext uri="{FF2B5EF4-FFF2-40B4-BE49-F238E27FC236}">
                <a16:creationId xmlns:a16="http://schemas.microsoft.com/office/drawing/2014/main" xmlns="" id="{ED7B1A3E-EDDE-4E19-B5DB-B4366C044D5A}"/>
              </a:ext>
            </a:extLst>
          </p:cNvPr>
          <p:cNvSpPr/>
          <p:nvPr/>
        </p:nvSpPr>
        <p:spPr>
          <a:xfrm>
            <a:off x="1774537" y="6058967"/>
            <a:ext cx="1752433" cy="360494"/>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xmlns="" id="{3A1C9FE3-5812-4A92-9CCB-B74FFE01E66B}"/>
              </a:ext>
            </a:extLst>
          </p:cNvPr>
          <p:cNvCxnSpPr>
            <a:cxnSpLocks/>
          </p:cNvCxnSpPr>
          <p:nvPr/>
        </p:nvCxnSpPr>
        <p:spPr>
          <a:xfrm>
            <a:off x="8584163" y="485192"/>
            <a:ext cx="858417" cy="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8" name="Rectangle: Rounded Corners 7">
            <a:extLst>
              <a:ext uri="{FF2B5EF4-FFF2-40B4-BE49-F238E27FC236}">
                <a16:creationId xmlns:a16="http://schemas.microsoft.com/office/drawing/2014/main" xmlns="" id="{5C185F27-3FDB-4F4F-867C-64E1AC5750A7}"/>
              </a:ext>
            </a:extLst>
          </p:cNvPr>
          <p:cNvSpPr/>
          <p:nvPr/>
        </p:nvSpPr>
        <p:spPr>
          <a:xfrm>
            <a:off x="1774537" y="1602045"/>
            <a:ext cx="1752433" cy="360494"/>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49333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xit" presetSubtype="0" fill="hold" grpId="1"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163B96F-44FF-4B74-A655-075A5614D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cxnSp>
        <p:nvCxnSpPr>
          <p:cNvPr id="4" name="Straight Arrow Connector 3">
            <a:extLst>
              <a:ext uri="{FF2B5EF4-FFF2-40B4-BE49-F238E27FC236}">
                <a16:creationId xmlns:a16="http://schemas.microsoft.com/office/drawing/2014/main" xmlns="" id="{1FAE2F4E-A63E-4AD8-A025-A6AF7117034E}"/>
              </a:ext>
            </a:extLst>
          </p:cNvPr>
          <p:cNvCxnSpPr>
            <a:cxnSpLocks/>
          </p:cNvCxnSpPr>
          <p:nvPr/>
        </p:nvCxnSpPr>
        <p:spPr>
          <a:xfrm>
            <a:off x="8584163" y="173907"/>
            <a:ext cx="858417" cy="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pic>
        <p:nvPicPr>
          <p:cNvPr id="6" name="Picture 5">
            <a:extLst>
              <a:ext uri="{FF2B5EF4-FFF2-40B4-BE49-F238E27FC236}">
                <a16:creationId xmlns:a16="http://schemas.microsoft.com/office/drawing/2014/main" xmlns="" id="{B23D610E-69A7-40DC-966B-2C798323B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9240" y="885825"/>
            <a:ext cx="5715000" cy="50863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7" name="Straight Arrow Connector 6">
            <a:extLst>
              <a:ext uri="{FF2B5EF4-FFF2-40B4-BE49-F238E27FC236}">
                <a16:creationId xmlns:a16="http://schemas.microsoft.com/office/drawing/2014/main" xmlns="" id="{A82A591A-7DA9-448A-8A92-D80E101D769C}"/>
              </a:ext>
            </a:extLst>
          </p:cNvPr>
          <p:cNvCxnSpPr>
            <a:cxnSpLocks/>
          </p:cNvCxnSpPr>
          <p:nvPr/>
        </p:nvCxnSpPr>
        <p:spPr>
          <a:xfrm>
            <a:off x="2907760" y="1837866"/>
            <a:ext cx="858417" cy="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xmlns="" id="{9C0EA85A-132D-438D-B96D-05425AE72D26}"/>
              </a:ext>
            </a:extLst>
          </p:cNvPr>
          <p:cNvCxnSpPr>
            <a:cxnSpLocks/>
          </p:cNvCxnSpPr>
          <p:nvPr/>
        </p:nvCxnSpPr>
        <p:spPr>
          <a:xfrm>
            <a:off x="2923030" y="2280779"/>
            <a:ext cx="858417" cy="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xmlns="" id="{54C8E0D0-05B2-4384-9D27-4CCBA708BBEA}"/>
              </a:ext>
            </a:extLst>
          </p:cNvPr>
          <p:cNvCxnSpPr>
            <a:cxnSpLocks/>
          </p:cNvCxnSpPr>
          <p:nvPr/>
        </p:nvCxnSpPr>
        <p:spPr>
          <a:xfrm>
            <a:off x="2907759" y="2723692"/>
            <a:ext cx="858417" cy="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xmlns="" id="{44AB23B9-E386-4814-AA07-F85BB7835DE1}"/>
              </a:ext>
            </a:extLst>
          </p:cNvPr>
          <p:cNvCxnSpPr>
            <a:cxnSpLocks/>
          </p:cNvCxnSpPr>
          <p:nvPr/>
        </p:nvCxnSpPr>
        <p:spPr>
          <a:xfrm>
            <a:off x="2869518" y="4509684"/>
            <a:ext cx="858417" cy="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xmlns="" id="{EFC91D23-F727-4011-87DE-110D608C27EA}"/>
              </a:ext>
            </a:extLst>
          </p:cNvPr>
          <p:cNvCxnSpPr>
            <a:cxnSpLocks/>
          </p:cNvCxnSpPr>
          <p:nvPr/>
        </p:nvCxnSpPr>
        <p:spPr>
          <a:xfrm>
            <a:off x="8248261" y="4833257"/>
            <a:ext cx="0" cy="559838"/>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5299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B081FD0-44EE-47ED-B7B9-A6491B2D3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 y="1"/>
            <a:ext cx="12198483" cy="6858000"/>
          </a:xfrm>
          <a:prstGeom prst="rect">
            <a:avLst/>
          </a:prstGeom>
        </p:spPr>
      </p:pic>
      <p:cxnSp>
        <p:nvCxnSpPr>
          <p:cNvPr id="6" name="Straight Arrow Connector 5">
            <a:extLst>
              <a:ext uri="{FF2B5EF4-FFF2-40B4-BE49-F238E27FC236}">
                <a16:creationId xmlns:a16="http://schemas.microsoft.com/office/drawing/2014/main" xmlns="" id="{677FC3AB-FD7E-49C0-B236-0298DD2ED9B2}"/>
              </a:ext>
            </a:extLst>
          </p:cNvPr>
          <p:cNvCxnSpPr>
            <a:cxnSpLocks/>
          </p:cNvCxnSpPr>
          <p:nvPr/>
        </p:nvCxnSpPr>
        <p:spPr>
          <a:xfrm>
            <a:off x="8453194" y="4587506"/>
            <a:ext cx="858417" cy="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4" name="Rectangle 3">
            <a:extLst>
              <a:ext uri="{FF2B5EF4-FFF2-40B4-BE49-F238E27FC236}">
                <a16:creationId xmlns:a16="http://schemas.microsoft.com/office/drawing/2014/main" xmlns="" id="{5FF851E4-10C1-4A2E-8F12-E3C3142E74B9}"/>
              </a:ext>
            </a:extLst>
          </p:cNvPr>
          <p:cNvSpPr/>
          <p:nvPr/>
        </p:nvSpPr>
        <p:spPr>
          <a:xfrm>
            <a:off x="9311611" y="3618689"/>
            <a:ext cx="2653410" cy="60310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BF5FAB3A-595C-4856-BAF6-DC10A7D25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971" y="465609"/>
            <a:ext cx="7630058" cy="59267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1" name="Straight Arrow Connector 10">
            <a:extLst>
              <a:ext uri="{FF2B5EF4-FFF2-40B4-BE49-F238E27FC236}">
                <a16:creationId xmlns:a16="http://schemas.microsoft.com/office/drawing/2014/main" xmlns="" id="{04CDEF93-41B4-4D70-AADA-60EB00F126B9}"/>
              </a:ext>
            </a:extLst>
          </p:cNvPr>
          <p:cNvCxnSpPr>
            <a:cxnSpLocks/>
          </p:cNvCxnSpPr>
          <p:nvPr/>
        </p:nvCxnSpPr>
        <p:spPr>
          <a:xfrm flipH="1">
            <a:off x="3359020" y="1474237"/>
            <a:ext cx="317241" cy="59716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xmlns="" id="{FA300A51-302A-4DAF-8B41-72196FF7E96A}"/>
              </a:ext>
            </a:extLst>
          </p:cNvPr>
          <p:cNvCxnSpPr>
            <a:cxnSpLocks/>
          </p:cNvCxnSpPr>
          <p:nvPr/>
        </p:nvCxnSpPr>
        <p:spPr>
          <a:xfrm>
            <a:off x="9517224" y="5206481"/>
            <a:ext cx="0" cy="559838"/>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4719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par>
                          <p:cTn id="17" fill="hold">
                            <p:stCondLst>
                              <p:cond delay="2500"/>
                            </p:stCondLst>
                            <p:childTnLst>
                              <p:par>
                                <p:cTn id="18" presetID="10" presetClass="entr" presetSubtype="0" fill="hold" nodeType="after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par>
                          <p:cTn id="35" fill="hold">
                            <p:stCondLst>
                              <p:cond delay="500"/>
                            </p:stCondLst>
                            <p:childTnLst>
                              <p:par>
                                <p:cTn id="36" presetID="10" presetClass="exit" presetSubtype="0" fill="hold" grpId="0" nodeType="after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8009465" y="2311655"/>
            <a:ext cx="4045584" cy="415683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2" name="Picture 11"/>
          <p:cNvPicPr>
            <a:picLocks noChangeAspect="1"/>
          </p:cNvPicPr>
          <p:nvPr/>
        </p:nvPicPr>
        <p:blipFill>
          <a:blip r:embed="rId4"/>
          <a:stretch>
            <a:fillRect/>
          </a:stretch>
        </p:blipFill>
        <p:spPr>
          <a:xfrm>
            <a:off x="258290" y="1346080"/>
            <a:ext cx="3688415" cy="39023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itle 1"/>
          <p:cNvSpPr>
            <a:spLocks noGrp="1"/>
          </p:cNvSpPr>
          <p:nvPr>
            <p:ph type="ctrTitle"/>
          </p:nvPr>
        </p:nvSpPr>
        <p:spPr>
          <a:xfrm>
            <a:off x="2102498" y="27034"/>
            <a:ext cx="4159762" cy="689623"/>
          </a:xfrm>
        </p:spPr>
        <p:txBody>
          <a:bodyPr>
            <a:noAutofit/>
          </a:bodyPr>
          <a:lstStyle/>
          <a:p>
            <a:r>
              <a:rPr lang="en-US" sz="4400" dirty="0">
                <a:solidFill>
                  <a:schemeClr val="bg1"/>
                </a:solidFill>
              </a:rPr>
              <a:t>Rubrics in Canvas</a:t>
            </a:r>
          </a:p>
        </p:txBody>
      </p:sp>
      <p:sp>
        <p:nvSpPr>
          <p:cNvPr id="3" name="Subtitle 2"/>
          <p:cNvSpPr>
            <a:spLocks noGrp="1"/>
          </p:cNvSpPr>
          <p:nvPr>
            <p:ph type="subTitle" idx="1"/>
          </p:nvPr>
        </p:nvSpPr>
        <p:spPr>
          <a:xfrm>
            <a:off x="7479128" y="2704069"/>
            <a:ext cx="3491108" cy="851647"/>
          </a:xfrm>
        </p:spPr>
        <p:txBody>
          <a:bodyPr/>
          <a:lstStyle/>
          <a:p>
            <a:r>
              <a:rPr lang="en-US" dirty="0"/>
              <a:t>Speed Grading</a:t>
            </a:r>
          </a:p>
        </p:txBody>
      </p:sp>
      <p:pic>
        <p:nvPicPr>
          <p:cNvPr id="6" name="Picture 5"/>
          <p:cNvPicPr>
            <a:picLocks noChangeAspect="1"/>
          </p:cNvPicPr>
          <p:nvPr/>
        </p:nvPicPr>
        <p:blipFill>
          <a:blip r:embed="rId5"/>
          <a:stretch>
            <a:fillRect/>
          </a:stretch>
        </p:blipFill>
        <p:spPr>
          <a:xfrm>
            <a:off x="6915286" y="1"/>
            <a:ext cx="3752714" cy="2605456"/>
          </a:xfrm>
          <a:prstGeom prst="rect">
            <a:avLst/>
          </a:prstGeom>
        </p:spPr>
      </p:pic>
      <p:pic>
        <p:nvPicPr>
          <p:cNvPr id="14" name="Picture Placeholder 13"/>
          <p:cNvPicPr>
            <a:picLocks noGrp="1" noChangeAspect="1"/>
          </p:cNvPicPr>
          <p:nvPr>
            <p:ph type="pic" sz="quarter" idx="12"/>
          </p:nvPr>
        </p:nvPicPr>
        <p:blipFill rotWithShape="1">
          <a:blip r:embed="rId6"/>
          <a:srcRect l="-14710" t="-14573" r="3277" b="-2888"/>
          <a:stretch/>
        </p:blipFill>
        <p:spPr>
          <a:xfrm>
            <a:off x="3602648" y="2311655"/>
            <a:ext cx="3370728" cy="2528046"/>
          </a:xfrm>
        </p:spPr>
      </p:pic>
      <p:sp>
        <p:nvSpPr>
          <p:cNvPr id="4" name="TextBox 3"/>
          <p:cNvSpPr txBox="1"/>
          <p:nvPr/>
        </p:nvSpPr>
        <p:spPr>
          <a:xfrm>
            <a:off x="1948667" y="6108004"/>
            <a:ext cx="5511800" cy="646331"/>
          </a:xfrm>
          <a:prstGeom prst="rect">
            <a:avLst/>
          </a:prstGeom>
          <a:solidFill>
            <a:srgbClr val="7030A0"/>
          </a:solidFill>
        </p:spPr>
        <p:txBody>
          <a:bodyPr wrap="square" rtlCol="0">
            <a:spAutoFit/>
          </a:bodyPr>
          <a:lstStyle/>
          <a:p>
            <a:pPr algn="ctr"/>
            <a:r>
              <a:rPr lang="en-US" sz="3600" dirty="0">
                <a:solidFill>
                  <a:schemeClr val="bg1"/>
                </a:solidFill>
              </a:rPr>
              <a:t>Application of knowledge</a:t>
            </a:r>
          </a:p>
        </p:txBody>
      </p:sp>
    </p:spTree>
    <p:extLst>
      <p:ext uri="{BB962C8B-B14F-4D97-AF65-F5344CB8AC3E}">
        <p14:creationId xmlns:p14="http://schemas.microsoft.com/office/powerpoint/2010/main" val="149706563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746" y="2790"/>
            <a:ext cx="8229600" cy="685800"/>
          </a:xfrm>
        </p:spPr>
        <p:txBody>
          <a:bodyPr>
            <a:normAutofit fontScale="90000"/>
          </a:bodyPr>
          <a:lstStyle/>
          <a:p>
            <a:r>
              <a:rPr lang="en-US" dirty="0">
                <a:solidFill>
                  <a:srgbClr val="FFFFFF"/>
                </a:solidFill>
                <a:cs typeface="Calibri"/>
              </a:rPr>
              <a:t>Competency-based Assessments</a:t>
            </a:r>
            <a:endParaRPr lang="en-US" dirty="0"/>
          </a:p>
        </p:txBody>
      </p:sp>
      <p:grpSp>
        <p:nvGrpSpPr>
          <p:cNvPr id="13" name="Group 12">
            <a:extLst>
              <a:ext uri="{FF2B5EF4-FFF2-40B4-BE49-F238E27FC236}">
                <a16:creationId xmlns:a16="http://schemas.microsoft.com/office/drawing/2014/main" xmlns="" id="{A74E3DA6-8733-4B28-B7A8-904D21BD73E1}"/>
              </a:ext>
            </a:extLst>
          </p:cNvPr>
          <p:cNvGrpSpPr/>
          <p:nvPr/>
        </p:nvGrpSpPr>
        <p:grpSpPr>
          <a:xfrm>
            <a:off x="9044811" y="4628490"/>
            <a:ext cx="1421366" cy="1216497"/>
            <a:chOff x="1546559" y="4102100"/>
            <a:chExt cx="1320132" cy="602144"/>
          </a:xfrm>
        </p:grpSpPr>
        <p:sp>
          <p:nvSpPr>
            <p:cNvPr id="11" name="Shape 323">
              <a:extLst>
                <a:ext uri="{FF2B5EF4-FFF2-40B4-BE49-F238E27FC236}">
                  <a16:creationId xmlns:a16="http://schemas.microsoft.com/office/drawing/2014/main" xmlns="" id="{B2B42D58-405A-4BD0-92DF-99C7EDD8EED7}"/>
                </a:ext>
              </a:extLst>
            </p:cNvPr>
            <p:cNvSpPr/>
            <p:nvPr/>
          </p:nvSpPr>
          <p:spPr>
            <a:xfrm>
              <a:off x="1546559" y="4102100"/>
              <a:ext cx="1320131" cy="602144"/>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457200"/>
              <a:endParaRPr>
                <a:solidFill>
                  <a:prstClr val="black"/>
                </a:solidFill>
                <a:latin typeface="Calibri"/>
              </a:endParaRPr>
            </a:p>
          </p:txBody>
        </p:sp>
        <p:sp>
          <p:nvSpPr>
            <p:cNvPr id="12" name="Shape 340">
              <a:extLst>
                <a:ext uri="{FF2B5EF4-FFF2-40B4-BE49-F238E27FC236}">
                  <a16:creationId xmlns:a16="http://schemas.microsoft.com/office/drawing/2014/main" xmlns="" id="{AD122824-A83C-4FE8-8CD6-0BEBB7F6EB97}"/>
                </a:ext>
              </a:extLst>
            </p:cNvPr>
            <p:cNvSpPr/>
            <p:nvPr/>
          </p:nvSpPr>
          <p:spPr>
            <a:xfrm>
              <a:off x="1546559" y="4212451"/>
              <a:ext cx="1320132" cy="45703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defRPr sz="1600">
                  <a:uFill>
                    <a:solidFill/>
                  </a:uFill>
                  <a:latin typeface="Lucida Grande"/>
                  <a:ea typeface="Lucida Grande"/>
                  <a:cs typeface="Lucida Grande"/>
                  <a:sym typeface="Lucida Grande"/>
                </a:defRPr>
              </a:lvl1pPr>
            </a:lstStyle>
            <a:p>
              <a:pPr algn="ctr" defTabSz="457200">
                <a:defRPr sz="1800">
                  <a:uFillTx/>
                </a:defRPr>
              </a:pPr>
              <a:r>
                <a:rPr lang="en-US" sz="2000" b="1" dirty="0">
                  <a:solidFill>
                    <a:prstClr val="black"/>
                  </a:solidFill>
                  <a:uFillTx/>
                </a:rPr>
                <a:t>Course </a:t>
              </a:r>
              <a:r>
                <a:rPr sz="2000" b="1" dirty="0">
                  <a:solidFill>
                    <a:prstClr val="black"/>
                  </a:solidFill>
                </a:rPr>
                <a:t>Outcome #3</a:t>
              </a:r>
            </a:p>
          </p:txBody>
        </p:sp>
      </p:grpSp>
      <p:grpSp>
        <p:nvGrpSpPr>
          <p:cNvPr id="17" name="Group 16">
            <a:extLst>
              <a:ext uri="{FF2B5EF4-FFF2-40B4-BE49-F238E27FC236}">
                <a16:creationId xmlns:a16="http://schemas.microsoft.com/office/drawing/2014/main" xmlns="" id="{3558703B-6BB8-47DC-919E-B113BCAA2F3E}"/>
              </a:ext>
            </a:extLst>
          </p:cNvPr>
          <p:cNvGrpSpPr/>
          <p:nvPr/>
        </p:nvGrpSpPr>
        <p:grpSpPr>
          <a:xfrm>
            <a:off x="9044811" y="2909742"/>
            <a:ext cx="1421457" cy="1231948"/>
            <a:chOff x="1546559" y="4157974"/>
            <a:chExt cx="1320132" cy="384465"/>
          </a:xfrm>
        </p:grpSpPr>
        <p:sp>
          <p:nvSpPr>
            <p:cNvPr id="15" name="Shape 323">
              <a:extLst>
                <a:ext uri="{FF2B5EF4-FFF2-40B4-BE49-F238E27FC236}">
                  <a16:creationId xmlns:a16="http://schemas.microsoft.com/office/drawing/2014/main" xmlns="" id="{255BD9BC-79E1-49BB-9634-A021620F2DAD}"/>
                </a:ext>
              </a:extLst>
            </p:cNvPr>
            <p:cNvSpPr/>
            <p:nvPr/>
          </p:nvSpPr>
          <p:spPr>
            <a:xfrm>
              <a:off x="1546559" y="4157974"/>
              <a:ext cx="1320132" cy="384465"/>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457200"/>
              <a:endParaRPr>
                <a:solidFill>
                  <a:prstClr val="black"/>
                </a:solidFill>
                <a:latin typeface="Calibri"/>
              </a:endParaRPr>
            </a:p>
          </p:txBody>
        </p:sp>
        <p:sp>
          <p:nvSpPr>
            <p:cNvPr id="16" name="Shape 340">
              <a:extLst>
                <a:ext uri="{FF2B5EF4-FFF2-40B4-BE49-F238E27FC236}">
                  <a16:creationId xmlns:a16="http://schemas.microsoft.com/office/drawing/2014/main" xmlns="" id="{6AA24A28-5818-40AB-A0C5-70B9BCB546FD}"/>
                </a:ext>
              </a:extLst>
            </p:cNvPr>
            <p:cNvSpPr/>
            <p:nvPr/>
          </p:nvSpPr>
          <p:spPr>
            <a:xfrm>
              <a:off x="1546559" y="4212451"/>
              <a:ext cx="1320132" cy="2881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algn="ctr" defTabSz="457200">
                <a:defRPr sz="1800">
                  <a:uFillTx/>
                </a:defRPr>
              </a:pPr>
              <a:r>
                <a:rPr lang="en-US" sz="2000" b="1" dirty="0">
                  <a:solidFill>
                    <a:prstClr val="black"/>
                  </a:solidFill>
                  <a:uFillTx/>
                </a:rPr>
                <a:t>Course </a:t>
              </a:r>
              <a:r>
                <a:rPr sz="2000" b="1" dirty="0">
                  <a:solidFill>
                    <a:prstClr val="black"/>
                  </a:solidFill>
                </a:rPr>
                <a:t>Outcome #</a:t>
              </a:r>
              <a:r>
                <a:rPr lang="en-US" sz="2000" b="1" dirty="0">
                  <a:solidFill>
                    <a:prstClr val="black"/>
                  </a:solidFill>
                </a:rPr>
                <a:t>2</a:t>
              </a:r>
              <a:endParaRPr sz="2000" b="1" dirty="0">
                <a:solidFill>
                  <a:prstClr val="black"/>
                </a:solidFill>
              </a:endParaRPr>
            </a:p>
          </p:txBody>
        </p:sp>
      </p:grpSp>
      <p:grpSp>
        <p:nvGrpSpPr>
          <p:cNvPr id="21" name="Group 20">
            <a:extLst>
              <a:ext uri="{FF2B5EF4-FFF2-40B4-BE49-F238E27FC236}">
                <a16:creationId xmlns:a16="http://schemas.microsoft.com/office/drawing/2014/main" xmlns="" id="{9E315288-D085-4290-94FA-3D6305306B74}"/>
              </a:ext>
            </a:extLst>
          </p:cNvPr>
          <p:cNvGrpSpPr/>
          <p:nvPr/>
        </p:nvGrpSpPr>
        <p:grpSpPr>
          <a:xfrm>
            <a:off x="9044811" y="1165420"/>
            <a:ext cx="1393335" cy="1132189"/>
            <a:chOff x="1449797" y="4102100"/>
            <a:chExt cx="1779801" cy="909264"/>
          </a:xfrm>
        </p:grpSpPr>
        <p:sp>
          <p:nvSpPr>
            <p:cNvPr id="19" name="Shape 323">
              <a:extLst>
                <a:ext uri="{FF2B5EF4-FFF2-40B4-BE49-F238E27FC236}">
                  <a16:creationId xmlns:a16="http://schemas.microsoft.com/office/drawing/2014/main" xmlns="" id="{E19C8A22-0075-44DA-A663-E077BBFFBD0D}"/>
                </a:ext>
              </a:extLst>
            </p:cNvPr>
            <p:cNvSpPr/>
            <p:nvPr/>
          </p:nvSpPr>
          <p:spPr>
            <a:xfrm>
              <a:off x="1449797" y="4102100"/>
              <a:ext cx="1779801" cy="909264"/>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defTabSz="457200"/>
              <a:endParaRPr dirty="0">
                <a:solidFill>
                  <a:prstClr val="black"/>
                </a:solidFill>
                <a:latin typeface="Calibri"/>
              </a:endParaRPr>
            </a:p>
          </p:txBody>
        </p:sp>
        <p:sp>
          <p:nvSpPr>
            <p:cNvPr id="20" name="Shape 340">
              <a:extLst>
                <a:ext uri="{FF2B5EF4-FFF2-40B4-BE49-F238E27FC236}">
                  <a16:creationId xmlns:a16="http://schemas.microsoft.com/office/drawing/2014/main" xmlns="" id="{12842909-9740-4F69-9C9F-C49EC33ECA60}"/>
                </a:ext>
              </a:extLst>
            </p:cNvPr>
            <p:cNvSpPr/>
            <p:nvPr/>
          </p:nvSpPr>
          <p:spPr>
            <a:xfrm>
              <a:off x="1546558" y="4212451"/>
              <a:ext cx="1683039" cy="74152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defRPr sz="1600">
                  <a:uFill>
                    <a:solidFill/>
                  </a:uFill>
                  <a:latin typeface="Lucida Grande"/>
                  <a:ea typeface="Lucida Grande"/>
                  <a:cs typeface="Lucida Grande"/>
                  <a:sym typeface="Lucida Grande"/>
                </a:defRPr>
              </a:lvl1pPr>
            </a:lstStyle>
            <a:p>
              <a:pPr algn="ctr" defTabSz="457200">
                <a:defRPr sz="1800">
                  <a:uFillTx/>
                </a:defRPr>
              </a:pPr>
              <a:r>
                <a:rPr lang="en-US" sz="2000" b="1" dirty="0">
                  <a:solidFill>
                    <a:prstClr val="black"/>
                  </a:solidFill>
                  <a:uFillTx/>
                </a:rPr>
                <a:t>Course </a:t>
              </a:r>
              <a:r>
                <a:rPr sz="2000" b="1" dirty="0">
                  <a:solidFill>
                    <a:prstClr val="black"/>
                  </a:solidFill>
                </a:rPr>
                <a:t>Outcome #</a:t>
              </a:r>
              <a:r>
                <a:rPr lang="en-US" sz="2000" b="1" dirty="0">
                  <a:solidFill>
                    <a:prstClr val="black"/>
                  </a:solidFill>
                </a:rPr>
                <a:t>1</a:t>
              </a:r>
              <a:endParaRPr sz="2000" b="1" dirty="0">
                <a:solidFill>
                  <a:prstClr val="black"/>
                </a:solidFill>
              </a:endParaRPr>
            </a:p>
          </p:txBody>
        </p:sp>
      </p:grpSp>
      <p:graphicFrame>
        <p:nvGraphicFramePr>
          <p:cNvPr id="3" name="Table 2"/>
          <p:cNvGraphicFramePr>
            <a:graphicFrameLocks noGrp="1"/>
          </p:cNvGraphicFramePr>
          <p:nvPr>
            <p:extLst/>
          </p:nvPr>
        </p:nvGraphicFramePr>
        <p:xfrm>
          <a:off x="1620700" y="784143"/>
          <a:ext cx="6859150" cy="5212080"/>
        </p:xfrm>
        <a:graphic>
          <a:graphicData uri="http://schemas.openxmlformats.org/drawingml/2006/table">
            <a:tbl>
              <a:tblPr firstRow="1" bandRow="1">
                <a:tableStyleId>{00A15C55-8517-42AA-B614-E9B94910E393}</a:tableStyleId>
              </a:tblPr>
              <a:tblGrid>
                <a:gridCol w="1082324">
                  <a:extLst>
                    <a:ext uri="{9D8B030D-6E8A-4147-A177-3AD203B41FA5}">
                      <a16:colId xmlns:a16="http://schemas.microsoft.com/office/drawing/2014/main" xmlns="" val="508044056"/>
                    </a:ext>
                  </a:extLst>
                </a:gridCol>
                <a:gridCol w="1527556">
                  <a:extLst>
                    <a:ext uri="{9D8B030D-6E8A-4147-A177-3AD203B41FA5}">
                      <a16:colId xmlns:a16="http://schemas.microsoft.com/office/drawing/2014/main" xmlns="" val="2535994362"/>
                    </a:ext>
                  </a:extLst>
                </a:gridCol>
                <a:gridCol w="1255058">
                  <a:extLst>
                    <a:ext uri="{9D8B030D-6E8A-4147-A177-3AD203B41FA5}">
                      <a16:colId xmlns:a16="http://schemas.microsoft.com/office/drawing/2014/main" xmlns="" val="3232319608"/>
                    </a:ext>
                  </a:extLst>
                </a:gridCol>
                <a:gridCol w="1452283">
                  <a:extLst>
                    <a:ext uri="{9D8B030D-6E8A-4147-A177-3AD203B41FA5}">
                      <a16:colId xmlns:a16="http://schemas.microsoft.com/office/drawing/2014/main" xmlns="" val="2958804828"/>
                    </a:ext>
                  </a:extLst>
                </a:gridCol>
                <a:gridCol w="1541929">
                  <a:extLst>
                    <a:ext uri="{9D8B030D-6E8A-4147-A177-3AD203B41FA5}">
                      <a16:colId xmlns:a16="http://schemas.microsoft.com/office/drawing/2014/main" xmlns="" val="3011663770"/>
                    </a:ext>
                  </a:extLst>
                </a:gridCol>
              </a:tblGrid>
              <a:tr h="132333">
                <a:tc>
                  <a:txBody>
                    <a:bodyPr/>
                    <a:lstStyle/>
                    <a:p>
                      <a:pPr algn="ctr"/>
                      <a:r>
                        <a:rPr lang="en-US" dirty="0"/>
                        <a:t>Criteria</a:t>
                      </a:r>
                    </a:p>
                  </a:txBody>
                  <a:tcPr anchor="ctr"/>
                </a:tc>
                <a:tc>
                  <a:txBody>
                    <a:bodyPr/>
                    <a:lstStyle/>
                    <a:p>
                      <a:pPr algn="ctr"/>
                      <a:r>
                        <a:rPr lang="en-US" dirty="0"/>
                        <a:t>Unacceptable</a:t>
                      </a:r>
                    </a:p>
                  </a:txBody>
                  <a:tcPr anchor="ctr"/>
                </a:tc>
                <a:tc>
                  <a:txBody>
                    <a:bodyPr/>
                    <a:lstStyle/>
                    <a:p>
                      <a:pPr algn="ctr"/>
                      <a:r>
                        <a:rPr lang="en-US" dirty="0"/>
                        <a:t>Developing</a:t>
                      </a:r>
                    </a:p>
                  </a:txBody>
                  <a:tcPr anchor="ctr"/>
                </a:tc>
                <a:tc>
                  <a:txBody>
                    <a:bodyPr/>
                    <a:lstStyle/>
                    <a:p>
                      <a:pPr algn="ctr"/>
                      <a:r>
                        <a:rPr lang="en-US" dirty="0"/>
                        <a:t>Met Expectations</a:t>
                      </a:r>
                    </a:p>
                  </a:txBody>
                  <a:tcPr anchor="ctr"/>
                </a:tc>
                <a:tc>
                  <a:txBody>
                    <a:bodyPr/>
                    <a:lstStyle/>
                    <a:p>
                      <a:pPr algn="ctr"/>
                      <a:r>
                        <a:rPr lang="en-US" dirty="0"/>
                        <a:t>Exceeded Expectations</a:t>
                      </a:r>
                    </a:p>
                  </a:txBody>
                  <a:tcPr anchor="ctr"/>
                </a:tc>
                <a:extLst>
                  <a:ext uri="{0D108BD9-81ED-4DB2-BD59-A6C34878D82A}">
                    <a16:rowId xmlns:a16="http://schemas.microsoft.com/office/drawing/2014/main" xmlns="" val="643156156"/>
                  </a:ext>
                </a:extLst>
              </a:tr>
              <a:tr h="914400">
                <a:tc>
                  <a:txBody>
                    <a:bodyPr/>
                    <a:lstStyle/>
                    <a:p>
                      <a:r>
                        <a:rPr lang="en-US" dirty="0"/>
                        <a:t>Content Develop</a:t>
                      </a:r>
                    </a:p>
                  </a:txBody>
                  <a:tcPr anchor="ctr"/>
                </a:tc>
                <a:tc>
                  <a:txBody>
                    <a:bodyPr/>
                    <a:lstStyle/>
                    <a:p>
                      <a:endParaRPr lang="en-US"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xmlns="" val="922281519"/>
                  </a:ext>
                </a:extLst>
              </a:tr>
              <a:tr h="914400">
                <a:tc>
                  <a:txBody>
                    <a:bodyPr/>
                    <a:lstStyle/>
                    <a:p>
                      <a:r>
                        <a:rPr lang="en-US" dirty="0"/>
                        <a:t>Critical Analysis</a:t>
                      </a:r>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xmlns="" val="73193192"/>
                  </a:ext>
                </a:extLst>
              </a:tr>
              <a:tr h="914400">
                <a:tc>
                  <a:txBody>
                    <a:bodyPr/>
                    <a:lstStyle/>
                    <a:p>
                      <a:r>
                        <a:rPr lang="en-US" dirty="0"/>
                        <a:t>Use of Citations</a:t>
                      </a:r>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xmlns="" val="3434081381"/>
                  </a:ext>
                </a:extLst>
              </a:tr>
              <a:tr h="914400">
                <a:tc>
                  <a:txBody>
                    <a:bodyPr/>
                    <a:lstStyle/>
                    <a:p>
                      <a:r>
                        <a:rPr lang="en-US" dirty="0"/>
                        <a:t>Use of Evidence</a:t>
                      </a:r>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xmlns="" val="1612947893"/>
                  </a:ext>
                </a:extLst>
              </a:tr>
              <a:tr h="914400">
                <a:tc>
                  <a:txBody>
                    <a:bodyPr/>
                    <a:lstStyle/>
                    <a:p>
                      <a:r>
                        <a:rPr lang="en-US" dirty="0"/>
                        <a:t>Clarity</a:t>
                      </a:r>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xmlns="" val="3338124913"/>
                  </a:ext>
                </a:extLst>
              </a:tr>
            </a:tbl>
          </a:graphicData>
        </a:graphic>
      </p:graphicFrame>
      <p:cxnSp>
        <p:nvCxnSpPr>
          <p:cNvPr id="5" name="Straight Arrow Connector 4"/>
          <p:cNvCxnSpPr/>
          <p:nvPr/>
        </p:nvCxnSpPr>
        <p:spPr>
          <a:xfrm>
            <a:off x="8479850" y="1739153"/>
            <a:ext cx="56496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8443992" y="2805947"/>
            <a:ext cx="440032" cy="52892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2" name="Straight Arrow Connector 21"/>
          <p:cNvCxnSpPr>
            <a:endCxn id="11" idx="1"/>
          </p:cNvCxnSpPr>
          <p:nvPr/>
        </p:nvCxnSpPr>
        <p:spPr>
          <a:xfrm flipV="1">
            <a:off x="8452961" y="5236739"/>
            <a:ext cx="591851" cy="19586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V="1">
            <a:off x="8461928" y="3886034"/>
            <a:ext cx="422096" cy="69492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6" name="Straight Arrow Connector 25"/>
          <p:cNvCxnSpPr/>
          <p:nvPr/>
        </p:nvCxnSpPr>
        <p:spPr>
          <a:xfrm>
            <a:off x="8443999" y="3630700"/>
            <a:ext cx="600812" cy="12207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4" name="Rounded Rectangle 33"/>
          <p:cNvSpPr/>
          <p:nvPr/>
        </p:nvSpPr>
        <p:spPr>
          <a:xfrm>
            <a:off x="1620701" y="688591"/>
            <a:ext cx="1104571" cy="5307633"/>
          </a:xfrm>
          <a:prstGeom prst="round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5" name="Rounded Rectangle 34"/>
          <p:cNvSpPr/>
          <p:nvPr/>
        </p:nvSpPr>
        <p:spPr>
          <a:xfrm>
            <a:off x="2820915" y="736367"/>
            <a:ext cx="5623084" cy="5307633"/>
          </a:xfrm>
          <a:prstGeom prst="round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171440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34"/>
                                        </p:tgtEl>
                                      </p:cBhvr>
                                    </p:animEffect>
                                    <p:set>
                                      <p:cBhvr>
                                        <p:cTn id="17" dur="1" fill="hold">
                                          <p:stCondLst>
                                            <p:cond delay="499"/>
                                          </p:stCondLst>
                                        </p:cTn>
                                        <p:tgtEl>
                                          <p:spTgt spid="34"/>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35"/>
                                        </p:tgtEl>
                                      </p:cBhvr>
                                    </p:animEffect>
                                    <p:set>
                                      <p:cBhvr>
                                        <p:cTn id="25" dur="1" fill="hold">
                                          <p:stCondLst>
                                            <p:cond delay="499"/>
                                          </p:stCondLst>
                                        </p:cTn>
                                        <p:tgtEl>
                                          <p:spTgt spid="35"/>
                                        </p:tgtEl>
                                        <p:attrNameLst>
                                          <p:attrName>style.visibility</p:attrName>
                                        </p:attrNameLst>
                                      </p:cBhvr>
                                      <p:to>
                                        <p:strVal val="hidden"/>
                                      </p:to>
                                    </p:set>
                                  </p:childTnLst>
                                </p:cTn>
                              </p:par>
                              <p:par>
                                <p:cTn id="26" presetID="2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1000"/>
                            </p:stCondLst>
                            <p:childTnLst>
                              <p:par>
                                <p:cTn id="34" presetID="22" presetClass="entr" presetSubtype="8" fill="hold" nodeType="afterEffect">
                                  <p:stCondLst>
                                    <p:cond delay="50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nodeType="withEffect">
                                  <p:stCondLst>
                                    <p:cond delay="50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2500"/>
                            </p:stCondLst>
                            <p:childTnLst>
                              <p:par>
                                <p:cTn id="45" presetID="22" presetClass="entr" presetSubtype="8" fill="hold" nodeType="afterEffect">
                                  <p:stCondLst>
                                    <p:cond delay="50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par>
                                <p:cTn id="48" presetID="22" presetClass="entr" presetSubtype="8" fill="hold" nodeType="withEffect">
                                  <p:stCondLst>
                                    <p:cond delay="50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par>
                          <p:cTn id="51" fill="hold">
                            <p:stCondLst>
                              <p:cond delay="3500"/>
                            </p:stCondLst>
                            <p:childTnLst>
                              <p:par>
                                <p:cTn id="52" presetID="2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8599A99-291B-45FD-9A0E-D6EFB9A123AC}"/>
              </a:ext>
            </a:extLst>
          </p:cNvPr>
          <p:cNvPicPr>
            <a:picLocks noChangeAspect="1"/>
          </p:cNvPicPr>
          <p:nvPr/>
        </p:nvPicPr>
        <p:blipFill rotWithShape="1">
          <a:blip r:embed="rId3">
            <a:extLst>
              <a:ext uri="{28A0092B-C50C-407E-A947-70E740481C1C}">
                <a14:useLocalDpi xmlns:a14="http://schemas.microsoft.com/office/drawing/2010/main" val="0"/>
              </a:ext>
            </a:extLst>
          </a:blip>
          <a:srcRect l="695" r="26416"/>
          <a:stretch/>
        </p:blipFill>
        <p:spPr>
          <a:xfrm>
            <a:off x="20" y="10"/>
            <a:ext cx="12191980" cy="6857990"/>
          </a:xfrm>
          <a:prstGeom prst="rect">
            <a:avLst/>
          </a:prstGeom>
        </p:spPr>
      </p:pic>
      <p:cxnSp>
        <p:nvCxnSpPr>
          <p:cNvPr id="4" name="Straight Arrow Connector 3">
            <a:extLst>
              <a:ext uri="{FF2B5EF4-FFF2-40B4-BE49-F238E27FC236}">
                <a16:creationId xmlns:a16="http://schemas.microsoft.com/office/drawing/2014/main" xmlns="" id="{12202CC5-B5F7-4399-A02E-2B3E447A3DD7}"/>
              </a:ext>
            </a:extLst>
          </p:cNvPr>
          <p:cNvCxnSpPr>
            <a:cxnSpLocks/>
          </p:cNvCxnSpPr>
          <p:nvPr/>
        </p:nvCxnSpPr>
        <p:spPr>
          <a:xfrm>
            <a:off x="3831904" y="5125087"/>
            <a:ext cx="0" cy="559838"/>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1357670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9CD3AE84-F6D5-46F7-BF1E-88E0B90C3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377" y="643467"/>
            <a:ext cx="10269246" cy="5571066"/>
          </a:xfrm>
          <a:prstGeom prst="rect">
            <a:avLst/>
          </a:prstGeom>
        </p:spPr>
      </p:pic>
      <p:sp>
        <p:nvSpPr>
          <p:cNvPr id="6" name="Rectangle: Rounded Corners 5">
            <a:extLst>
              <a:ext uri="{FF2B5EF4-FFF2-40B4-BE49-F238E27FC236}">
                <a16:creationId xmlns:a16="http://schemas.microsoft.com/office/drawing/2014/main" xmlns="" id="{DD75BEEA-B45C-4393-A8F7-08AD24328C13}"/>
              </a:ext>
            </a:extLst>
          </p:cNvPr>
          <p:cNvSpPr/>
          <p:nvPr/>
        </p:nvSpPr>
        <p:spPr>
          <a:xfrm>
            <a:off x="1190877" y="1874419"/>
            <a:ext cx="9645736" cy="1024423"/>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A943F2D1-5483-44D0-B99D-D259A3C76570}"/>
              </a:ext>
            </a:extLst>
          </p:cNvPr>
          <p:cNvSpPr/>
          <p:nvPr/>
        </p:nvSpPr>
        <p:spPr>
          <a:xfrm>
            <a:off x="1638349" y="898449"/>
            <a:ext cx="2719642" cy="495910"/>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830124FD-0A66-4261-B725-710FB8AD4348}"/>
              </a:ext>
            </a:extLst>
          </p:cNvPr>
          <p:cNvSpPr/>
          <p:nvPr/>
        </p:nvSpPr>
        <p:spPr>
          <a:xfrm>
            <a:off x="2371696" y="2970721"/>
            <a:ext cx="1752433" cy="360494"/>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2CF35BA6-3658-4DC3-AA97-BC600747F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688" y="643467"/>
            <a:ext cx="7089536" cy="550692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8985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7772946" y="1542240"/>
            <a:ext cx="2717800" cy="1228558"/>
          </a:xfrm>
          <a:prstGeom prst="roundRect">
            <a:avLst/>
          </a:prstGeom>
          <a:solidFill>
            <a:schemeClr val="accent5"/>
          </a:solidFill>
          <a:ln>
            <a:solidFill>
              <a:schemeClr val="accent5">
                <a:lumMod val="50000"/>
                <a:alpha val="7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ounded Rectangle 98"/>
          <p:cNvSpPr/>
          <p:nvPr/>
        </p:nvSpPr>
        <p:spPr>
          <a:xfrm>
            <a:off x="4824384" y="1556234"/>
            <a:ext cx="2717800" cy="1228558"/>
          </a:xfrm>
          <a:prstGeom prst="roundRect">
            <a:avLst/>
          </a:prstGeom>
          <a:solidFill>
            <a:schemeClr val="accent6">
              <a:lumMod val="40000"/>
              <a:lumOff val="60000"/>
            </a:schemeClr>
          </a:solidFill>
          <a:ln>
            <a:solidFill>
              <a:schemeClr val="accent2">
                <a:lumMod val="75000"/>
                <a:alpha val="7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857067" y="1549655"/>
            <a:ext cx="2717800" cy="1228558"/>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4474"/>
            <a:ext cx="10972800" cy="639762"/>
          </a:xfrm>
        </p:spPr>
        <p:txBody>
          <a:bodyPr/>
          <a:lstStyle/>
          <a:p>
            <a:r>
              <a:rPr lang="en-US" sz="4800" dirty="0">
                <a:solidFill>
                  <a:schemeClr val="bg1"/>
                </a:solidFill>
              </a:rPr>
              <a:t>Aligning</a:t>
            </a:r>
          </a:p>
        </p:txBody>
      </p:sp>
      <p:sp>
        <p:nvSpPr>
          <p:cNvPr id="5" name="Text Placeholder 4"/>
          <p:cNvSpPr>
            <a:spLocks noGrp="1"/>
          </p:cNvSpPr>
          <p:nvPr>
            <p:ph type="body" sz="quarter" idx="3"/>
          </p:nvPr>
        </p:nvSpPr>
        <p:spPr>
          <a:xfrm>
            <a:off x="4032592" y="882593"/>
            <a:ext cx="4345352" cy="639762"/>
          </a:xfrm>
        </p:spPr>
        <p:txBody>
          <a:bodyPr/>
          <a:lstStyle/>
          <a:p>
            <a:r>
              <a:rPr lang="en-US" dirty="0">
                <a:solidFill>
                  <a:schemeClr val="tx2">
                    <a:lumMod val="60000"/>
                    <a:lumOff val="40000"/>
                  </a:schemeClr>
                </a:solidFill>
              </a:rPr>
              <a:t>With Outcomes</a:t>
            </a:r>
          </a:p>
        </p:txBody>
      </p:sp>
      <p:grpSp>
        <p:nvGrpSpPr>
          <p:cNvPr id="9" name="Group 8"/>
          <p:cNvGrpSpPr/>
          <p:nvPr/>
        </p:nvGrpSpPr>
        <p:grpSpPr>
          <a:xfrm>
            <a:off x="2033493" y="1661103"/>
            <a:ext cx="2343793" cy="944225"/>
            <a:chOff x="545205" y="1457650"/>
            <a:chExt cx="7390054" cy="2300497"/>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12072" y="1476827"/>
              <a:ext cx="636355" cy="63635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9734" y="1490756"/>
              <a:ext cx="900366" cy="63307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5205" y="1551489"/>
              <a:ext cx="1092790" cy="572337"/>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24448" y="1502371"/>
              <a:ext cx="610811" cy="610811"/>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825797" y="1582135"/>
              <a:ext cx="1188225" cy="541691"/>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829799" y="1457650"/>
              <a:ext cx="655532" cy="655532"/>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888998" y="1474202"/>
              <a:ext cx="605443" cy="605443"/>
            </a:xfrm>
            <a:prstGeom prst="rect">
              <a:avLst/>
            </a:prstGeom>
          </p:spPr>
        </p:pic>
        <p:grpSp>
          <p:nvGrpSpPr>
            <p:cNvPr id="26" name="Group 25"/>
            <p:cNvGrpSpPr/>
            <p:nvPr/>
          </p:nvGrpSpPr>
          <p:grpSpPr>
            <a:xfrm>
              <a:off x="5907554" y="3205536"/>
              <a:ext cx="1814056" cy="552611"/>
              <a:chOff x="1449797" y="4102100"/>
              <a:chExt cx="1814056" cy="552611"/>
            </a:xfrm>
          </p:grpSpPr>
          <p:sp>
            <p:nvSpPr>
              <p:cNvPr id="22" name="Shape 323"/>
              <p:cNvSpPr/>
              <p:nvPr/>
            </p:nvSpPr>
            <p:spPr>
              <a:xfrm>
                <a:off x="1449797" y="4102100"/>
                <a:ext cx="1814056" cy="552611"/>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lvl="0"/>
                <a:endParaRPr/>
              </a:p>
            </p:txBody>
          </p:sp>
          <p:sp>
            <p:nvSpPr>
              <p:cNvPr id="25"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lvl="0">
                  <a:defRPr sz="1800">
                    <a:uFillTx/>
                  </a:defRPr>
                </a:pPr>
                <a:r>
                  <a:rPr sz="800" dirty="0"/>
                  <a:t>Outcome</a:t>
                </a:r>
              </a:p>
            </p:txBody>
          </p:sp>
        </p:grpSp>
        <p:grpSp>
          <p:nvGrpSpPr>
            <p:cNvPr id="27" name="Group 26"/>
            <p:cNvGrpSpPr/>
            <p:nvPr/>
          </p:nvGrpSpPr>
          <p:grpSpPr>
            <a:xfrm>
              <a:off x="3942642" y="3178428"/>
              <a:ext cx="1567757" cy="579718"/>
              <a:chOff x="1449797" y="4102100"/>
              <a:chExt cx="1567757" cy="579718"/>
            </a:xfrm>
          </p:grpSpPr>
          <p:sp>
            <p:nvSpPr>
              <p:cNvPr id="28" name="Shape 323"/>
              <p:cNvSpPr/>
              <p:nvPr/>
            </p:nvSpPr>
            <p:spPr>
              <a:xfrm>
                <a:off x="1449797" y="4102100"/>
                <a:ext cx="1567757" cy="579718"/>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lvl="0"/>
                <a:endParaRPr/>
              </a:p>
            </p:txBody>
          </p:sp>
          <p:sp>
            <p:nvSpPr>
              <p:cNvPr id="29"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lvl="0">
                  <a:defRPr sz="1800">
                    <a:uFillTx/>
                  </a:defRPr>
                </a:pPr>
                <a:r>
                  <a:rPr sz="800" dirty="0"/>
                  <a:t>Outcome</a:t>
                </a:r>
              </a:p>
            </p:txBody>
          </p:sp>
        </p:grpSp>
        <p:grpSp>
          <p:nvGrpSpPr>
            <p:cNvPr id="30" name="Group 29"/>
            <p:cNvGrpSpPr/>
            <p:nvPr/>
          </p:nvGrpSpPr>
          <p:grpSpPr>
            <a:xfrm>
              <a:off x="1637995" y="3205536"/>
              <a:ext cx="1560035" cy="552611"/>
              <a:chOff x="1449797" y="4102100"/>
              <a:chExt cx="1560035" cy="552611"/>
            </a:xfrm>
          </p:grpSpPr>
          <p:sp>
            <p:nvSpPr>
              <p:cNvPr id="31" name="Shape 323"/>
              <p:cNvSpPr/>
              <p:nvPr/>
            </p:nvSpPr>
            <p:spPr>
              <a:xfrm>
                <a:off x="1449797" y="4102100"/>
                <a:ext cx="1560035" cy="552611"/>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lvl="0"/>
                <a:endParaRPr/>
              </a:p>
            </p:txBody>
          </p:sp>
          <p:sp>
            <p:nvSpPr>
              <p:cNvPr id="32"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lvl="0">
                  <a:defRPr sz="1800">
                    <a:uFillTx/>
                  </a:defRPr>
                </a:pPr>
                <a:r>
                  <a:rPr sz="800" dirty="0"/>
                  <a:t>Outcome</a:t>
                </a:r>
              </a:p>
            </p:txBody>
          </p:sp>
        </p:grpSp>
        <p:cxnSp>
          <p:nvCxnSpPr>
            <p:cNvPr id="34" name="Curved Connector 33"/>
            <p:cNvCxnSpPr>
              <a:stCxn id="7" idx="2"/>
              <a:endCxn id="31" idx="0"/>
            </p:cNvCxnSpPr>
            <p:nvPr/>
          </p:nvCxnSpPr>
          <p:spPr>
            <a:xfrm rot="16200000" flipH="1">
              <a:off x="1213953" y="2001471"/>
              <a:ext cx="1081709" cy="1326414"/>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urved Connector 37"/>
            <p:cNvCxnSpPr>
              <a:stCxn id="4" idx="2"/>
              <a:endCxn id="28" idx="0"/>
            </p:cNvCxnSpPr>
            <p:nvPr/>
          </p:nvCxnSpPr>
          <p:spPr>
            <a:xfrm rot="5400000">
              <a:off x="5095764" y="1743940"/>
              <a:ext cx="1065247" cy="1803733"/>
            </a:xfrm>
            <a:prstGeom prst="curvedConnector3">
              <a:avLst>
                <a:gd name="adj1" fmla="val 50000"/>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11" idx="2"/>
              <a:endCxn id="22" idx="0"/>
            </p:cNvCxnSpPr>
            <p:nvPr/>
          </p:nvCxnSpPr>
          <p:spPr>
            <a:xfrm rot="16200000" flipH="1">
              <a:off x="4939898" y="1330851"/>
              <a:ext cx="1092354" cy="2657016"/>
            </a:xfrm>
            <a:prstGeom prst="curvedConnector3">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6" name="Curved Connector 55"/>
            <p:cNvCxnSpPr/>
            <p:nvPr/>
          </p:nvCxnSpPr>
          <p:spPr>
            <a:xfrm rot="5400000">
              <a:off x="2197555" y="2321094"/>
              <a:ext cx="1054602" cy="660066"/>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8" name="Curved Connector 57"/>
            <p:cNvCxnSpPr/>
            <p:nvPr/>
          </p:nvCxnSpPr>
          <p:spPr>
            <a:xfrm rot="16200000" flipH="1">
              <a:off x="3068793" y="2205001"/>
              <a:ext cx="971359" cy="941347"/>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Curved Connector 62"/>
            <p:cNvCxnSpPr>
              <a:stCxn id="6" idx="2"/>
            </p:cNvCxnSpPr>
            <p:nvPr/>
          </p:nvCxnSpPr>
          <p:spPr>
            <a:xfrm rot="16200000" flipH="1">
              <a:off x="2447176" y="1896567"/>
              <a:ext cx="1164955" cy="1619472"/>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68" name="Curved Connector 67"/>
            <p:cNvCxnSpPr>
              <a:stCxn id="10" idx="1"/>
            </p:cNvCxnSpPr>
            <p:nvPr/>
          </p:nvCxnSpPr>
          <p:spPr>
            <a:xfrm rot="10800000" flipV="1">
              <a:off x="4315411" y="1852981"/>
              <a:ext cx="510386" cy="1325446"/>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70" name="Curved Connector 69"/>
            <p:cNvCxnSpPr>
              <a:endCxn id="22" idx="3"/>
            </p:cNvCxnSpPr>
            <p:nvPr/>
          </p:nvCxnSpPr>
          <p:spPr>
            <a:xfrm rot="5400000">
              <a:off x="7093434" y="2833641"/>
              <a:ext cx="1276379" cy="20025"/>
            </a:xfrm>
            <a:prstGeom prst="curvedConnector2">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2" name="Curved Connector 71"/>
            <p:cNvCxnSpPr/>
            <p:nvPr/>
          </p:nvCxnSpPr>
          <p:spPr>
            <a:xfrm rot="16200000" flipH="1">
              <a:off x="7224619" y="3531329"/>
              <a:ext cx="1" cy="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5007635" y="1684407"/>
            <a:ext cx="2343793" cy="944225"/>
            <a:chOff x="545205" y="1457650"/>
            <a:chExt cx="7390054" cy="2300497"/>
          </a:xfrm>
        </p:grpSpPr>
        <p:pic>
          <p:nvPicPr>
            <p:cNvPr id="41" name="Picture 4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12072" y="1476827"/>
              <a:ext cx="636355" cy="636355"/>
            </a:xfrm>
            <a:prstGeom prst="rect">
              <a:avLst/>
            </a:prstGeom>
          </p:spPr>
        </p:pic>
        <p:pic>
          <p:nvPicPr>
            <p:cNvPr id="43" name="Picture 4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9734" y="1490756"/>
              <a:ext cx="900366" cy="633070"/>
            </a:xfrm>
            <a:prstGeom prst="rect">
              <a:avLst/>
            </a:prstGeom>
          </p:spPr>
        </p:pic>
        <p:pic>
          <p:nvPicPr>
            <p:cNvPr id="44" name="Picture 4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5205" y="1551489"/>
              <a:ext cx="1092790" cy="572337"/>
            </a:xfrm>
            <a:prstGeom prst="rect">
              <a:avLst/>
            </a:prstGeom>
          </p:spPr>
        </p:pic>
        <p:pic>
          <p:nvPicPr>
            <p:cNvPr id="45" name="Picture 4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24448" y="1502371"/>
              <a:ext cx="610811" cy="610811"/>
            </a:xfrm>
            <a:prstGeom prst="rect">
              <a:avLst/>
            </a:prstGeom>
          </p:spPr>
        </p:pic>
        <p:pic>
          <p:nvPicPr>
            <p:cNvPr id="46" name="Picture 4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825797" y="1582135"/>
              <a:ext cx="1188225" cy="541691"/>
            </a:xfrm>
            <a:prstGeom prst="rect">
              <a:avLst/>
            </a:prstGeom>
          </p:spPr>
        </p:pic>
        <p:pic>
          <p:nvPicPr>
            <p:cNvPr id="47" name="Picture 4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829799" y="1457650"/>
              <a:ext cx="655532" cy="655532"/>
            </a:xfrm>
            <a:prstGeom prst="rect">
              <a:avLst/>
            </a:prstGeom>
          </p:spPr>
        </p:pic>
        <p:pic>
          <p:nvPicPr>
            <p:cNvPr id="48" name="Picture 4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888998" y="1474202"/>
              <a:ext cx="605443" cy="605443"/>
            </a:xfrm>
            <a:prstGeom prst="rect">
              <a:avLst/>
            </a:prstGeom>
          </p:spPr>
        </p:pic>
        <p:grpSp>
          <p:nvGrpSpPr>
            <p:cNvPr id="49" name="Group 48"/>
            <p:cNvGrpSpPr/>
            <p:nvPr/>
          </p:nvGrpSpPr>
          <p:grpSpPr>
            <a:xfrm>
              <a:off x="5907554" y="3205536"/>
              <a:ext cx="1814056" cy="552611"/>
              <a:chOff x="1449797" y="4102100"/>
              <a:chExt cx="1814056" cy="552611"/>
            </a:xfrm>
          </p:grpSpPr>
          <p:sp>
            <p:nvSpPr>
              <p:cNvPr id="69" name="Shape 323"/>
              <p:cNvSpPr/>
              <p:nvPr/>
            </p:nvSpPr>
            <p:spPr>
              <a:xfrm>
                <a:off x="1449797" y="4102100"/>
                <a:ext cx="1814056" cy="552611"/>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lvl="0"/>
                <a:endParaRPr/>
              </a:p>
            </p:txBody>
          </p:sp>
          <p:sp>
            <p:nvSpPr>
              <p:cNvPr id="71"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lvl="0">
                  <a:defRPr sz="1800">
                    <a:uFillTx/>
                  </a:defRPr>
                </a:pPr>
                <a:r>
                  <a:rPr sz="800" dirty="0"/>
                  <a:t>Outcome</a:t>
                </a:r>
              </a:p>
            </p:txBody>
          </p:sp>
        </p:grpSp>
        <p:grpSp>
          <p:nvGrpSpPr>
            <p:cNvPr id="50" name="Group 49"/>
            <p:cNvGrpSpPr/>
            <p:nvPr/>
          </p:nvGrpSpPr>
          <p:grpSpPr>
            <a:xfrm>
              <a:off x="3942642" y="3178428"/>
              <a:ext cx="1567757" cy="579718"/>
              <a:chOff x="1449797" y="4102100"/>
              <a:chExt cx="1567757" cy="579718"/>
            </a:xfrm>
          </p:grpSpPr>
          <p:sp>
            <p:nvSpPr>
              <p:cNvPr id="66" name="Shape 323"/>
              <p:cNvSpPr/>
              <p:nvPr/>
            </p:nvSpPr>
            <p:spPr>
              <a:xfrm>
                <a:off x="1449797" y="4102100"/>
                <a:ext cx="1567757" cy="579718"/>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lvl="0"/>
                <a:endParaRPr/>
              </a:p>
            </p:txBody>
          </p:sp>
          <p:sp>
            <p:nvSpPr>
              <p:cNvPr id="67"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lvl="0">
                  <a:defRPr sz="1800">
                    <a:uFillTx/>
                  </a:defRPr>
                </a:pPr>
                <a:r>
                  <a:rPr sz="800" dirty="0"/>
                  <a:t>Outcome</a:t>
                </a:r>
              </a:p>
            </p:txBody>
          </p:sp>
        </p:grpSp>
        <p:grpSp>
          <p:nvGrpSpPr>
            <p:cNvPr id="51" name="Group 50"/>
            <p:cNvGrpSpPr/>
            <p:nvPr/>
          </p:nvGrpSpPr>
          <p:grpSpPr>
            <a:xfrm>
              <a:off x="1637995" y="3205536"/>
              <a:ext cx="1560035" cy="552611"/>
              <a:chOff x="1449797" y="4102100"/>
              <a:chExt cx="1560035" cy="552611"/>
            </a:xfrm>
          </p:grpSpPr>
          <p:sp>
            <p:nvSpPr>
              <p:cNvPr id="64" name="Shape 323"/>
              <p:cNvSpPr/>
              <p:nvPr/>
            </p:nvSpPr>
            <p:spPr>
              <a:xfrm>
                <a:off x="1449797" y="4102100"/>
                <a:ext cx="1560035" cy="552611"/>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lvl="0"/>
                <a:endParaRPr/>
              </a:p>
            </p:txBody>
          </p:sp>
          <p:sp>
            <p:nvSpPr>
              <p:cNvPr id="65"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lvl="0">
                  <a:defRPr sz="1800">
                    <a:uFillTx/>
                  </a:defRPr>
                </a:pPr>
                <a:r>
                  <a:rPr sz="800" dirty="0"/>
                  <a:t>Outcome</a:t>
                </a:r>
              </a:p>
            </p:txBody>
          </p:sp>
        </p:grpSp>
        <p:cxnSp>
          <p:nvCxnSpPr>
            <p:cNvPr id="52" name="Curved Connector 51"/>
            <p:cNvCxnSpPr>
              <a:stCxn id="44" idx="2"/>
              <a:endCxn id="64" idx="0"/>
            </p:cNvCxnSpPr>
            <p:nvPr/>
          </p:nvCxnSpPr>
          <p:spPr>
            <a:xfrm rot="16200000" flipH="1">
              <a:off x="1213953" y="2001471"/>
              <a:ext cx="1081709" cy="1326414"/>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Curved Connector 52"/>
            <p:cNvCxnSpPr>
              <a:stCxn id="41" idx="2"/>
              <a:endCxn id="66" idx="0"/>
            </p:cNvCxnSpPr>
            <p:nvPr/>
          </p:nvCxnSpPr>
          <p:spPr>
            <a:xfrm rot="5400000">
              <a:off x="5095764" y="1743940"/>
              <a:ext cx="1065247" cy="1803733"/>
            </a:xfrm>
            <a:prstGeom prst="curvedConnector3">
              <a:avLst>
                <a:gd name="adj1" fmla="val 50000"/>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54" name="Curved Connector 53"/>
            <p:cNvCxnSpPr>
              <a:stCxn id="47" idx="2"/>
              <a:endCxn id="69" idx="0"/>
            </p:cNvCxnSpPr>
            <p:nvPr/>
          </p:nvCxnSpPr>
          <p:spPr>
            <a:xfrm rot="16200000" flipH="1">
              <a:off x="4939898" y="1330851"/>
              <a:ext cx="1092354" cy="2657016"/>
            </a:xfrm>
            <a:prstGeom prst="curvedConnector3">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5" name="Curved Connector 54"/>
            <p:cNvCxnSpPr/>
            <p:nvPr/>
          </p:nvCxnSpPr>
          <p:spPr>
            <a:xfrm rot="5400000">
              <a:off x="2197555" y="2321094"/>
              <a:ext cx="1054602" cy="660066"/>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7" name="Curved Connector 56"/>
            <p:cNvCxnSpPr/>
            <p:nvPr/>
          </p:nvCxnSpPr>
          <p:spPr>
            <a:xfrm rot="16200000" flipH="1">
              <a:off x="3068793" y="2205001"/>
              <a:ext cx="971359" cy="941347"/>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43" idx="2"/>
            </p:cNvCxnSpPr>
            <p:nvPr/>
          </p:nvCxnSpPr>
          <p:spPr>
            <a:xfrm rot="16200000" flipH="1">
              <a:off x="2447176" y="1896567"/>
              <a:ext cx="1164955" cy="1619472"/>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46" idx="1"/>
            </p:cNvCxnSpPr>
            <p:nvPr/>
          </p:nvCxnSpPr>
          <p:spPr>
            <a:xfrm rot="10800000" flipV="1">
              <a:off x="4315411" y="1852981"/>
              <a:ext cx="510386" cy="1325446"/>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Curved Connector 60"/>
            <p:cNvCxnSpPr>
              <a:endCxn id="69" idx="3"/>
            </p:cNvCxnSpPr>
            <p:nvPr/>
          </p:nvCxnSpPr>
          <p:spPr>
            <a:xfrm rot="5400000">
              <a:off x="7093434" y="2833641"/>
              <a:ext cx="1276379" cy="20025"/>
            </a:xfrm>
            <a:prstGeom prst="curvedConnector2">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2" name="Curved Connector 61"/>
            <p:cNvCxnSpPr/>
            <p:nvPr/>
          </p:nvCxnSpPr>
          <p:spPr>
            <a:xfrm rot="16200000" flipH="1">
              <a:off x="7224619" y="3531329"/>
              <a:ext cx="1" cy="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7936107" y="1639905"/>
            <a:ext cx="2343793" cy="944225"/>
            <a:chOff x="545205" y="1457650"/>
            <a:chExt cx="7390054" cy="2300497"/>
          </a:xfrm>
        </p:grpSpPr>
        <p:pic>
          <p:nvPicPr>
            <p:cNvPr id="74" name="Picture 7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12072" y="1476827"/>
              <a:ext cx="636355" cy="636355"/>
            </a:xfrm>
            <a:prstGeom prst="rect">
              <a:avLst/>
            </a:prstGeom>
          </p:spPr>
        </p:pic>
        <p:pic>
          <p:nvPicPr>
            <p:cNvPr id="75" name="Picture 7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9734" y="1490756"/>
              <a:ext cx="900366" cy="633070"/>
            </a:xfrm>
            <a:prstGeom prst="rect">
              <a:avLst/>
            </a:prstGeom>
          </p:spPr>
        </p:pic>
        <p:pic>
          <p:nvPicPr>
            <p:cNvPr id="76" name="Picture 7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5205" y="1551489"/>
              <a:ext cx="1092790" cy="572337"/>
            </a:xfrm>
            <a:prstGeom prst="rect">
              <a:avLst/>
            </a:prstGeom>
          </p:spPr>
        </p:pic>
        <p:pic>
          <p:nvPicPr>
            <p:cNvPr id="77" name="Picture 7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24448" y="1502371"/>
              <a:ext cx="610811" cy="610811"/>
            </a:xfrm>
            <a:prstGeom prst="rect">
              <a:avLst/>
            </a:prstGeom>
          </p:spPr>
        </p:pic>
        <p:pic>
          <p:nvPicPr>
            <p:cNvPr id="78" name="Picture 7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825797" y="1582135"/>
              <a:ext cx="1188225" cy="541691"/>
            </a:xfrm>
            <a:prstGeom prst="rect">
              <a:avLst/>
            </a:prstGeom>
          </p:spPr>
        </p:pic>
        <p:pic>
          <p:nvPicPr>
            <p:cNvPr id="79" name="Picture 7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829799" y="1457650"/>
              <a:ext cx="655532" cy="655532"/>
            </a:xfrm>
            <a:prstGeom prst="rect">
              <a:avLst/>
            </a:prstGeom>
          </p:spPr>
        </p:pic>
        <p:pic>
          <p:nvPicPr>
            <p:cNvPr id="80" name="Picture 7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888998" y="1474202"/>
              <a:ext cx="605443" cy="605443"/>
            </a:xfrm>
            <a:prstGeom prst="rect">
              <a:avLst/>
            </a:prstGeom>
          </p:spPr>
        </p:pic>
        <p:grpSp>
          <p:nvGrpSpPr>
            <p:cNvPr id="81" name="Group 80"/>
            <p:cNvGrpSpPr/>
            <p:nvPr/>
          </p:nvGrpSpPr>
          <p:grpSpPr>
            <a:xfrm>
              <a:off x="5907554" y="3205536"/>
              <a:ext cx="1814056" cy="552611"/>
              <a:chOff x="1449797" y="4102100"/>
              <a:chExt cx="1814056" cy="552611"/>
            </a:xfrm>
          </p:grpSpPr>
          <p:sp>
            <p:nvSpPr>
              <p:cNvPr id="97" name="Shape 323"/>
              <p:cNvSpPr/>
              <p:nvPr/>
            </p:nvSpPr>
            <p:spPr>
              <a:xfrm>
                <a:off x="1449797" y="4102100"/>
                <a:ext cx="1814056" cy="552611"/>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lvl="0"/>
                <a:endParaRPr/>
              </a:p>
            </p:txBody>
          </p:sp>
          <p:sp>
            <p:nvSpPr>
              <p:cNvPr id="98"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lvl="0">
                  <a:defRPr sz="1800">
                    <a:uFillTx/>
                  </a:defRPr>
                </a:pPr>
                <a:r>
                  <a:rPr sz="800" dirty="0"/>
                  <a:t>Outcome</a:t>
                </a:r>
              </a:p>
            </p:txBody>
          </p:sp>
        </p:grpSp>
        <p:grpSp>
          <p:nvGrpSpPr>
            <p:cNvPr id="82" name="Group 81"/>
            <p:cNvGrpSpPr/>
            <p:nvPr/>
          </p:nvGrpSpPr>
          <p:grpSpPr>
            <a:xfrm>
              <a:off x="3942642" y="3178428"/>
              <a:ext cx="1567757" cy="579718"/>
              <a:chOff x="1449797" y="4102100"/>
              <a:chExt cx="1567757" cy="579718"/>
            </a:xfrm>
          </p:grpSpPr>
          <p:sp>
            <p:nvSpPr>
              <p:cNvPr id="95" name="Shape 323"/>
              <p:cNvSpPr/>
              <p:nvPr/>
            </p:nvSpPr>
            <p:spPr>
              <a:xfrm>
                <a:off x="1449797" y="4102100"/>
                <a:ext cx="1567757" cy="579718"/>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lvl="0"/>
                <a:endParaRPr/>
              </a:p>
            </p:txBody>
          </p:sp>
          <p:sp>
            <p:nvSpPr>
              <p:cNvPr id="96"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lvl="0">
                  <a:defRPr sz="1800">
                    <a:uFillTx/>
                  </a:defRPr>
                </a:pPr>
                <a:r>
                  <a:rPr sz="800" dirty="0"/>
                  <a:t>Outcome</a:t>
                </a:r>
              </a:p>
            </p:txBody>
          </p:sp>
        </p:grpSp>
        <p:grpSp>
          <p:nvGrpSpPr>
            <p:cNvPr id="83" name="Group 82"/>
            <p:cNvGrpSpPr/>
            <p:nvPr/>
          </p:nvGrpSpPr>
          <p:grpSpPr>
            <a:xfrm>
              <a:off x="1637995" y="3205536"/>
              <a:ext cx="1560035" cy="552611"/>
              <a:chOff x="1449797" y="4102100"/>
              <a:chExt cx="1560035" cy="552611"/>
            </a:xfrm>
          </p:grpSpPr>
          <p:sp>
            <p:nvSpPr>
              <p:cNvPr id="93" name="Shape 323"/>
              <p:cNvSpPr/>
              <p:nvPr/>
            </p:nvSpPr>
            <p:spPr>
              <a:xfrm>
                <a:off x="1449797" y="4102100"/>
                <a:ext cx="1560035" cy="552611"/>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pPr lvl="0"/>
                <a:endParaRPr/>
              </a:p>
            </p:txBody>
          </p:sp>
          <p:sp>
            <p:nvSpPr>
              <p:cNvPr id="94"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lvl="0">
                  <a:defRPr sz="1800">
                    <a:uFillTx/>
                  </a:defRPr>
                </a:pPr>
                <a:r>
                  <a:rPr sz="800" dirty="0"/>
                  <a:t>Outcome</a:t>
                </a:r>
              </a:p>
            </p:txBody>
          </p:sp>
        </p:grpSp>
        <p:cxnSp>
          <p:nvCxnSpPr>
            <p:cNvPr id="84" name="Curved Connector 83"/>
            <p:cNvCxnSpPr>
              <a:stCxn id="76" idx="2"/>
              <a:endCxn id="93" idx="0"/>
            </p:cNvCxnSpPr>
            <p:nvPr/>
          </p:nvCxnSpPr>
          <p:spPr>
            <a:xfrm rot="16200000" flipH="1">
              <a:off x="1213953" y="2001471"/>
              <a:ext cx="1081709" cy="1326414"/>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74" idx="2"/>
              <a:endCxn id="95" idx="0"/>
            </p:cNvCxnSpPr>
            <p:nvPr/>
          </p:nvCxnSpPr>
          <p:spPr>
            <a:xfrm rot="5400000">
              <a:off x="5095764" y="1743940"/>
              <a:ext cx="1065247" cy="1803733"/>
            </a:xfrm>
            <a:prstGeom prst="curvedConnector3">
              <a:avLst>
                <a:gd name="adj1" fmla="val 50000"/>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86" name="Curved Connector 85"/>
            <p:cNvCxnSpPr>
              <a:stCxn id="79" idx="2"/>
              <a:endCxn id="97" idx="0"/>
            </p:cNvCxnSpPr>
            <p:nvPr/>
          </p:nvCxnSpPr>
          <p:spPr>
            <a:xfrm rot="16200000" flipH="1">
              <a:off x="4939898" y="1330851"/>
              <a:ext cx="1092354" cy="2657016"/>
            </a:xfrm>
            <a:prstGeom prst="curvedConnector3">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7" name="Curved Connector 86"/>
            <p:cNvCxnSpPr/>
            <p:nvPr/>
          </p:nvCxnSpPr>
          <p:spPr>
            <a:xfrm rot="5400000">
              <a:off x="2197555" y="2321094"/>
              <a:ext cx="1054602" cy="660066"/>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8" name="Curved Connector 87"/>
            <p:cNvCxnSpPr/>
            <p:nvPr/>
          </p:nvCxnSpPr>
          <p:spPr>
            <a:xfrm rot="16200000" flipH="1">
              <a:off x="3068793" y="2205001"/>
              <a:ext cx="971359" cy="941347"/>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9" name="Curved Connector 88"/>
            <p:cNvCxnSpPr>
              <a:stCxn id="75" idx="2"/>
            </p:cNvCxnSpPr>
            <p:nvPr/>
          </p:nvCxnSpPr>
          <p:spPr>
            <a:xfrm rot="16200000" flipH="1">
              <a:off x="2447176" y="1896567"/>
              <a:ext cx="1164955" cy="1619472"/>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90" name="Curved Connector 89"/>
            <p:cNvCxnSpPr>
              <a:stCxn id="78" idx="1"/>
            </p:cNvCxnSpPr>
            <p:nvPr/>
          </p:nvCxnSpPr>
          <p:spPr>
            <a:xfrm rot="10800000" flipV="1">
              <a:off x="4315411" y="1852981"/>
              <a:ext cx="510386" cy="1325446"/>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Curved Connector 90"/>
            <p:cNvCxnSpPr>
              <a:endCxn id="97" idx="3"/>
            </p:cNvCxnSpPr>
            <p:nvPr/>
          </p:nvCxnSpPr>
          <p:spPr>
            <a:xfrm rot="5400000">
              <a:off x="7093434" y="2833641"/>
              <a:ext cx="1276379" cy="20025"/>
            </a:xfrm>
            <a:prstGeom prst="curvedConnector2">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2" name="Curved Connector 91"/>
            <p:cNvCxnSpPr/>
            <p:nvPr/>
          </p:nvCxnSpPr>
          <p:spPr>
            <a:xfrm rot="16200000" flipH="1">
              <a:off x="7224619" y="3531329"/>
              <a:ext cx="1" cy="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graphicFrame>
        <p:nvGraphicFramePr>
          <p:cNvPr id="15" name="Diagram 14"/>
          <p:cNvGraphicFramePr/>
          <p:nvPr>
            <p:extLst/>
          </p:nvPr>
        </p:nvGraphicFramePr>
        <p:xfrm>
          <a:off x="3094651" y="4674164"/>
          <a:ext cx="5980994" cy="199959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cxnSp>
        <p:nvCxnSpPr>
          <p:cNvPr id="17" name="Curved Connector 16"/>
          <p:cNvCxnSpPr/>
          <p:nvPr/>
        </p:nvCxnSpPr>
        <p:spPr>
          <a:xfrm rot="16200000" flipH="1">
            <a:off x="2817254" y="3202482"/>
            <a:ext cx="2045533" cy="89783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urved Connector 18"/>
          <p:cNvCxnSpPr>
            <a:endCxn id="15" idx="0"/>
          </p:cNvCxnSpPr>
          <p:nvPr/>
        </p:nvCxnSpPr>
        <p:spPr>
          <a:xfrm rot="5400000">
            <a:off x="5555736" y="3223166"/>
            <a:ext cx="1980410" cy="921586"/>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rot="5400000">
            <a:off x="7782255" y="3194189"/>
            <a:ext cx="1980412" cy="979542"/>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2959621" y="2983206"/>
            <a:ext cx="6387382" cy="1477328"/>
          </a:xfrm>
          <a:prstGeom prst="rect">
            <a:avLst/>
          </a:prstGeom>
          <a:solidFill>
            <a:schemeClr val="bg2">
              <a:lumMod val="60000"/>
              <a:lumOff val="40000"/>
            </a:schemeClr>
          </a:solidFill>
          <a:ln w="38100">
            <a:solidFill>
              <a:schemeClr val="tx2">
                <a:lumMod val="60000"/>
                <a:lumOff val="40000"/>
              </a:schemeClr>
            </a:solidFill>
          </a:ln>
        </p:spPr>
        <p:txBody>
          <a:bodyPr wrap="square" rtlCol="0">
            <a:spAutoFit/>
          </a:bodyPr>
          <a:lstStyle/>
          <a:p>
            <a:r>
              <a:rPr lang="en-US" dirty="0"/>
              <a:t>Degree Completion Achievement: </a:t>
            </a:r>
          </a:p>
          <a:p>
            <a:pPr marL="800100" lvl="1" indent="-342900">
              <a:buFont typeface="+mj-lt"/>
              <a:buAutoNum type="arabicPeriod"/>
            </a:pPr>
            <a:r>
              <a:rPr lang="en-US" b="1" i="1" dirty="0">
                <a:solidFill>
                  <a:schemeClr val="bg2">
                    <a:lumMod val="50000"/>
                  </a:schemeClr>
                </a:solidFill>
              </a:rPr>
              <a:t>Exceeds Program Expectation </a:t>
            </a:r>
            <a:r>
              <a:rPr lang="en-US" i="1" dirty="0">
                <a:solidFill>
                  <a:schemeClr val="bg2">
                    <a:lumMod val="50000"/>
                  </a:schemeClr>
                </a:solidFill>
              </a:rPr>
              <a:t>(Advanced)</a:t>
            </a:r>
          </a:p>
          <a:p>
            <a:pPr marL="800100" lvl="1" indent="-342900">
              <a:buFont typeface="+mj-lt"/>
              <a:buAutoNum type="arabicPeriod"/>
            </a:pPr>
            <a:r>
              <a:rPr lang="en-US" b="1" i="1" dirty="0">
                <a:solidFill>
                  <a:schemeClr val="bg2">
                    <a:lumMod val="50000"/>
                  </a:schemeClr>
                </a:solidFill>
              </a:rPr>
              <a:t>Meets Program Expectations </a:t>
            </a:r>
            <a:r>
              <a:rPr lang="en-US" i="1" dirty="0">
                <a:solidFill>
                  <a:schemeClr val="bg2">
                    <a:lumMod val="50000"/>
                  </a:schemeClr>
                </a:solidFill>
              </a:rPr>
              <a:t>(Proficient)</a:t>
            </a:r>
          </a:p>
          <a:p>
            <a:pPr marL="800100" lvl="1" indent="-342900">
              <a:buFont typeface="+mj-lt"/>
              <a:buAutoNum type="arabicPeriod"/>
            </a:pPr>
            <a:r>
              <a:rPr lang="en-US" b="1" i="1" dirty="0">
                <a:solidFill>
                  <a:schemeClr val="bg2">
                    <a:lumMod val="50000"/>
                  </a:schemeClr>
                </a:solidFill>
              </a:rPr>
              <a:t>Meets Minimum Program Expectations </a:t>
            </a:r>
            <a:r>
              <a:rPr lang="en-US" i="1" dirty="0">
                <a:solidFill>
                  <a:schemeClr val="bg2">
                    <a:lumMod val="50000"/>
                  </a:schemeClr>
                </a:solidFill>
              </a:rPr>
              <a:t>(Developing)</a:t>
            </a:r>
          </a:p>
          <a:p>
            <a:pPr marL="800100" lvl="1" indent="-342900">
              <a:buFont typeface="+mj-lt"/>
              <a:buAutoNum type="arabicPeriod"/>
            </a:pPr>
            <a:r>
              <a:rPr lang="en-US" b="1" i="1" dirty="0">
                <a:solidFill>
                  <a:schemeClr val="bg2">
                    <a:lumMod val="50000"/>
                  </a:schemeClr>
                </a:solidFill>
              </a:rPr>
              <a:t>Does Not Meet Program Expectations </a:t>
            </a:r>
            <a:r>
              <a:rPr lang="en-US" i="1" dirty="0">
                <a:solidFill>
                  <a:schemeClr val="bg2">
                    <a:lumMod val="50000"/>
                  </a:schemeClr>
                </a:solidFill>
              </a:rPr>
              <a:t>(Unacceptable)</a:t>
            </a:r>
          </a:p>
        </p:txBody>
      </p:sp>
    </p:spTree>
    <p:extLst>
      <p:ext uri="{BB962C8B-B14F-4D97-AF65-F5344CB8AC3E}">
        <p14:creationId xmlns:p14="http://schemas.microsoft.com/office/powerpoint/2010/main" val="426634704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250"/>
                                        <p:tgtEl>
                                          <p:spTgt spid="17"/>
                                        </p:tgtEl>
                                      </p:cBhvr>
                                    </p:animEffect>
                                  </p:childTnLst>
                                </p:cTn>
                              </p:par>
                              <p:par>
                                <p:cTn id="13" presetID="22" presetClass="entr" presetSubtype="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1250"/>
                                        <p:tgtEl>
                                          <p:spTgt spid="19"/>
                                        </p:tgtEl>
                                      </p:cBhvr>
                                    </p:animEffect>
                                  </p:childTnLst>
                                </p:cTn>
                              </p:par>
                              <p:par>
                                <p:cTn id="16" presetID="22" presetClass="entr" presetSubtype="1"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up)">
                                      <p:cBhvr>
                                        <p:cTn id="18" dur="125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anim calcmode="lin" valueType="num">
                                      <p:cBhvr>
                                        <p:cTn id="23" dur="1000" fill="hold"/>
                                        <p:tgtEl>
                                          <p:spTgt spid="102"/>
                                        </p:tgtEl>
                                        <p:attrNameLst>
                                          <p:attrName>ppt_w</p:attrName>
                                        </p:attrNameLst>
                                      </p:cBhvr>
                                      <p:tavLst>
                                        <p:tav tm="0">
                                          <p:val>
                                            <p:fltVal val="0"/>
                                          </p:val>
                                        </p:tav>
                                        <p:tav tm="100000">
                                          <p:val>
                                            <p:strVal val="#ppt_w"/>
                                          </p:val>
                                        </p:tav>
                                      </p:tavLst>
                                    </p:anim>
                                    <p:anim calcmode="lin" valueType="num">
                                      <p:cBhvr>
                                        <p:cTn id="24" dur="1000" fill="hold"/>
                                        <p:tgtEl>
                                          <p:spTgt spid="102"/>
                                        </p:tgtEl>
                                        <p:attrNameLst>
                                          <p:attrName>ppt_h</p:attrName>
                                        </p:attrNameLst>
                                      </p:cBhvr>
                                      <p:tavLst>
                                        <p:tav tm="0">
                                          <p:val>
                                            <p:fltVal val="0"/>
                                          </p:val>
                                        </p:tav>
                                        <p:tav tm="100000">
                                          <p:val>
                                            <p:strVal val="#ppt_h"/>
                                          </p:val>
                                        </p:tav>
                                      </p:tavLst>
                                    </p:anim>
                                    <p:animEffect transition="in" filter="fade">
                                      <p:cBhvr>
                                        <p:cTn id="25"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CF987332-C5CF-4A6B-ACCD-49717548E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315" y="643467"/>
            <a:ext cx="8103369" cy="5571066"/>
          </a:xfrm>
          <a:prstGeom prst="rect">
            <a:avLst/>
          </a:prstGeom>
        </p:spPr>
      </p:pic>
      <p:sp>
        <p:nvSpPr>
          <p:cNvPr id="11" name="Rectangle: Rounded Corners 10">
            <a:extLst>
              <a:ext uri="{FF2B5EF4-FFF2-40B4-BE49-F238E27FC236}">
                <a16:creationId xmlns:a16="http://schemas.microsoft.com/office/drawing/2014/main" xmlns="" id="{B6A72DF3-1376-46BA-A7EF-1D5F7EE8270D}"/>
              </a:ext>
            </a:extLst>
          </p:cNvPr>
          <p:cNvSpPr/>
          <p:nvPr/>
        </p:nvSpPr>
        <p:spPr>
          <a:xfrm>
            <a:off x="2256817" y="4556048"/>
            <a:ext cx="1478604" cy="696887"/>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81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547" y="800137"/>
            <a:ext cx="2748920" cy="2215630"/>
          </a:xfrm>
          <a:prstGeom prst="ellipse">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207" y="3785256"/>
            <a:ext cx="3278841" cy="2244255"/>
          </a:xfrm>
          <a:prstGeom prst="ellipse">
            <a:avLst/>
          </a:prstGeom>
          <a:ln>
            <a:noFill/>
          </a:ln>
          <a:effectLst>
            <a:softEdge rad="112500"/>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7789" b="7789"/>
          <a:stretch/>
        </p:blipFill>
        <p:spPr>
          <a:xfrm>
            <a:off x="6886809" y="4170110"/>
            <a:ext cx="3533658" cy="1755156"/>
          </a:xfrm>
          <a:prstGeom prst="ellipse">
            <a:avLst/>
          </a:prstGeom>
          <a:ln>
            <a:noFill/>
          </a:ln>
          <a:effectLst>
            <a:softEdge rad="112500"/>
          </a:effectLst>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26330" t="5345" r="28632" b="27356"/>
          <a:stretch/>
        </p:blipFill>
        <p:spPr>
          <a:xfrm>
            <a:off x="4177554" y="1846729"/>
            <a:ext cx="3496235" cy="2384612"/>
          </a:xfrm>
          <a:prstGeom prst="rect">
            <a:avLst/>
          </a:prstGeom>
          <a:ln>
            <a:noFill/>
          </a:ln>
          <a:effectLst>
            <a:softEdge rad="112500"/>
          </a:effectLst>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4055" t="-3675" r="-11130" b="3675"/>
          <a:stretch/>
        </p:blipFill>
        <p:spPr>
          <a:xfrm>
            <a:off x="1610168" y="800138"/>
            <a:ext cx="3314700" cy="1951597"/>
          </a:xfrm>
          <a:prstGeom prst="ellipse">
            <a:avLst/>
          </a:prstGeom>
          <a:ln>
            <a:noFill/>
          </a:ln>
          <a:effectLst>
            <a:softEdge rad="112500"/>
          </a:effectLst>
        </p:spPr>
      </p:pic>
    </p:spTree>
    <p:extLst>
      <p:ext uri="{BB962C8B-B14F-4D97-AF65-F5344CB8AC3E}">
        <p14:creationId xmlns:p14="http://schemas.microsoft.com/office/powerpoint/2010/main" val="436284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7877634" y="816083"/>
            <a:ext cx="3273136" cy="2143814"/>
          </a:xfrm>
          <a:prstGeom prst="rect">
            <a:avLst/>
          </a:prstGeom>
          <a:solidFill>
            <a:schemeClr val="bg1"/>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Tw Cen MT" panose="020B0602020104020603" pitchFamily="34" charset="0"/>
            </a:endParaRPr>
          </a:p>
        </p:txBody>
      </p:sp>
      <p:sp>
        <p:nvSpPr>
          <p:cNvPr id="74" name="Rectangle 73"/>
          <p:cNvSpPr/>
          <p:nvPr/>
        </p:nvSpPr>
        <p:spPr>
          <a:xfrm>
            <a:off x="971538" y="829761"/>
            <a:ext cx="3273136" cy="2130136"/>
          </a:xfrm>
          <a:prstGeom prst="rect">
            <a:avLst/>
          </a:prstGeom>
          <a:solidFill>
            <a:schemeClr val="bg1"/>
          </a:solidFill>
          <a:ln>
            <a:solidFill>
              <a:schemeClr val="tx1"/>
            </a:solidFill>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Tw Cen MT" panose="020B0602020104020603" pitchFamily="34" charset="0"/>
            </a:endParaRPr>
          </a:p>
        </p:txBody>
      </p:sp>
      <p:sp>
        <p:nvSpPr>
          <p:cNvPr id="4" name="TextBox 3"/>
          <p:cNvSpPr txBox="1"/>
          <p:nvPr/>
        </p:nvSpPr>
        <p:spPr>
          <a:xfrm>
            <a:off x="1092772" y="938405"/>
            <a:ext cx="3041057" cy="400110"/>
          </a:xfrm>
          <a:prstGeom prst="rect">
            <a:avLst/>
          </a:prstGeom>
          <a:solidFill>
            <a:srgbClr val="7030A0"/>
          </a:solidFill>
          <a:effectLst>
            <a:outerShdw blurRad="50800" dist="38100" dir="2940000" sx="103000" sy="103000" algn="tl" rotWithShape="0">
              <a:scrgbClr r="0" g="0" b="0">
                <a:alpha val="43000"/>
              </a:sc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ln w="3175">
                  <a:noFill/>
                  <a:prstDash val="solid"/>
                </a:ln>
                <a:solidFill>
                  <a:schemeClr val="bg1"/>
                </a:solidFill>
                <a:latin typeface="Tw Cen MT" panose="020B0602020104020603" pitchFamily="34" charset="0"/>
              </a:rPr>
              <a:t>Set Up Program Outcomes</a:t>
            </a:r>
          </a:p>
        </p:txBody>
      </p:sp>
      <p:sp>
        <p:nvSpPr>
          <p:cNvPr id="5" name="TextBox 4"/>
          <p:cNvSpPr txBox="1"/>
          <p:nvPr/>
        </p:nvSpPr>
        <p:spPr>
          <a:xfrm>
            <a:off x="1144164" y="2308755"/>
            <a:ext cx="883792" cy="400110"/>
          </a:xfrm>
          <a:prstGeom prst="rect">
            <a:avLst/>
          </a:prstGeom>
          <a:solidFill>
            <a:srgbClr val="7030A0"/>
          </a:solidFill>
          <a:effectLst>
            <a:outerShdw blurRad="50800" dist="38100" dir="2940000" sx="103000" sy="103000" algn="tl" rotWithShape="0">
              <a:scrgbClr r="0" g="0" b="0">
                <a:alpha val="43000"/>
              </a:sc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ln w="3175">
                  <a:noFill/>
                  <a:prstDash val="solid"/>
                </a:ln>
                <a:solidFill>
                  <a:schemeClr val="bg1"/>
                </a:solidFill>
                <a:latin typeface="Tw Cen MT" panose="020B0602020104020603" pitchFamily="34" charset="0"/>
              </a:rPr>
              <a:t>SLO 1</a:t>
            </a:r>
          </a:p>
        </p:txBody>
      </p:sp>
      <p:cxnSp>
        <p:nvCxnSpPr>
          <p:cNvPr id="40" name="Straight Connector 39"/>
          <p:cNvCxnSpPr/>
          <p:nvPr/>
        </p:nvCxnSpPr>
        <p:spPr>
          <a:xfrm>
            <a:off x="282633" y="3547064"/>
            <a:ext cx="11521440" cy="50343"/>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966614" y="4124604"/>
            <a:ext cx="3273136" cy="1932709"/>
          </a:xfrm>
          <a:prstGeom prst="rect">
            <a:avLst/>
          </a:prstGeom>
          <a:solidFill>
            <a:schemeClr val="bg1"/>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Tw Cen MT" panose="020B0602020104020603" pitchFamily="34" charset="0"/>
            </a:endParaRPr>
          </a:p>
        </p:txBody>
      </p:sp>
      <p:sp>
        <p:nvSpPr>
          <p:cNvPr id="66" name="TextBox 65"/>
          <p:cNvSpPr txBox="1"/>
          <p:nvPr/>
        </p:nvSpPr>
        <p:spPr>
          <a:xfrm>
            <a:off x="2167481" y="2305288"/>
            <a:ext cx="878758" cy="400110"/>
          </a:xfrm>
          <a:prstGeom prst="rect">
            <a:avLst/>
          </a:prstGeom>
          <a:solidFill>
            <a:srgbClr val="7030A0"/>
          </a:solidFill>
          <a:effectLst>
            <a:outerShdw blurRad="50800" dist="38100" dir="2940000" sx="103000" sy="103000" algn="tl" rotWithShape="0">
              <a:scrgbClr r="0" g="0" b="0">
                <a:alpha val="43000"/>
              </a:sc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ln w="3175">
                  <a:noFill/>
                  <a:prstDash val="solid"/>
                </a:ln>
                <a:solidFill>
                  <a:schemeClr val="bg1"/>
                </a:solidFill>
                <a:latin typeface="Tw Cen MT" panose="020B0602020104020603" pitchFamily="34" charset="0"/>
              </a:rPr>
              <a:t>SLO 2</a:t>
            </a:r>
          </a:p>
        </p:txBody>
      </p:sp>
      <p:sp>
        <p:nvSpPr>
          <p:cNvPr id="67" name="TextBox 66"/>
          <p:cNvSpPr txBox="1"/>
          <p:nvPr/>
        </p:nvSpPr>
        <p:spPr>
          <a:xfrm>
            <a:off x="3232741" y="2291208"/>
            <a:ext cx="830303" cy="400110"/>
          </a:xfrm>
          <a:prstGeom prst="rect">
            <a:avLst/>
          </a:prstGeom>
          <a:solidFill>
            <a:srgbClr val="7030A0"/>
          </a:solidFill>
          <a:effectLst>
            <a:outerShdw blurRad="50800" dist="38100" dir="2940000" sx="103000" sy="103000" algn="tl" rotWithShape="0">
              <a:scrgbClr r="0" g="0" b="0">
                <a:alpha val="43000"/>
              </a:sc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ln w="3175">
                  <a:noFill/>
                  <a:prstDash val="solid"/>
                </a:ln>
                <a:solidFill>
                  <a:schemeClr val="bg1"/>
                </a:solidFill>
                <a:latin typeface="Tw Cen MT" panose="020B0602020104020603" pitchFamily="34" charset="0"/>
              </a:rPr>
              <a:t>SLO 3</a:t>
            </a:r>
          </a:p>
        </p:txBody>
      </p:sp>
      <p:sp>
        <p:nvSpPr>
          <p:cNvPr id="68" name="TextBox 67"/>
          <p:cNvSpPr txBox="1"/>
          <p:nvPr/>
        </p:nvSpPr>
        <p:spPr>
          <a:xfrm>
            <a:off x="7978105" y="959184"/>
            <a:ext cx="3041057" cy="461665"/>
          </a:xfrm>
          <a:prstGeom prst="rect">
            <a:avLst/>
          </a:prstGeom>
          <a:solidFill>
            <a:srgbClr val="7030A0"/>
          </a:solidFill>
          <a:effectLst>
            <a:outerShdw blurRad="50800" dist="38100" dir="2940000" sx="103000" sy="103000" algn="tl" rotWithShape="0">
              <a:scrgbClr r="0" g="0" b="0">
                <a:alpha val="43000"/>
              </a:sc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ln w="3175">
                  <a:noFill/>
                  <a:prstDash val="solid"/>
                </a:ln>
                <a:solidFill>
                  <a:schemeClr val="bg1"/>
                </a:solidFill>
                <a:latin typeface="Tw Cen MT" panose="020B0602020104020603" pitchFamily="34" charset="0"/>
              </a:rPr>
              <a:t>Program Reporting</a:t>
            </a:r>
          </a:p>
        </p:txBody>
      </p:sp>
      <p:sp>
        <p:nvSpPr>
          <p:cNvPr id="70" name="TextBox 69"/>
          <p:cNvSpPr txBox="1"/>
          <p:nvPr/>
        </p:nvSpPr>
        <p:spPr>
          <a:xfrm>
            <a:off x="1091688" y="4227762"/>
            <a:ext cx="3041057" cy="400110"/>
          </a:xfrm>
          <a:prstGeom prst="rect">
            <a:avLst/>
          </a:prstGeom>
          <a:solidFill>
            <a:srgbClr val="7030A0"/>
          </a:solidFill>
          <a:effectLst>
            <a:outerShdw blurRad="50800" dist="38100" dir="2940000" sx="103000" sy="103000" algn="tl" rotWithShape="0">
              <a:scrgbClr r="0" g="0" b="0">
                <a:alpha val="43000"/>
              </a:sc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ln w="3175">
                  <a:noFill/>
                  <a:prstDash val="solid"/>
                </a:ln>
                <a:solidFill>
                  <a:schemeClr val="bg1"/>
                </a:solidFill>
                <a:latin typeface="Tw Cen MT" panose="020B0602020104020603" pitchFamily="34" charset="0"/>
              </a:rPr>
              <a:t>Import &amp; Align Outcomes</a:t>
            </a:r>
          </a:p>
        </p:txBody>
      </p:sp>
      <p:sp>
        <p:nvSpPr>
          <p:cNvPr id="80" name="TextBox 79"/>
          <p:cNvSpPr txBox="1"/>
          <p:nvPr/>
        </p:nvSpPr>
        <p:spPr>
          <a:xfrm>
            <a:off x="4687404" y="3501629"/>
            <a:ext cx="2822873" cy="523220"/>
          </a:xfrm>
          <a:prstGeom prst="rect">
            <a:avLst/>
          </a:prstGeom>
          <a:noFill/>
        </p:spPr>
        <p:txBody>
          <a:bodyPr wrap="square" rtlCol="0">
            <a:spAutoFit/>
          </a:bodyPr>
          <a:lstStyle/>
          <a:p>
            <a:pPr algn="ctr"/>
            <a:r>
              <a:rPr lang="en-US" sz="2800" dirty="0">
                <a:latin typeface="Tw Cen MT" panose="020B0602020104020603" pitchFamily="34" charset="0"/>
              </a:rPr>
              <a:t>Course Level</a:t>
            </a:r>
          </a:p>
        </p:txBody>
      </p:sp>
      <p:sp>
        <p:nvSpPr>
          <p:cNvPr id="81" name="TextBox 80"/>
          <p:cNvSpPr txBox="1"/>
          <p:nvPr/>
        </p:nvSpPr>
        <p:spPr>
          <a:xfrm>
            <a:off x="4687404" y="3003891"/>
            <a:ext cx="2822873" cy="523220"/>
          </a:xfrm>
          <a:prstGeom prst="rect">
            <a:avLst/>
          </a:prstGeom>
          <a:noFill/>
        </p:spPr>
        <p:txBody>
          <a:bodyPr wrap="square" rtlCol="0">
            <a:spAutoFit/>
          </a:bodyPr>
          <a:lstStyle/>
          <a:p>
            <a:pPr algn="ctr"/>
            <a:r>
              <a:rPr lang="en-US" sz="2800" dirty="0">
                <a:latin typeface="Tw Cen MT" panose="020B0602020104020603" pitchFamily="34" charset="0"/>
              </a:rPr>
              <a:t>Program Level</a:t>
            </a:r>
          </a:p>
        </p:txBody>
      </p:sp>
      <p:sp>
        <p:nvSpPr>
          <p:cNvPr id="83" name="Rectangle 82"/>
          <p:cNvSpPr/>
          <p:nvPr/>
        </p:nvSpPr>
        <p:spPr>
          <a:xfrm>
            <a:off x="7877634" y="4130655"/>
            <a:ext cx="3273136" cy="1932709"/>
          </a:xfrm>
          <a:prstGeom prst="rect">
            <a:avLst/>
          </a:prstGeom>
          <a:solidFill>
            <a:schemeClr val="bg1"/>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Tw Cen MT" panose="020B0602020104020603" pitchFamily="34" charset="0"/>
            </a:endParaRPr>
          </a:p>
        </p:txBody>
      </p:sp>
      <p:sp>
        <p:nvSpPr>
          <p:cNvPr id="85" name="TextBox 84"/>
          <p:cNvSpPr txBox="1"/>
          <p:nvPr/>
        </p:nvSpPr>
        <p:spPr>
          <a:xfrm>
            <a:off x="7998868" y="4241630"/>
            <a:ext cx="3041057" cy="461665"/>
          </a:xfrm>
          <a:prstGeom prst="rect">
            <a:avLst/>
          </a:prstGeom>
          <a:solidFill>
            <a:srgbClr val="7030A0"/>
          </a:solidFill>
          <a:effectLst>
            <a:outerShdw blurRad="50800" dist="38100" dir="2940000" sx="103000" sy="103000" algn="tl" rotWithShape="0">
              <a:scrgbClr r="0" g="0" b="0">
                <a:alpha val="43000"/>
              </a:sc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ln w="3175">
                  <a:noFill/>
                  <a:prstDash val="solid"/>
                </a:ln>
                <a:solidFill>
                  <a:schemeClr val="bg1"/>
                </a:solidFill>
                <a:latin typeface="Tw Cen MT" panose="020B0602020104020603" pitchFamily="34" charset="0"/>
              </a:rPr>
              <a:t>Assess Outcomes</a:t>
            </a:r>
          </a:p>
        </p:txBody>
      </p:sp>
      <p:sp>
        <p:nvSpPr>
          <p:cNvPr id="26" name="Rounded Rectangle 25"/>
          <p:cNvSpPr/>
          <p:nvPr/>
        </p:nvSpPr>
        <p:spPr>
          <a:xfrm>
            <a:off x="1127188" y="1504140"/>
            <a:ext cx="900769" cy="704889"/>
          </a:xfrm>
          <a:prstGeom prst="roundRect">
            <a:avLst>
              <a:gd name="adj" fmla="val 10000"/>
            </a:avLst>
          </a:prstGeom>
          <a:blipFill dpi="0" rotWithShape="1">
            <a:blip r:embed="rId3" cstate="email">
              <a:extLst>
                <a:ext uri="{28A0092B-C50C-407E-A947-70E740481C1C}">
                  <a14:useLocalDpi xmlns:a14="http://schemas.microsoft.com/office/drawing/2010/main" val="0"/>
                </a:ext>
              </a:extLst>
            </a:blip>
            <a:srcRect/>
            <a:stretch>
              <a:fillRect l="-1064" t="3334" r="-1064" b="3334"/>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Rounded Rectangle 27"/>
          <p:cNvSpPr/>
          <p:nvPr/>
        </p:nvSpPr>
        <p:spPr>
          <a:xfrm>
            <a:off x="2167481" y="1514226"/>
            <a:ext cx="878759" cy="684715"/>
          </a:xfrm>
          <a:prstGeom prst="roundRect">
            <a:avLst>
              <a:gd name="adj" fmla="val 10000"/>
            </a:avLst>
          </a:prstGeom>
          <a:blipFill>
            <a:blip r:embed="rId4" cstate="email">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Rounded Rectangle 29"/>
          <p:cNvSpPr/>
          <p:nvPr/>
        </p:nvSpPr>
        <p:spPr>
          <a:xfrm>
            <a:off x="3227871" y="1505614"/>
            <a:ext cx="835173" cy="674212"/>
          </a:xfrm>
          <a:prstGeom prst="roundRect">
            <a:avLst>
              <a:gd name="adj" fmla="val 10000"/>
            </a:avLst>
          </a:prstGeom>
          <a:blipFill dpi="0" rotWithShape="1">
            <a:blip r:embed="rId5" cstate="email">
              <a:extLst>
                <a:ext uri="{28A0092B-C50C-407E-A947-70E740481C1C}">
                  <a14:useLocalDpi xmlns:a14="http://schemas.microsoft.com/office/drawing/2010/main" val="0"/>
                </a:ext>
              </a:extLst>
            </a:blip>
            <a:srcRect/>
            <a:stretch>
              <a:fillRect l="-11277" t="-14761" r="-11277" b="-14761"/>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8" name="Group 37"/>
          <p:cNvGrpSpPr/>
          <p:nvPr/>
        </p:nvGrpSpPr>
        <p:grpSpPr>
          <a:xfrm>
            <a:off x="1258651" y="4713032"/>
            <a:ext cx="2645095" cy="980799"/>
            <a:chOff x="545205" y="1457650"/>
            <a:chExt cx="7390054" cy="2300497"/>
          </a:xfrm>
        </p:grpSpPr>
        <p:pic>
          <p:nvPicPr>
            <p:cNvPr id="39" name="Picture 3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212072" y="1476827"/>
              <a:ext cx="636355" cy="636355"/>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734" y="1490756"/>
              <a:ext cx="900366" cy="633070"/>
            </a:xfrm>
            <a:prstGeom prst="rect">
              <a:avLst/>
            </a:prstGeom>
          </p:spPr>
        </p:pic>
        <p:pic>
          <p:nvPicPr>
            <p:cNvPr id="42" name="Picture 4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45205" y="1551489"/>
              <a:ext cx="1092790" cy="572337"/>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24448" y="1502371"/>
              <a:ext cx="610811" cy="610811"/>
            </a:xfrm>
            <a:prstGeom prst="rect">
              <a:avLst/>
            </a:prstGeom>
          </p:spPr>
        </p:pic>
        <p:pic>
          <p:nvPicPr>
            <p:cNvPr id="44" name="Picture 4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825797" y="1582135"/>
              <a:ext cx="1188225" cy="541691"/>
            </a:xfrm>
            <a:prstGeom prst="rect">
              <a:avLst/>
            </a:prstGeom>
          </p:spPr>
        </p:pic>
        <p:pic>
          <p:nvPicPr>
            <p:cNvPr id="45" name="Picture 44"/>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829799" y="1457650"/>
              <a:ext cx="655532" cy="655532"/>
            </a:xfrm>
            <a:prstGeom prst="rect">
              <a:avLst/>
            </a:prstGeom>
          </p:spPr>
        </p:pic>
        <p:pic>
          <p:nvPicPr>
            <p:cNvPr id="46" name="Picture 45"/>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888998" y="1474202"/>
              <a:ext cx="605443" cy="605443"/>
            </a:xfrm>
            <a:prstGeom prst="rect">
              <a:avLst/>
            </a:prstGeom>
          </p:spPr>
        </p:pic>
        <p:grpSp>
          <p:nvGrpSpPr>
            <p:cNvPr id="47" name="Group 46"/>
            <p:cNvGrpSpPr/>
            <p:nvPr/>
          </p:nvGrpSpPr>
          <p:grpSpPr>
            <a:xfrm>
              <a:off x="5907554" y="3205536"/>
              <a:ext cx="1814056" cy="552611"/>
              <a:chOff x="1449797" y="4102100"/>
              <a:chExt cx="1814056" cy="552611"/>
            </a:xfrm>
          </p:grpSpPr>
          <p:sp>
            <p:nvSpPr>
              <p:cNvPr id="63" name="Shape 323"/>
              <p:cNvSpPr/>
              <p:nvPr/>
            </p:nvSpPr>
            <p:spPr>
              <a:xfrm>
                <a:off x="1449797" y="4102100"/>
                <a:ext cx="1814056" cy="552611"/>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endParaRPr>
                  <a:solidFill>
                    <a:prstClr val="black"/>
                  </a:solidFill>
                </a:endParaRPr>
              </a:p>
            </p:txBody>
          </p:sp>
          <p:sp>
            <p:nvSpPr>
              <p:cNvPr id="64"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algn="ctr">
                  <a:defRPr sz="1800">
                    <a:uFillTx/>
                  </a:defRPr>
                </a:pPr>
                <a:r>
                  <a:rPr lang="en-US" sz="800" b="1" dirty="0">
                    <a:solidFill>
                      <a:prstClr val="black"/>
                    </a:solidFill>
                  </a:rPr>
                  <a:t>SLO 3</a:t>
                </a:r>
                <a:endParaRPr sz="800" b="1" dirty="0">
                  <a:solidFill>
                    <a:prstClr val="black"/>
                  </a:solidFill>
                </a:endParaRPr>
              </a:p>
            </p:txBody>
          </p:sp>
        </p:grpSp>
        <p:grpSp>
          <p:nvGrpSpPr>
            <p:cNvPr id="48" name="Group 47"/>
            <p:cNvGrpSpPr/>
            <p:nvPr/>
          </p:nvGrpSpPr>
          <p:grpSpPr>
            <a:xfrm>
              <a:off x="3942642" y="3178428"/>
              <a:ext cx="1567757" cy="549737"/>
              <a:chOff x="1449797" y="4102100"/>
              <a:chExt cx="1567757" cy="549737"/>
            </a:xfrm>
          </p:grpSpPr>
          <p:sp>
            <p:nvSpPr>
              <p:cNvPr id="61" name="Shape 323"/>
              <p:cNvSpPr/>
              <p:nvPr/>
            </p:nvSpPr>
            <p:spPr>
              <a:xfrm>
                <a:off x="1449797" y="4102100"/>
                <a:ext cx="1567757" cy="549737"/>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endParaRPr>
                  <a:solidFill>
                    <a:prstClr val="black"/>
                  </a:solidFill>
                </a:endParaRPr>
              </a:p>
            </p:txBody>
          </p:sp>
          <p:sp>
            <p:nvSpPr>
              <p:cNvPr id="62"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algn="ctr">
                  <a:defRPr sz="1800">
                    <a:uFillTx/>
                  </a:defRPr>
                </a:pPr>
                <a:r>
                  <a:rPr lang="en-US" sz="800" b="1" dirty="0">
                    <a:solidFill>
                      <a:prstClr val="black"/>
                    </a:solidFill>
                  </a:rPr>
                  <a:t>SLO 2</a:t>
                </a:r>
                <a:endParaRPr sz="800" b="1" dirty="0">
                  <a:solidFill>
                    <a:prstClr val="black"/>
                  </a:solidFill>
                </a:endParaRPr>
              </a:p>
            </p:txBody>
          </p:sp>
        </p:grpSp>
        <p:grpSp>
          <p:nvGrpSpPr>
            <p:cNvPr id="49" name="Group 48"/>
            <p:cNvGrpSpPr/>
            <p:nvPr/>
          </p:nvGrpSpPr>
          <p:grpSpPr>
            <a:xfrm>
              <a:off x="1637995" y="3205538"/>
              <a:ext cx="1560035" cy="505556"/>
              <a:chOff x="1449797" y="4102102"/>
              <a:chExt cx="1560035" cy="505556"/>
            </a:xfrm>
          </p:grpSpPr>
          <p:sp>
            <p:nvSpPr>
              <p:cNvPr id="59" name="Shape 323"/>
              <p:cNvSpPr/>
              <p:nvPr/>
            </p:nvSpPr>
            <p:spPr>
              <a:xfrm>
                <a:off x="1449797" y="4102102"/>
                <a:ext cx="1560035" cy="505556"/>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endParaRPr>
                  <a:solidFill>
                    <a:prstClr val="black"/>
                  </a:solidFill>
                </a:endParaRPr>
              </a:p>
            </p:txBody>
          </p:sp>
          <p:sp>
            <p:nvSpPr>
              <p:cNvPr id="60"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algn="ctr">
                  <a:defRPr sz="1800">
                    <a:uFillTx/>
                  </a:defRPr>
                </a:pPr>
                <a:r>
                  <a:rPr lang="en-US" sz="800" b="1" dirty="0">
                    <a:solidFill>
                      <a:prstClr val="black"/>
                    </a:solidFill>
                  </a:rPr>
                  <a:t>SLO 1</a:t>
                </a:r>
                <a:endParaRPr sz="800" b="1" dirty="0">
                  <a:solidFill>
                    <a:prstClr val="black"/>
                  </a:solidFill>
                </a:endParaRPr>
              </a:p>
            </p:txBody>
          </p:sp>
        </p:grpSp>
        <p:cxnSp>
          <p:nvCxnSpPr>
            <p:cNvPr id="50" name="Curved Connector 49"/>
            <p:cNvCxnSpPr>
              <a:stCxn id="42" idx="2"/>
              <a:endCxn id="59" idx="0"/>
            </p:cNvCxnSpPr>
            <p:nvPr/>
          </p:nvCxnSpPr>
          <p:spPr>
            <a:xfrm rot="16200000" flipH="1">
              <a:off x="1213952" y="2001474"/>
              <a:ext cx="1081711" cy="132641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Curved Connector 50"/>
            <p:cNvCxnSpPr>
              <a:stCxn id="39" idx="2"/>
              <a:endCxn id="61" idx="0"/>
            </p:cNvCxnSpPr>
            <p:nvPr/>
          </p:nvCxnSpPr>
          <p:spPr>
            <a:xfrm rot="5400000">
              <a:off x="5095764" y="1743939"/>
              <a:ext cx="1065245" cy="1803729"/>
            </a:xfrm>
            <a:prstGeom prst="curvedConnector3">
              <a:avLst>
                <a:gd name="adj1" fmla="val 50000"/>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45" idx="2"/>
              <a:endCxn id="63" idx="0"/>
            </p:cNvCxnSpPr>
            <p:nvPr/>
          </p:nvCxnSpPr>
          <p:spPr>
            <a:xfrm rot="16200000" flipH="1">
              <a:off x="4939898" y="1330851"/>
              <a:ext cx="1092354" cy="2657016"/>
            </a:xfrm>
            <a:prstGeom prst="curvedConnector3">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3" name="Curved Connector 52"/>
            <p:cNvCxnSpPr/>
            <p:nvPr/>
          </p:nvCxnSpPr>
          <p:spPr>
            <a:xfrm rot="5400000">
              <a:off x="2197555" y="2321094"/>
              <a:ext cx="1054602" cy="660066"/>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4" name="Curved Connector 53"/>
            <p:cNvCxnSpPr/>
            <p:nvPr/>
          </p:nvCxnSpPr>
          <p:spPr>
            <a:xfrm rot="16200000" flipH="1">
              <a:off x="3068793" y="2205001"/>
              <a:ext cx="971359" cy="941347"/>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5" name="Curved Connector 54"/>
            <p:cNvCxnSpPr>
              <a:stCxn id="41" idx="2"/>
            </p:cNvCxnSpPr>
            <p:nvPr/>
          </p:nvCxnSpPr>
          <p:spPr>
            <a:xfrm rot="16200000" flipH="1">
              <a:off x="2447176" y="1896567"/>
              <a:ext cx="1164955" cy="1619472"/>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44" idx="1"/>
            </p:cNvCxnSpPr>
            <p:nvPr/>
          </p:nvCxnSpPr>
          <p:spPr>
            <a:xfrm rot="10800000" flipV="1">
              <a:off x="4315411" y="1852981"/>
              <a:ext cx="510386" cy="1325446"/>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57" name="Curved Connector 56"/>
            <p:cNvCxnSpPr>
              <a:endCxn id="63" idx="3"/>
            </p:cNvCxnSpPr>
            <p:nvPr/>
          </p:nvCxnSpPr>
          <p:spPr>
            <a:xfrm rot="5400000">
              <a:off x="7093434" y="2833641"/>
              <a:ext cx="1276379" cy="20025"/>
            </a:xfrm>
            <a:prstGeom prst="curvedConnector2">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8" name="Curved Connector 57"/>
            <p:cNvCxnSpPr/>
            <p:nvPr/>
          </p:nvCxnSpPr>
          <p:spPr>
            <a:xfrm rot="16200000" flipH="1">
              <a:off x="7224619" y="3531329"/>
              <a:ext cx="1" cy="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65" name="image22.png" descr="facultyreview.png"/>
          <p:cNvPicPr/>
          <p:nvPr/>
        </p:nvPicPr>
        <p:blipFill>
          <a:blip r:embed="rId13">
            <a:extLst/>
          </a:blip>
          <a:stretch>
            <a:fillRect/>
          </a:stretch>
        </p:blipFill>
        <p:spPr>
          <a:xfrm>
            <a:off x="9038806" y="4867645"/>
            <a:ext cx="1061600" cy="1115060"/>
          </a:xfrm>
          <a:prstGeom prst="rect">
            <a:avLst/>
          </a:prstGeom>
          <a:ln w="12700">
            <a:miter lim="400000"/>
          </a:ln>
        </p:spPr>
      </p:pic>
      <p:pic>
        <p:nvPicPr>
          <p:cNvPr id="71" name="Picture 4" descr="Business Meeting Clip Ar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35777" y="1607677"/>
            <a:ext cx="1603601" cy="12027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2" name="Picture 4" descr="http://office.lasakovi.com/excel/power-bi/power-bi-instalace/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39603" y="1956527"/>
            <a:ext cx="691818" cy="50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10817" y="2114891"/>
            <a:ext cx="107738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Down Arrow 78"/>
          <p:cNvSpPr/>
          <p:nvPr/>
        </p:nvSpPr>
        <p:spPr>
          <a:xfrm>
            <a:off x="1921206" y="2975302"/>
            <a:ext cx="1309256" cy="1116554"/>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69" name="Down Arrow 68"/>
          <p:cNvSpPr/>
          <p:nvPr/>
        </p:nvSpPr>
        <p:spPr>
          <a:xfrm rot="16200000">
            <a:off x="5473043" y="3836986"/>
            <a:ext cx="1309256" cy="2765212"/>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75" name="Down Arrow 74"/>
          <p:cNvSpPr/>
          <p:nvPr/>
        </p:nvSpPr>
        <p:spPr>
          <a:xfrm rot="10800000">
            <a:off x="9002547" y="2980580"/>
            <a:ext cx="1309256" cy="1116554"/>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76" name="Title 8"/>
          <p:cNvSpPr txBox="1">
            <a:spLocks/>
          </p:cNvSpPr>
          <p:nvPr/>
        </p:nvSpPr>
        <p:spPr bwMode="auto">
          <a:xfrm>
            <a:off x="609600" y="54253"/>
            <a:ext cx="10972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3600" dirty="0">
                <a:solidFill>
                  <a:schemeClr val="bg1"/>
                </a:solidFill>
                <a:latin typeface="Helvetica" panose="020B0604020202020204" pitchFamily="34" charset="0"/>
                <a:cs typeface="Helvetica" panose="020B0604020202020204" pitchFamily="34" charset="0"/>
              </a:rPr>
              <a:t>Canvas Direct Assessment Process</a:t>
            </a:r>
          </a:p>
        </p:txBody>
      </p:sp>
      <p:pic>
        <p:nvPicPr>
          <p:cNvPr id="78" name="Picture 77">
            <a:extLst>
              <a:ext uri="{FF2B5EF4-FFF2-40B4-BE49-F238E27FC236}">
                <a16:creationId xmlns:a16="http://schemas.microsoft.com/office/drawing/2014/main" xmlns="" id="{215B3ACE-3576-4EF4-A7FB-701A71F7B1A9}"/>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55484"/>
          <a:stretch/>
        </p:blipFill>
        <p:spPr>
          <a:xfrm>
            <a:off x="2394911" y="6240924"/>
            <a:ext cx="1716505" cy="486435"/>
          </a:xfrm>
          <a:prstGeom prst="rect">
            <a:avLst/>
          </a:prstGeom>
        </p:spPr>
      </p:pic>
    </p:spTree>
    <p:extLst>
      <p:ext uri="{BB962C8B-B14F-4D97-AF65-F5344CB8AC3E}">
        <p14:creationId xmlns:p14="http://schemas.microsoft.com/office/powerpoint/2010/main" val="2749621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00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2000"/>
                                        <p:tgtEl>
                                          <p:spTgt spid="75"/>
                                        </p:tgtEl>
                                      </p:cBhvr>
                                    </p:animEffect>
                                  </p:childTnLst>
                                </p:cTn>
                              </p:par>
                            </p:childTnLst>
                          </p:cTn>
                        </p:par>
                        <p:par>
                          <p:cTn id="8" fill="hold">
                            <p:stCondLst>
                              <p:cond delay="4000"/>
                            </p:stCondLst>
                            <p:childTnLst>
                              <p:par>
                                <p:cTn id="9" presetID="22" presetClass="entr" presetSubtype="4"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down)">
                                      <p:cBhvr>
                                        <p:cTn id="11" dur="1000"/>
                                        <p:tgtEl>
                                          <p:spTgt spid="87"/>
                                        </p:tgtEl>
                                      </p:cBhvr>
                                    </p:animEffect>
                                  </p:childTnLst>
                                </p:cTn>
                              </p:par>
                            </p:childTnLst>
                          </p:cTn>
                        </p:par>
                        <p:par>
                          <p:cTn id="12" fill="hold">
                            <p:stCondLst>
                              <p:cond delay="5000"/>
                            </p:stCondLst>
                            <p:childTnLst>
                              <p:par>
                                <p:cTn id="13" presetID="2" presetClass="entr" presetSubtype="2"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1+#ppt_w/2"/>
                                          </p:val>
                                        </p:tav>
                                        <p:tav tm="100000">
                                          <p:val>
                                            <p:strVal val="#ppt_x"/>
                                          </p:val>
                                        </p:tav>
                                      </p:tavLst>
                                    </p:anim>
                                    <p:anim calcmode="lin" valueType="num">
                                      <p:cBhvr additive="base">
                                        <p:cTn id="16" dur="500" fill="hold"/>
                                        <p:tgtEl>
                                          <p:spTgt spid="68"/>
                                        </p:tgtEl>
                                        <p:attrNameLst>
                                          <p:attrName>ppt_y</p:attrName>
                                        </p:attrNameLst>
                                      </p:cBhvr>
                                      <p:tavLst>
                                        <p:tav tm="0">
                                          <p:val>
                                            <p:strVal val="#ppt_y"/>
                                          </p:val>
                                        </p:tav>
                                        <p:tav tm="100000">
                                          <p:val>
                                            <p:strVal val="#ppt_y"/>
                                          </p:val>
                                        </p:tav>
                                      </p:tavLst>
                                    </p:anim>
                                  </p:childTnLst>
                                </p:cTn>
                              </p:par>
                            </p:childTnLst>
                          </p:cTn>
                        </p:par>
                        <p:par>
                          <p:cTn id="17" fill="hold">
                            <p:stCondLst>
                              <p:cond delay="5500"/>
                            </p:stCondLst>
                            <p:childTnLst>
                              <p:par>
                                <p:cTn id="18" presetID="1"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68" grpId="0" animBg="1"/>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4D1A116-1486-4252-87C7-61285F0B113A}"/>
              </a:ext>
            </a:extLst>
          </p:cNvPr>
          <p:cNvGrpSpPr/>
          <p:nvPr/>
        </p:nvGrpSpPr>
        <p:grpSpPr>
          <a:xfrm>
            <a:off x="292101" y="831851"/>
            <a:ext cx="5245100" cy="1244600"/>
            <a:chOff x="292101" y="831851"/>
            <a:chExt cx="5245100" cy="1244600"/>
          </a:xfrm>
        </p:grpSpPr>
        <p:pic>
          <p:nvPicPr>
            <p:cNvPr id="614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401" y="969434"/>
              <a:ext cx="956733" cy="95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9"/>
            <p:cNvSpPr txBox="1">
              <a:spLocks noChangeArrowheads="1"/>
            </p:cNvSpPr>
            <p:nvPr/>
          </p:nvSpPr>
          <p:spPr bwMode="auto">
            <a:xfrm>
              <a:off x="1940414" y="1243869"/>
              <a:ext cx="217053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1pPr>
              <a:lvl2pPr marL="742950" indent="-285750">
                <a:spcBef>
                  <a:spcPct val="20000"/>
                </a:spcBef>
                <a:buFont typeface="Arial" panose="020B0604020202020204" pitchFamily="34" charset="0"/>
                <a:buChar char="–"/>
                <a:defRPr sz="28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marL="1143000" indent="-228600">
                <a:spcBef>
                  <a:spcPct val="20000"/>
                </a:spcBef>
                <a:buFont typeface="Arial" panose="020B0604020202020204" pitchFamily="34" charset="0"/>
                <a:buChar char="•"/>
                <a:defRPr sz="24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marL="16002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marL="20574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9pPr>
            </a:lstStyle>
            <a:p>
              <a:pPr marL="380990" marR="0" lvl="0"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133"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Lucida Sans" panose="020B0602030504020204" pitchFamily="34" charset="0"/>
                </a:rPr>
                <a:t>Survey Results</a:t>
              </a:r>
            </a:p>
          </p:txBody>
        </p:sp>
        <p:sp>
          <p:nvSpPr>
            <p:cNvPr id="11" name="Rectangle 10"/>
            <p:cNvSpPr/>
            <p:nvPr/>
          </p:nvSpPr>
          <p:spPr>
            <a:xfrm>
              <a:off x="292101" y="831851"/>
              <a:ext cx="5245100" cy="1244600"/>
            </a:xfrm>
            <a:prstGeom prst="rect">
              <a:avLst/>
            </a:prstGeom>
            <a:no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 name="Group 2">
            <a:extLst>
              <a:ext uri="{FF2B5EF4-FFF2-40B4-BE49-F238E27FC236}">
                <a16:creationId xmlns:a16="http://schemas.microsoft.com/office/drawing/2014/main" xmlns="" id="{D7B52255-D8C3-40E2-B6AA-DC5A8BCE9705}"/>
              </a:ext>
            </a:extLst>
          </p:cNvPr>
          <p:cNvGrpSpPr/>
          <p:nvPr/>
        </p:nvGrpSpPr>
        <p:grpSpPr>
          <a:xfrm>
            <a:off x="300567" y="2169584"/>
            <a:ext cx="5245100" cy="1244600"/>
            <a:chOff x="300567" y="2169584"/>
            <a:chExt cx="5245100" cy="1244600"/>
          </a:xfrm>
        </p:grpSpPr>
        <p:pic>
          <p:nvPicPr>
            <p:cNvPr id="614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076" y="2300817"/>
              <a:ext cx="107738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11"/>
            <p:cNvSpPr txBox="1">
              <a:spLocks noChangeArrowheads="1"/>
            </p:cNvSpPr>
            <p:nvPr/>
          </p:nvSpPr>
          <p:spPr bwMode="auto">
            <a:xfrm>
              <a:off x="1940414" y="2615687"/>
              <a:ext cx="262604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1pPr>
              <a:lvl2pPr marL="742950" indent="-285750">
                <a:spcBef>
                  <a:spcPct val="20000"/>
                </a:spcBef>
                <a:buFont typeface="Arial" panose="020B0604020202020204" pitchFamily="34" charset="0"/>
                <a:buChar char="–"/>
                <a:defRPr sz="28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marL="1143000" indent="-228600">
                <a:spcBef>
                  <a:spcPct val="20000"/>
                </a:spcBef>
                <a:buFont typeface="Arial" panose="020B0604020202020204" pitchFamily="34" charset="0"/>
                <a:buChar char="•"/>
                <a:defRPr sz="24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marL="16002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marL="20574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9pPr>
            </a:lstStyle>
            <a:p>
              <a:pPr marL="380990" marR="0" lvl="0"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133"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Lucida Sans" panose="020B0602030504020204" pitchFamily="34" charset="0"/>
                </a:rPr>
                <a:t>Embedded Results</a:t>
              </a:r>
            </a:p>
          </p:txBody>
        </p:sp>
        <p:sp>
          <p:nvSpPr>
            <p:cNvPr id="17" name="Rectangle 16"/>
            <p:cNvSpPr/>
            <p:nvPr/>
          </p:nvSpPr>
          <p:spPr>
            <a:xfrm>
              <a:off x="300567" y="2169584"/>
              <a:ext cx="5245100" cy="1244600"/>
            </a:xfrm>
            <a:prstGeom prst="rect">
              <a:avLst/>
            </a:prstGeom>
            <a:no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 name="Group 5">
            <a:extLst>
              <a:ext uri="{FF2B5EF4-FFF2-40B4-BE49-F238E27FC236}">
                <a16:creationId xmlns:a16="http://schemas.microsoft.com/office/drawing/2014/main" xmlns="" id="{D252BA80-C554-451F-A238-7B54B75A8193}"/>
              </a:ext>
            </a:extLst>
          </p:cNvPr>
          <p:cNvGrpSpPr/>
          <p:nvPr/>
        </p:nvGrpSpPr>
        <p:grpSpPr>
          <a:xfrm>
            <a:off x="300567" y="4819651"/>
            <a:ext cx="5245100" cy="1242483"/>
            <a:chOff x="300567" y="4819651"/>
            <a:chExt cx="5245100" cy="1242483"/>
          </a:xfrm>
        </p:grpSpPr>
        <p:pic>
          <p:nvPicPr>
            <p:cNvPr id="1026" name="Picture 2" descr="https://azure.microsoft.com/svghandler/sql-database/?width=600&amp;height=3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219" y="4948154"/>
              <a:ext cx="1877097" cy="985476"/>
            </a:xfrm>
            <a:prstGeom prst="rect">
              <a:avLst/>
            </a:prstGeom>
            <a:noFill/>
            <a:extLst>
              <a:ext uri="{909E8E84-426E-40dd-AFC4-6F175D3DCCD1}">
                <a14:hiddenFill xmlns:a14="http://schemas.microsoft.com/office/drawing/2010/main">
                  <a:solidFill>
                    <a:srgbClr val="FFFFFF"/>
                  </a:solidFill>
                </a14:hiddenFill>
              </a:ext>
            </a:extLst>
          </p:spPr>
        </p:pic>
        <p:sp>
          <p:nvSpPr>
            <p:cNvPr id="6154" name="TextBox 14"/>
            <p:cNvSpPr txBox="1">
              <a:spLocks noChangeArrowheads="1"/>
            </p:cNvSpPr>
            <p:nvPr/>
          </p:nvSpPr>
          <p:spPr bwMode="auto">
            <a:xfrm>
              <a:off x="1940414" y="5024107"/>
              <a:ext cx="2546146" cy="9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1pPr>
              <a:lvl2pPr marL="742950" indent="-285750">
                <a:spcBef>
                  <a:spcPct val="20000"/>
                </a:spcBef>
                <a:buFont typeface="Arial" panose="020B0604020202020204" pitchFamily="34" charset="0"/>
                <a:buChar char="–"/>
                <a:defRPr sz="28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marL="1143000" indent="-228600">
                <a:spcBef>
                  <a:spcPct val="20000"/>
                </a:spcBef>
                <a:buFont typeface="Arial" panose="020B0604020202020204" pitchFamily="34" charset="0"/>
                <a:buChar char="•"/>
                <a:defRPr sz="24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marL="16002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marL="20574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9pPr>
            </a:lstStyle>
            <a:p>
              <a:pPr marL="380990" marR="0" lvl="0"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133"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Lucida Sans" panose="020B0602030504020204" pitchFamily="34" charset="0"/>
                </a:rPr>
                <a:t>Data Warehouse</a:t>
              </a:r>
            </a:p>
            <a:p>
              <a:pPr marL="838190" marR="0" lvl="1"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733"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Lucida Sans" panose="020B0602030504020204" pitchFamily="34" charset="0"/>
                </a:rPr>
                <a:t>Demographics</a:t>
              </a:r>
            </a:p>
            <a:p>
              <a:pPr marL="838190" marR="0" lvl="1"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733"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Lucida Sans" panose="020B0602030504020204" pitchFamily="34" charset="0"/>
                </a:rPr>
                <a:t>Other outcomes</a:t>
              </a:r>
            </a:p>
          </p:txBody>
        </p:sp>
        <p:sp>
          <p:nvSpPr>
            <p:cNvPr id="19" name="Rectangle 18"/>
            <p:cNvSpPr/>
            <p:nvPr/>
          </p:nvSpPr>
          <p:spPr>
            <a:xfrm>
              <a:off x="300567" y="4819651"/>
              <a:ext cx="5245100" cy="1242483"/>
            </a:xfrm>
            <a:prstGeom prst="rect">
              <a:avLst/>
            </a:prstGeom>
            <a:no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3" name="Right Arrow Callout 12"/>
          <p:cNvSpPr/>
          <p:nvPr/>
        </p:nvSpPr>
        <p:spPr>
          <a:xfrm>
            <a:off x="5545667" y="831851"/>
            <a:ext cx="1644651" cy="5230283"/>
          </a:xfrm>
          <a:prstGeom prst="rightArrowCallout">
            <a:avLst>
              <a:gd name="adj1" fmla="val 36797"/>
              <a:gd name="adj2" fmla="val 39019"/>
              <a:gd name="adj3" fmla="val 56502"/>
              <a:gd name="adj4" fmla="val 9066"/>
            </a:avLst>
          </a:prstGeom>
          <a:solidFill>
            <a:schemeClr val="accent4"/>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xmlns="" id="{78FD637C-AB4B-4352-B395-B6C4B87B1A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484"/>
          <a:stretch/>
        </p:blipFill>
        <p:spPr>
          <a:xfrm>
            <a:off x="2394911" y="6240924"/>
            <a:ext cx="1716505" cy="486435"/>
          </a:xfrm>
          <a:prstGeom prst="rect">
            <a:avLst/>
          </a:prstGeom>
        </p:spPr>
      </p:pic>
      <p:grpSp>
        <p:nvGrpSpPr>
          <p:cNvPr id="5" name="Group 4">
            <a:extLst>
              <a:ext uri="{FF2B5EF4-FFF2-40B4-BE49-F238E27FC236}">
                <a16:creationId xmlns:a16="http://schemas.microsoft.com/office/drawing/2014/main" xmlns="" id="{C497BB37-59E9-4A15-9050-B49A9424F9E9}"/>
              </a:ext>
            </a:extLst>
          </p:cNvPr>
          <p:cNvGrpSpPr/>
          <p:nvPr/>
        </p:nvGrpSpPr>
        <p:grpSpPr>
          <a:xfrm>
            <a:off x="300567" y="3517901"/>
            <a:ext cx="5245100" cy="1245330"/>
            <a:chOff x="300567" y="3517901"/>
            <a:chExt cx="5245100" cy="1245330"/>
          </a:xfrm>
        </p:grpSpPr>
        <p:sp>
          <p:nvSpPr>
            <p:cNvPr id="18" name="Rectangle 17"/>
            <p:cNvSpPr/>
            <p:nvPr/>
          </p:nvSpPr>
          <p:spPr>
            <a:xfrm>
              <a:off x="300567" y="3517901"/>
              <a:ext cx="5245100" cy="1242484"/>
            </a:xfrm>
            <a:prstGeom prst="rect">
              <a:avLst/>
            </a:prstGeom>
            <a:no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2CBC8EF1-78A8-43AC-89CD-65D27D30654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7927"/>
            <a:stretch/>
          </p:blipFill>
          <p:spPr>
            <a:xfrm>
              <a:off x="768616" y="3632045"/>
              <a:ext cx="990848" cy="1001184"/>
            </a:xfrm>
            <a:prstGeom prst="rect">
              <a:avLst/>
            </a:prstGeom>
          </p:spPr>
        </p:pic>
        <p:sp>
          <p:nvSpPr>
            <p:cNvPr id="22" name="TextBox 14">
              <a:extLst>
                <a:ext uri="{FF2B5EF4-FFF2-40B4-BE49-F238E27FC236}">
                  <a16:creationId xmlns:a16="http://schemas.microsoft.com/office/drawing/2014/main" xmlns="" id="{58BE2A7A-6D82-498B-8CCA-03A957113BEC}"/>
                </a:ext>
              </a:extLst>
            </p:cNvPr>
            <p:cNvSpPr txBox="1">
              <a:spLocks noChangeArrowheads="1"/>
            </p:cNvSpPr>
            <p:nvPr/>
          </p:nvSpPr>
          <p:spPr bwMode="auto">
            <a:xfrm>
              <a:off x="1940414" y="3542640"/>
              <a:ext cx="3170612" cy="122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1pPr>
              <a:lvl2pPr marL="742950" indent="-285750">
                <a:spcBef>
                  <a:spcPct val="20000"/>
                </a:spcBef>
                <a:buFont typeface="Arial" panose="020B0604020202020204" pitchFamily="34" charset="0"/>
                <a:buChar char="–"/>
                <a:defRPr sz="28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marL="1143000" indent="-228600">
                <a:spcBef>
                  <a:spcPct val="20000"/>
                </a:spcBef>
                <a:buFont typeface="Arial" panose="020B0604020202020204" pitchFamily="34" charset="0"/>
                <a:buChar char="•"/>
                <a:defRPr sz="24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marL="16002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marL="20574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9pPr>
            </a:lstStyle>
            <a:p>
              <a:pPr marL="380990" marR="0" lvl="0"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133"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Lucida Sans" panose="020B0602030504020204" pitchFamily="34" charset="0"/>
                </a:rPr>
                <a:t>Other Assessment Data</a:t>
              </a:r>
            </a:p>
            <a:p>
              <a:pPr marL="838190" marR="0" lvl="1"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733"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Lucida Sans" panose="020B0602030504020204" pitchFamily="34" charset="0"/>
                </a:rPr>
                <a:t>Participation Data</a:t>
              </a:r>
            </a:p>
            <a:p>
              <a:pPr marL="838190" marR="0" lvl="1"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733"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Lucida Sans" panose="020B0602030504020204" pitchFamily="34" charset="0"/>
                </a:rPr>
                <a:t>Test Scores</a:t>
              </a:r>
            </a:p>
            <a:p>
              <a:pPr marL="838190" marR="0" lvl="1"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733"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Lucida Sans" panose="020B0602030504020204" pitchFamily="34" charset="0"/>
                </a:rPr>
                <a:t>Etc.</a:t>
              </a:r>
            </a:p>
          </p:txBody>
        </p:sp>
      </p:grpSp>
      <p:pic>
        <p:nvPicPr>
          <p:cNvPr id="23" name="Picture 22" descr="http://office.lasakovi.com/excel/power-bi/power-bi-instalace/logo.jpg">
            <a:extLst>
              <a:ext uri="{FF2B5EF4-FFF2-40B4-BE49-F238E27FC236}">
                <a16:creationId xmlns:a16="http://schemas.microsoft.com/office/drawing/2014/main" xmlns="" id="{72C36196-6748-4129-ABAF-BDA96E0525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1701" y="4609437"/>
            <a:ext cx="955929" cy="7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1">
            <a:extLst>
              <a:ext uri="{FF2B5EF4-FFF2-40B4-BE49-F238E27FC236}">
                <a16:creationId xmlns:a16="http://schemas.microsoft.com/office/drawing/2014/main" xmlns="" id="{14B46B3C-5FCB-404B-A25C-1D70D59D79E4}"/>
              </a:ext>
            </a:extLst>
          </p:cNvPr>
          <p:cNvSpPr txBox="1">
            <a:spLocks noChangeArrowheads="1"/>
          </p:cNvSpPr>
          <p:nvPr/>
        </p:nvSpPr>
        <p:spPr bwMode="auto">
          <a:xfrm>
            <a:off x="7661310" y="4606463"/>
            <a:ext cx="3187700"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altLang="en-US"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Combined, interactive dashboards and reports</a:t>
            </a:r>
          </a:p>
        </p:txBody>
      </p:sp>
      <p:sp>
        <p:nvSpPr>
          <p:cNvPr id="25" name="TextBox 21">
            <a:extLst>
              <a:ext uri="{FF2B5EF4-FFF2-40B4-BE49-F238E27FC236}">
                <a16:creationId xmlns:a16="http://schemas.microsoft.com/office/drawing/2014/main" xmlns="" id="{1676E0C1-8518-4D7E-837A-6BFDEB4AF436}"/>
              </a:ext>
            </a:extLst>
          </p:cNvPr>
          <p:cNvSpPr txBox="1">
            <a:spLocks noChangeArrowheads="1"/>
          </p:cNvSpPr>
          <p:nvPr/>
        </p:nvSpPr>
        <p:spPr bwMode="auto">
          <a:xfrm>
            <a:off x="7693025" y="2367171"/>
            <a:ext cx="3187700" cy="21236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 Visualization Tool</a:t>
            </a:r>
          </a:p>
        </p:txBody>
      </p:sp>
      <p:sp>
        <p:nvSpPr>
          <p:cNvPr id="27" name="Title 8">
            <a:extLst>
              <a:ext uri="{FF2B5EF4-FFF2-40B4-BE49-F238E27FC236}">
                <a16:creationId xmlns:a16="http://schemas.microsoft.com/office/drawing/2014/main" xmlns="" id="{DAED4E53-FB44-483E-9106-0FD007846859}"/>
              </a:ext>
            </a:extLst>
          </p:cNvPr>
          <p:cNvSpPr txBox="1">
            <a:spLocks/>
          </p:cNvSpPr>
          <p:nvPr/>
        </p:nvSpPr>
        <p:spPr bwMode="auto">
          <a:xfrm>
            <a:off x="609600" y="54253"/>
            <a:ext cx="10972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cs typeface="Helvetica" panose="020B0604020202020204" pitchFamily="34" charset="0"/>
              </a:rPr>
              <a:t>Combining Assessment Data</a:t>
            </a:r>
          </a:p>
        </p:txBody>
      </p:sp>
    </p:spTree>
    <p:extLst>
      <p:ext uri="{BB962C8B-B14F-4D97-AF65-F5344CB8AC3E}">
        <p14:creationId xmlns:p14="http://schemas.microsoft.com/office/powerpoint/2010/main" val="22964737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Business Meeting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5672" y="2750136"/>
            <a:ext cx="1982429" cy="1486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7056832" y="1517329"/>
            <a:ext cx="2918839"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Demographic</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Gender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Transfer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Online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Etc.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Survey results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Outcome data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Other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Retention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Graduation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Etc.</a:t>
            </a:r>
          </a:p>
        </p:txBody>
      </p:sp>
      <p:sp>
        <p:nvSpPr>
          <p:cNvPr id="28" name="Left Brace 27"/>
          <p:cNvSpPr/>
          <p:nvPr/>
        </p:nvSpPr>
        <p:spPr>
          <a:xfrm>
            <a:off x="6490056" y="3231418"/>
            <a:ext cx="380399" cy="52425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Callout: Right Arrow 28"/>
          <p:cNvSpPr/>
          <p:nvPr/>
        </p:nvSpPr>
        <p:spPr>
          <a:xfrm>
            <a:off x="6870455" y="1344401"/>
            <a:ext cx="2918839" cy="4579430"/>
          </a:xfrm>
          <a:prstGeom prst="rightArrow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0" name="Picture 29"/>
          <p:cNvPicPr>
            <a:picLocks noChangeAspect="1"/>
          </p:cNvPicPr>
          <p:nvPr/>
        </p:nvPicPr>
        <p:blipFill>
          <a:blip r:embed="rId4"/>
          <a:stretch>
            <a:fillRect/>
          </a:stretch>
        </p:blipFill>
        <p:spPr>
          <a:xfrm>
            <a:off x="2553176" y="2786568"/>
            <a:ext cx="3936879" cy="1259801"/>
          </a:xfrm>
          <a:prstGeom prst="rect">
            <a:avLst/>
          </a:prstGeom>
        </p:spPr>
      </p:pic>
      <p:sp>
        <p:nvSpPr>
          <p:cNvPr id="31" name="Content Placeholder 2"/>
          <p:cNvSpPr>
            <a:spLocks noGrp="1"/>
          </p:cNvSpPr>
          <p:nvPr>
            <p:ph idx="1"/>
          </p:nvPr>
        </p:nvSpPr>
        <p:spPr>
          <a:xfrm>
            <a:off x="348342" y="1231288"/>
            <a:ext cx="6141713" cy="1215352"/>
          </a:xfrm>
        </p:spPr>
        <p:txBody>
          <a:bodyPr>
            <a:normAutofit/>
          </a:bodyPr>
          <a:lstStyle/>
          <a:p>
            <a:pPr marL="0" indent="0">
              <a:buNone/>
            </a:pPr>
            <a:r>
              <a:rPr lang="en-US" sz="3600" dirty="0">
                <a:latin typeface="+mn-lt"/>
              </a:rPr>
              <a:t>Data at the student-level enables enhanced analysis.</a:t>
            </a:r>
          </a:p>
        </p:txBody>
      </p:sp>
      <p:sp>
        <p:nvSpPr>
          <p:cNvPr id="32" name="Title 8"/>
          <p:cNvSpPr txBox="1">
            <a:spLocks noGrp="1"/>
          </p:cNvSpPr>
          <p:nvPr>
            <p:ph type="title"/>
          </p:nvPr>
        </p:nvSpPr>
        <p:spPr>
          <a:xfrm>
            <a:off x="609600" y="54253"/>
            <a:ext cx="10972800" cy="646331"/>
          </a:xfrm>
          <a:prstGeom prst="rect">
            <a:avLst/>
          </a:prstGeom>
          <a:noFill/>
        </p:spPr>
        <p:txBody>
          <a:bodyPr wrap="square" rtlCol="0">
            <a:spAutoFit/>
          </a:bodyPr>
          <a:lstStyle/>
          <a:p>
            <a:pPr algn="ctr"/>
            <a:r>
              <a:rPr lang="en-US" sz="3600" dirty="0">
                <a:solidFill>
                  <a:schemeClr val="bg1"/>
                </a:solidFill>
                <a:latin typeface="Helvetica" panose="020B0604020202020204" pitchFamily="34" charset="0"/>
                <a:cs typeface="Helvetica" panose="020B0604020202020204" pitchFamily="34" charset="0"/>
              </a:rPr>
              <a:t>Automating Direct Assessment Data Analysis</a:t>
            </a:r>
          </a:p>
        </p:txBody>
      </p:sp>
      <p:pic>
        <p:nvPicPr>
          <p:cNvPr id="9" name="Picture 2" descr="http://edtechtimes.com/wp-content/uploads/2012/12/Canvas_vertical_color.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7131" y="2879850"/>
            <a:ext cx="1418674" cy="1166519"/>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1817436" y="3128474"/>
            <a:ext cx="642551" cy="524258"/>
          </a:xfrm>
          <a:prstGeom prst="rightArrow">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xmlns="" id="{C8B0BE6B-08CE-4D30-9494-FC3CE53D1D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484"/>
          <a:stretch/>
        </p:blipFill>
        <p:spPr>
          <a:xfrm>
            <a:off x="2394911" y="6240924"/>
            <a:ext cx="1716505" cy="486435"/>
          </a:xfrm>
          <a:prstGeom prst="rect">
            <a:avLst/>
          </a:prstGeom>
        </p:spPr>
      </p:pic>
    </p:spTree>
    <p:extLst>
      <p:ext uri="{BB962C8B-B14F-4D97-AF65-F5344CB8AC3E}">
        <p14:creationId xmlns:p14="http://schemas.microsoft.com/office/powerpoint/2010/main" val="128142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1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91" y="784831"/>
            <a:ext cx="10723418" cy="5301322"/>
          </a:xfrm>
          <a:prstGeom prst="rect">
            <a:avLst/>
          </a:prstGeom>
        </p:spPr>
      </p:pic>
      <p:sp>
        <p:nvSpPr>
          <p:cNvPr id="6" name="Title 8"/>
          <p:cNvSpPr txBox="1">
            <a:spLocks noGrp="1"/>
          </p:cNvSpPr>
          <p:nvPr>
            <p:ph type="title"/>
          </p:nvPr>
        </p:nvSpPr>
        <p:spPr>
          <a:xfrm>
            <a:off x="609600" y="54253"/>
            <a:ext cx="10972800" cy="646331"/>
          </a:xfrm>
          <a:prstGeom prst="rect">
            <a:avLst/>
          </a:prstGeom>
          <a:noFill/>
        </p:spPr>
        <p:txBody>
          <a:bodyPr wrap="square" rtlCol="0">
            <a:spAutoFit/>
          </a:bodyPr>
          <a:lstStyle/>
          <a:p>
            <a:pPr algn="ctr"/>
            <a:r>
              <a:rPr lang="en-US" sz="3600" dirty="0">
                <a:solidFill>
                  <a:schemeClr val="bg1"/>
                </a:solidFill>
                <a:latin typeface="Helvetica" panose="020B0604020202020204" pitchFamily="34" charset="0"/>
                <a:cs typeface="Helvetica" panose="020B0604020202020204" pitchFamily="34" charset="0"/>
              </a:rPr>
              <a:t>Direct Assessment Sample Report</a:t>
            </a:r>
          </a:p>
        </p:txBody>
      </p:sp>
      <p:pic>
        <p:nvPicPr>
          <p:cNvPr id="4" name="Picture 3">
            <a:extLst>
              <a:ext uri="{FF2B5EF4-FFF2-40B4-BE49-F238E27FC236}">
                <a16:creationId xmlns:a16="http://schemas.microsoft.com/office/drawing/2014/main" xmlns="" id="{80C6AC29-A6EE-4FB9-B8CE-C35F465FF0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84"/>
          <a:stretch/>
        </p:blipFill>
        <p:spPr>
          <a:xfrm>
            <a:off x="2394911" y="6240924"/>
            <a:ext cx="1716505" cy="486435"/>
          </a:xfrm>
          <a:prstGeom prst="rect">
            <a:avLst/>
          </a:prstGeom>
        </p:spPr>
      </p:pic>
    </p:spTree>
    <p:extLst>
      <p:ext uri="{BB962C8B-B14F-4D97-AF65-F5344CB8AC3E}">
        <p14:creationId xmlns:p14="http://schemas.microsoft.com/office/powerpoint/2010/main" val="157745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9F26692-F12A-4F9E-9C6D-FABE9A277F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19BDF44E-531A-4177-A2D6-2D2310D0583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Subtitle 2"/>
          <p:cNvSpPr>
            <a:spLocks noGrp="1"/>
          </p:cNvSpPr>
          <p:nvPr>
            <p:ph type="subTitle" idx="1"/>
          </p:nvPr>
        </p:nvSpPr>
        <p:spPr>
          <a:xfrm>
            <a:off x="816183" y="2939027"/>
            <a:ext cx="5946202" cy="489974"/>
          </a:xfrm>
        </p:spPr>
        <p:txBody>
          <a:bodyPr anchor="b">
            <a:normAutofit/>
          </a:bodyPr>
          <a:lstStyle/>
          <a:p>
            <a:pPr algn="l"/>
            <a:r>
              <a:rPr lang="en-US" sz="1800" dirty="0">
                <a:solidFill>
                  <a:srgbClr val="000000"/>
                </a:solidFill>
              </a:rPr>
              <a:t>Frederick Burrack – Director</a:t>
            </a:r>
          </a:p>
        </p:txBody>
      </p:sp>
      <p:sp>
        <p:nvSpPr>
          <p:cNvPr id="2" name="Title 1"/>
          <p:cNvSpPr>
            <a:spLocks noGrp="1"/>
          </p:cNvSpPr>
          <p:nvPr>
            <p:ph type="ctrTitle"/>
          </p:nvPr>
        </p:nvSpPr>
        <p:spPr>
          <a:xfrm>
            <a:off x="815806" y="3777859"/>
            <a:ext cx="5946579" cy="1514185"/>
          </a:xfrm>
        </p:spPr>
        <p:txBody>
          <a:bodyPr anchor="t">
            <a:normAutofit/>
          </a:bodyPr>
          <a:lstStyle/>
          <a:p>
            <a:pPr algn="l"/>
            <a:r>
              <a:rPr lang="en-US" sz="4000" dirty="0">
                <a:solidFill>
                  <a:srgbClr val="000000"/>
                </a:solidFill>
              </a:rPr>
              <a:t>Assessment Reporting in CANVAS &amp; Power BI</a:t>
            </a:r>
          </a:p>
        </p:txBody>
      </p:sp>
      <p:sp>
        <p:nvSpPr>
          <p:cNvPr id="14" name="Freeform: Shape 13">
            <a:extLst>
              <a:ext uri="{FF2B5EF4-FFF2-40B4-BE49-F238E27FC236}">
                <a16:creationId xmlns:a16="http://schemas.microsoft.com/office/drawing/2014/main" xmlns="" id="{6BFB173A-5EF2-43F4-B3BB-6EA1975FA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33377" y="0"/>
            <a:ext cx="3801784" cy="2254263"/>
          </a:xfrm>
          <a:custGeom>
            <a:avLst/>
            <a:gdLst>
              <a:gd name="connsiteX0" fmla="*/ 34084 w 3801784"/>
              <a:gd name="connsiteY0" fmla="*/ 0 h 2254263"/>
              <a:gd name="connsiteX1" fmla="*/ 3767702 w 3801784"/>
              <a:gd name="connsiteY1" fmla="*/ 0 h 2254263"/>
              <a:gd name="connsiteX2" fmla="*/ 3791970 w 3801784"/>
              <a:gd name="connsiteY2" fmla="*/ 159016 h 2254263"/>
              <a:gd name="connsiteX3" fmla="*/ 3801784 w 3801784"/>
              <a:gd name="connsiteY3" fmla="*/ 353371 h 2254263"/>
              <a:gd name="connsiteX4" fmla="*/ 1900892 w 3801784"/>
              <a:gd name="connsiteY4" fmla="*/ 2254263 h 2254263"/>
              <a:gd name="connsiteX5" fmla="*/ 0 w 3801784"/>
              <a:gd name="connsiteY5" fmla="*/ 353371 h 2254263"/>
              <a:gd name="connsiteX6" fmla="*/ 9815 w 3801784"/>
              <a:gd name="connsiteY6" fmla="*/ 159016 h 225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784" h="2254263">
                <a:moveTo>
                  <a:pt x="34084" y="0"/>
                </a:moveTo>
                <a:lnTo>
                  <a:pt x="3767702" y="0"/>
                </a:lnTo>
                <a:lnTo>
                  <a:pt x="3791970" y="159016"/>
                </a:lnTo>
                <a:cubicBezTo>
                  <a:pt x="3798459" y="222918"/>
                  <a:pt x="3801784" y="287757"/>
                  <a:pt x="3801784" y="353371"/>
                </a:cubicBezTo>
                <a:cubicBezTo>
                  <a:pt x="3801784" y="1403205"/>
                  <a:pt x="2950726" y="2254263"/>
                  <a:pt x="1900892" y="2254263"/>
                </a:cubicBezTo>
                <a:cubicBezTo>
                  <a:pt x="851058" y="2254263"/>
                  <a:pt x="0" y="1403205"/>
                  <a:pt x="0" y="353371"/>
                </a:cubicBezTo>
                <a:cubicBezTo>
                  <a:pt x="0" y="287757"/>
                  <a:pt x="3325" y="222918"/>
                  <a:pt x="9815" y="15901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67">
            <a:extLst>
              <a:ext uri="{FF2B5EF4-FFF2-40B4-BE49-F238E27FC236}">
                <a16:creationId xmlns:a16="http://schemas.microsoft.com/office/drawing/2014/main" xmlns="" id="{726FC37F-1DE8-4A19-A1DE-0A2176ED8D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86728" y="3030547"/>
            <a:ext cx="4705272" cy="3827453"/>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6672" y="101497"/>
            <a:ext cx="2275193" cy="1757586"/>
          </a:xfrm>
          <a:prstGeom prst="rect">
            <a:avLst/>
          </a:prstGeom>
        </p:spPr>
      </p:pic>
      <p:pic>
        <p:nvPicPr>
          <p:cNvPr id="4" name="Picture 3"/>
          <p:cNvPicPr>
            <a:picLocks noChangeAspect="1"/>
          </p:cNvPicPr>
          <p:nvPr/>
        </p:nvPicPr>
        <p:blipFill>
          <a:blip r:embed="rId5"/>
          <a:stretch>
            <a:fillRect/>
          </a:stretch>
        </p:blipFill>
        <p:spPr>
          <a:xfrm>
            <a:off x="7761294" y="4597464"/>
            <a:ext cx="4320073" cy="1262159"/>
          </a:xfrm>
          <a:prstGeom prst="rect">
            <a:avLst/>
          </a:prstGeom>
        </p:spPr>
      </p:pic>
    </p:spTree>
    <p:extLst>
      <p:ext uri="{BB962C8B-B14F-4D97-AF65-F5344CB8AC3E}">
        <p14:creationId xmlns:p14="http://schemas.microsoft.com/office/powerpoint/2010/main" val="15931059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3914D9D-33D2-4390-BBC9-EC12B674FF2C}"/>
              </a:ext>
            </a:extLst>
          </p:cNvPr>
          <p:cNvSpPr txBox="1">
            <a:spLocks/>
          </p:cNvSpPr>
          <p:nvPr/>
        </p:nvSpPr>
        <p:spPr>
          <a:xfrm>
            <a:off x="1981200" y="52252"/>
            <a:ext cx="8229600" cy="62865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The Annual Progress Report (APR)</a:t>
            </a:r>
          </a:p>
        </p:txBody>
      </p:sp>
      <p:sp>
        <p:nvSpPr>
          <p:cNvPr id="5" name="Content Placeholder 2">
            <a:extLst>
              <a:ext uri="{FF2B5EF4-FFF2-40B4-BE49-F238E27FC236}">
                <a16:creationId xmlns:a16="http://schemas.microsoft.com/office/drawing/2014/main" xmlns="" id="{3E7D95A7-966E-4ADD-8A77-E2A5FF53AB4F}"/>
              </a:ext>
            </a:extLst>
          </p:cNvPr>
          <p:cNvSpPr>
            <a:spLocks noGrp="1"/>
          </p:cNvSpPr>
          <p:nvPr>
            <p:ph idx="1"/>
          </p:nvPr>
        </p:nvSpPr>
        <p:spPr>
          <a:xfrm>
            <a:off x="1772195" y="983139"/>
            <a:ext cx="3487782" cy="1838439"/>
          </a:xfrm>
        </p:spPr>
        <p:txBody>
          <a:bodyPr>
            <a:normAutofit fontScale="62500" lnSpcReduction="20000"/>
          </a:bodyPr>
          <a:lstStyle/>
          <a:p>
            <a:r>
              <a:rPr lang="en-US" b="1" dirty="0"/>
              <a:t>Knowledge</a:t>
            </a:r>
          </a:p>
          <a:p>
            <a:r>
              <a:rPr lang="en-US" b="1" dirty="0"/>
              <a:t>Critical Thinking</a:t>
            </a:r>
          </a:p>
          <a:p>
            <a:r>
              <a:rPr lang="en-US" b="1" dirty="0"/>
              <a:t>Communication</a:t>
            </a:r>
          </a:p>
        </p:txBody>
      </p:sp>
      <p:sp>
        <p:nvSpPr>
          <p:cNvPr id="6" name="Content Placeholder 2">
            <a:extLst>
              <a:ext uri="{FF2B5EF4-FFF2-40B4-BE49-F238E27FC236}">
                <a16:creationId xmlns:a16="http://schemas.microsoft.com/office/drawing/2014/main" xmlns="" id="{2E09B856-5FC1-46FC-BC88-9CA536D5613D}"/>
              </a:ext>
            </a:extLst>
          </p:cNvPr>
          <p:cNvSpPr txBox="1">
            <a:spLocks/>
          </p:cNvSpPr>
          <p:nvPr/>
        </p:nvSpPr>
        <p:spPr>
          <a:xfrm>
            <a:off x="5651864" y="983138"/>
            <a:ext cx="5016137" cy="18384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Diversity</a:t>
            </a:r>
          </a:p>
          <a:p>
            <a:r>
              <a:rPr lang="en-US" b="1" dirty="0"/>
              <a:t>Academic &amp; Professional Integrity</a:t>
            </a:r>
          </a:p>
        </p:txBody>
      </p:sp>
      <p:pic>
        <p:nvPicPr>
          <p:cNvPr id="7" name="Picture 6">
            <a:extLst>
              <a:ext uri="{FF2B5EF4-FFF2-40B4-BE49-F238E27FC236}">
                <a16:creationId xmlns:a16="http://schemas.microsoft.com/office/drawing/2014/main" xmlns="" id="{5A4AA0D9-CE5B-4F6E-ADF2-E62E3FFF1671}"/>
              </a:ext>
            </a:extLst>
          </p:cNvPr>
          <p:cNvPicPr>
            <a:picLocks noChangeAspect="1"/>
          </p:cNvPicPr>
          <p:nvPr/>
        </p:nvPicPr>
        <p:blipFill>
          <a:blip r:embed="rId3"/>
          <a:stretch>
            <a:fillRect/>
          </a:stretch>
        </p:blipFill>
        <p:spPr>
          <a:xfrm>
            <a:off x="1798321" y="2845528"/>
            <a:ext cx="8673740" cy="2978860"/>
          </a:xfrm>
          <a:prstGeom prst="rect">
            <a:avLst/>
          </a:prstGeom>
        </p:spPr>
      </p:pic>
    </p:spTree>
    <p:extLst>
      <p:ext uri="{BB962C8B-B14F-4D97-AF65-F5344CB8AC3E}">
        <p14:creationId xmlns:p14="http://schemas.microsoft.com/office/powerpoint/2010/main" val="2371011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3914D9D-33D2-4390-BBC9-EC12B674FF2C}"/>
              </a:ext>
            </a:extLst>
          </p:cNvPr>
          <p:cNvSpPr txBox="1">
            <a:spLocks/>
          </p:cNvSpPr>
          <p:nvPr/>
        </p:nvSpPr>
        <p:spPr>
          <a:xfrm>
            <a:off x="1981200" y="52252"/>
            <a:ext cx="8229600" cy="62865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The Annual Progress Report (APR)</a:t>
            </a:r>
          </a:p>
        </p:txBody>
      </p:sp>
      <p:sp>
        <p:nvSpPr>
          <p:cNvPr id="5" name="Content Placeholder 2">
            <a:extLst>
              <a:ext uri="{FF2B5EF4-FFF2-40B4-BE49-F238E27FC236}">
                <a16:creationId xmlns:a16="http://schemas.microsoft.com/office/drawing/2014/main" xmlns="" id="{3E7D95A7-966E-4ADD-8A77-E2A5FF53AB4F}"/>
              </a:ext>
            </a:extLst>
          </p:cNvPr>
          <p:cNvSpPr>
            <a:spLocks noGrp="1"/>
          </p:cNvSpPr>
          <p:nvPr>
            <p:ph idx="1"/>
          </p:nvPr>
        </p:nvSpPr>
        <p:spPr>
          <a:xfrm>
            <a:off x="1772195" y="983139"/>
            <a:ext cx="3487782" cy="1838439"/>
          </a:xfrm>
        </p:spPr>
        <p:txBody>
          <a:bodyPr>
            <a:normAutofit fontScale="62500" lnSpcReduction="20000"/>
          </a:bodyPr>
          <a:lstStyle/>
          <a:p>
            <a:r>
              <a:rPr lang="en-US" b="1" dirty="0"/>
              <a:t>Knowledge</a:t>
            </a:r>
          </a:p>
          <a:p>
            <a:r>
              <a:rPr lang="en-US" b="1" dirty="0"/>
              <a:t>Critical Thinking</a:t>
            </a:r>
          </a:p>
          <a:p>
            <a:r>
              <a:rPr lang="en-US" b="1" dirty="0"/>
              <a:t>Communication</a:t>
            </a:r>
          </a:p>
        </p:txBody>
      </p:sp>
      <p:sp>
        <p:nvSpPr>
          <p:cNvPr id="6" name="Content Placeholder 2">
            <a:extLst>
              <a:ext uri="{FF2B5EF4-FFF2-40B4-BE49-F238E27FC236}">
                <a16:creationId xmlns:a16="http://schemas.microsoft.com/office/drawing/2014/main" xmlns="" id="{2E09B856-5FC1-46FC-BC88-9CA536D5613D}"/>
              </a:ext>
            </a:extLst>
          </p:cNvPr>
          <p:cNvSpPr txBox="1">
            <a:spLocks/>
          </p:cNvSpPr>
          <p:nvPr/>
        </p:nvSpPr>
        <p:spPr>
          <a:xfrm>
            <a:off x="5651864" y="983138"/>
            <a:ext cx="5016137" cy="18384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Diversity</a:t>
            </a:r>
          </a:p>
          <a:p>
            <a:r>
              <a:rPr lang="en-US" b="1" dirty="0"/>
              <a:t>Academic &amp; Professional Integrity</a:t>
            </a:r>
          </a:p>
        </p:txBody>
      </p:sp>
      <p:pic>
        <p:nvPicPr>
          <p:cNvPr id="2" name="Picture 1">
            <a:extLst>
              <a:ext uri="{FF2B5EF4-FFF2-40B4-BE49-F238E27FC236}">
                <a16:creationId xmlns:a16="http://schemas.microsoft.com/office/drawing/2014/main" xmlns="" id="{D8A9123C-34DD-451D-8228-5663A51A9690}"/>
              </a:ext>
            </a:extLst>
          </p:cNvPr>
          <p:cNvPicPr>
            <a:picLocks noChangeAspect="1"/>
          </p:cNvPicPr>
          <p:nvPr/>
        </p:nvPicPr>
        <p:blipFill>
          <a:blip r:embed="rId3"/>
          <a:stretch>
            <a:fillRect/>
          </a:stretch>
        </p:blipFill>
        <p:spPr>
          <a:xfrm>
            <a:off x="1624792" y="3148153"/>
            <a:ext cx="8834202" cy="1966860"/>
          </a:xfrm>
          <a:prstGeom prst="rect">
            <a:avLst/>
          </a:prstGeom>
        </p:spPr>
      </p:pic>
      <p:sp>
        <p:nvSpPr>
          <p:cNvPr id="3" name="Rectangle: Rounded Corners 2">
            <a:extLst>
              <a:ext uri="{FF2B5EF4-FFF2-40B4-BE49-F238E27FC236}">
                <a16:creationId xmlns:a16="http://schemas.microsoft.com/office/drawing/2014/main" xmlns="" id="{09660884-FFC9-4222-B466-C816AD0EBB4B}"/>
              </a:ext>
            </a:extLst>
          </p:cNvPr>
          <p:cNvSpPr/>
          <p:nvPr/>
        </p:nvSpPr>
        <p:spPr>
          <a:xfrm>
            <a:off x="4188823" y="3971109"/>
            <a:ext cx="1463040" cy="1143904"/>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A23E6C0E-0CAD-47B0-BE56-BB3EA59C575B}"/>
              </a:ext>
            </a:extLst>
          </p:cNvPr>
          <p:cNvSpPr/>
          <p:nvPr/>
        </p:nvSpPr>
        <p:spPr>
          <a:xfrm>
            <a:off x="6041893" y="3971109"/>
            <a:ext cx="1463040" cy="1143904"/>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43EE8953-82F9-41D6-BE8F-4B2F36409817}"/>
              </a:ext>
            </a:extLst>
          </p:cNvPr>
          <p:cNvSpPr/>
          <p:nvPr/>
        </p:nvSpPr>
        <p:spPr>
          <a:xfrm>
            <a:off x="7894963" y="3971109"/>
            <a:ext cx="1728008" cy="1143904"/>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BCFF68D1-2A6D-4529-9DB9-F36DA013A78D}"/>
              </a:ext>
            </a:extLst>
          </p:cNvPr>
          <p:cNvSpPr/>
          <p:nvPr/>
        </p:nvSpPr>
        <p:spPr>
          <a:xfrm>
            <a:off x="9596845" y="3971109"/>
            <a:ext cx="836023" cy="1143904"/>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709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1" nodeType="clickEffect">
                                  <p:stCondLst>
                                    <p:cond delay="0"/>
                                  </p:stCondLst>
                                  <p:childTnLst>
                                    <p:animEffect transition="out" filter="wipe(down)">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9" grpId="0" animBg="1"/>
      <p:bldP spid="9" grpId="1"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3914D9D-33D2-4390-BBC9-EC12B674FF2C}"/>
              </a:ext>
            </a:extLst>
          </p:cNvPr>
          <p:cNvSpPr txBox="1">
            <a:spLocks/>
          </p:cNvSpPr>
          <p:nvPr/>
        </p:nvSpPr>
        <p:spPr>
          <a:xfrm>
            <a:off x="1981200" y="52252"/>
            <a:ext cx="8229600" cy="62865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The Annual Progress Report (APR)</a:t>
            </a:r>
          </a:p>
        </p:txBody>
      </p:sp>
      <p:pic>
        <p:nvPicPr>
          <p:cNvPr id="12" name="Picture 11">
            <a:extLst>
              <a:ext uri="{FF2B5EF4-FFF2-40B4-BE49-F238E27FC236}">
                <a16:creationId xmlns:a16="http://schemas.microsoft.com/office/drawing/2014/main" xmlns="" id="{9A5BE703-147D-45BF-A307-E9356B0327E7}"/>
              </a:ext>
            </a:extLst>
          </p:cNvPr>
          <p:cNvPicPr>
            <a:picLocks noChangeAspect="1"/>
          </p:cNvPicPr>
          <p:nvPr/>
        </p:nvPicPr>
        <p:blipFill>
          <a:blip r:embed="rId3"/>
          <a:stretch>
            <a:fillRect/>
          </a:stretch>
        </p:blipFill>
        <p:spPr>
          <a:xfrm>
            <a:off x="1602379" y="874223"/>
            <a:ext cx="9001964" cy="5030188"/>
          </a:xfrm>
          <a:prstGeom prst="rect">
            <a:avLst/>
          </a:prstGeom>
        </p:spPr>
      </p:pic>
    </p:spTree>
    <p:extLst>
      <p:ext uri="{BB962C8B-B14F-4D97-AF65-F5344CB8AC3E}">
        <p14:creationId xmlns:p14="http://schemas.microsoft.com/office/powerpoint/2010/main" val="22446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971538" y="829761"/>
            <a:ext cx="3273136" cy="2130136"/>
          </a:xfrm>
          <a:prstGeom prst="rect">
            <a:avLst/>
          </a:prstGeom>
          <a:solidFill>
            <a:schemeClr val="bg1"/>
          </a:solidFill>
          <a:ln>
            <a:solidFill>
              <a:schemeClr val="tx1"/>
            </a:solidFill>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Tw Cen MT" panose="020B0602020104020603" pitchFamily="34" charset="0"/>
            </a:endParaRPr>
          </a:p>
        </p:txBody>
      </p:sp>
      <p:sp>
        <p:nvSpPr>
          <p:cNvPr id="4" name="TextBox 3"/>
          <p:cNvSpPr txBox="1"/>
          <p:nvPr/>
        </p:nvSpPr>
        <p:spPr>
          <a:xfrm>
            <a:off x="1092772" y="938405"/>
            <a:ext cx="3041057" cy="400110"/>
          </a:xfrm>
          <a:prstGeom prst="rect">
            <a:avLst/>
          </a:prstGeom>
          <a:solidFill>
            <a:srgbClr val="7030A0"/>
          </a:solidFill>
          <a:effectLst>
            <a:outerShdw blurRad="50800" dist="38100" dir="2940000" sx="103000" sy="103000" algn="tl" rotWithShape="0">
              <a:scrgbClr r="0" g="0" b="0">
                <a:alpha val="43000"/>
              </a:sc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ln w="3175">
                  <a:noFill/>
                  <a:prstDash val="solid"/>
                </a:ln>
                <a:solidFill>
                  <a:schemeClr val="bg1"/>
                </a:solidFill>
                <a:latin typeface="Tw Cen MT" panose="020B0602020104020603" pitchFamily="34" charset="0"/>
              </a:rPr>
              <a:t>Set Up Program Outcomes</a:t>
            </a:r>
          </a:p>
        </p:txBody>
      </p:sp>
      <p:sp>
        <p:nvSpPr>
          <p:cNvPr id="5" name="TextBox 4"/>
          <p:cNvSpPr txBox="1"/>
          <p:nvPr/>
        </p:nvSpPr>
        <p:spPr>
          <a:xfrm>
            <a:off x="1144164" y="2308755"/>
            <a:ext cx="883792" cy="400110"/>
          </a:xfrm>
          <a:prstGeom prst="rect">
            <a:avLst/>
          </a:prstGeom>
          <a:solidFill>
            <a:srgbClr val="7030A0"/>
          </a:solidFill>
          <a:effectLst>
            <a:outerShdw blurRad="50800" dist="38100" dir="2940000" sx="103000" sy="103000" algn="tl" rotWithShape="0">
              <a:scrgbClr r="0" g="0" b="0">
                <a:alpha val="43000"/>
              </a:sc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ln w="3175">
                  <a:noFill/>
                  <a:prstDash val="solid"/>
                </a:ln>
                <a:solidFill>
                  <a:schemeClr val="bg1"/>
                </a:solidFill>
                <a:latin typeface="Tw Cen MT" panose="020B0602020104020603" pitchFamily="34" charset="0"/>
              </a:rPr>
              <a:t>SLO 1</a:t>
            </a:r>
          </a:p>
        </p:txBody>
      </p:sp>
      <p:cxnSp>
        <p:nvCxnSpPr>
          <p:cNvPr id="40" name="Straight Connector 39"/>
          <p:cNvCxnSpPr/>
          <p:nvPr/>
        </p:nvCxnSpPr>
        <p:spPr>
          <a:xfrm>
            <a:off x="282633" y="3547064"/>
            <a:ext cx="11521440" cy="50343"/>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966614" y="4124604"/>
            <a:ext cx="3273136" cy="1932709"/>
          </a:xfrm>
          <a:prstGeom prst="rect">
            <a:avLst/>
          </a:prstGeom>
          <a:solidFill>
            <a:schemeClr val="bg1"/>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Tw Cen MT" panose="020B0602020104020603" pitchFamily="34" charset="0"/>
            </a:endParaRPr>
          </a:p>
        </p:txBody>
      </p:sp>
      <p:sp>
        <p:nvSpPr>
          <p:cNvPr id="66" name="TextBox 65"/>
          <p:cNvSpPr txBox="1"/>
          <p:nvPr/>
        </p:nvSpPr>
        <p:spPr>
          <a:xfrm>
            <a:off x="2167481" y="2305288"/>
            <a:ext cx="878758" cy="400110"/>
          </a:xfrm>
          <a:prstGeom prst="rect">
            <a:avLst/>
          </a:prstGeom>
          <a:solidFill>
            <a:srgbClr val="7030A0"/>
          </a:solidFill>
          <a:effectLst>
            <a:outerShdw blurRad="50800" dist="38100" dir="2940000" sx="103000" sy="103000" algn="tl" rotWithShape="0">
              <a:scrgbClr r="0" g="0" b="0">
                <a:alpha val="43000"/>
              </a:sc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ln w="3175">
                  <a:noFill/>
                  <a:prstDash val="solid"/>
                </a:ln>
                <a:solidFill>
                  <a:schemeClr val="bg1"/>
                </a:solidFill>
                <a:latin typeface="Tw Cen MT" panose="020B0602020104020603" pitchFamily="34" charset="0"/>
              </a:rPr>
              <a:t>SLO 2</a:t>
            </a:r>
          </a:p>
        </p:txBody>
      </p:sp>
      <p:sp>
        <p:nvSpPr>
          <p:cNvPr id="67" name="TextBox 66"/>
          <p:cNvSpPr txBox="1"/>
          <p:nvPr/>
        </p:nvSpPr>
        <p:spPr>
          <a:xfrm>
            <a:off x="3232741" y="2291208"/>
            <a:ext cx="830303" cy="400110"/>
          </a:xfrm>
          <a:prstGeom prst="rect">
            <a:avLst/>
          </a:prstGeom>
          <a:solidFill>
            <a:srgbClr val="7030A0"/>
          </a:solidFill>
          <a:effectLst>
            <a:outerShdw blurRad="50800" dist="38100" dir="2940000" sx="103000" sy="103000" algn="tl" rotWithShape="0">
              <a:scrgbClr r="0" g="0" b="0">
                <a:alpha val="43000"/>
              </a:sc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ln w="3175">
                  <a:noFill/>
                  <a:prstDash val="solid"/>
                </a:ln>
                <a:solidFill>
                  <a:schemeClr val="bg1"/>
                </a:solidFill>
                <a:latin typeface="Tw Cen MT" panose="020B0602020104020603" pitchFamily="34" charset="0"/>
              </a:rPr>
              <a:t>SLO 3</a:t>
            </a:r>
          </a:p>
        </p:txBody>
      </p:sp>
      <p:sp>
        <p:nvSpPr>
          <p:cNvPr id="70" name="TextBox 69"/>
          <p:cNvSpPr txBox="1"/>
          <p:nvPr/>
        </p:nvSpPr>
        <p:spPr>
          <a:xfrm>
            <a:off x="1091688" y="4227762"/>
            <a:ext cx="3041057" cy="400110"/>
          </a:xfrm>
          <a:prstGeom prst="rect">
            <a:avLst/>
          </a:prstGeom>
          <a:solidFill>
            <a:srgbClr val="7030A0"/>
          </a:solidFill>
          <a:effectLst>
            <a:outerShdw blurRad="50800" dist="38100" dir="2940000" sx="103000" sy="103000" algn="tl" rotWithShape="0">
              <a:scrgbClr r="0" g="0" b="0">
                <a:alpha val="43000"/>
              </a:sc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a:ln w="3175">
                  <a:noFill/>
                  <a:prstDash val="solid"/>
                </a:ln>
                <a:solidFill>
                  <a:schemeClr val="bg1"/>
                </a:solidFill>
                <a:latin typeface="Tw Cen MT" panose="020B0602020104020603" pitchFamily="34" charset="0"/>
              </a:rPr>
              <a:t>Import &amp; Align Outcomes</a:t>
            </a:r>
          </a:p>
        </p:txBody>
      </p:sp>
      <p:sp>
        <p:nvSpPr>
          <p:cNvPr id="80" name="TextBox 79"/>
          <p:cNvSpPr txBox="1"/>
          <p:nvPr/>
        </p:nvSpPr>
        <p:spPr>
          <a:xfrm>
            <a:off x="4687404" y="3501629"/>
            <a:ext cx="2822873" cy="523220"/>
          </a:xfrm>
          <a:prstGeom prst="rect">
            <a:avLst/>
          </a:prstGeom>
          <a:noFill/>
        </p:spPr>
        <p:txBody>
          <a:bodyPr wrap="square" rtlCol="0">
            <a:spAutoFit/>
          </a:bodyPr>
          <a:lstStyle/>
          <a:p>
            <a:pPr algn="ctr"/>
            <a:r>
              <a:rPr lang="en-US" sz="2800" dirty="0">
                <a:latin typeface="Tw Cen MT" panose="020B0602020104020603" pitchFamily="34" charset="0"/>
              </a:rPr>
              <a:t>Course Level</a:t>
            </a:r>
          </a:p>
        </p:txBody>
      </p:sp>
      <p:sp>
        <p:nvSpPr>
          <p:cNvPr id="81" name="TextBox 80"/>
          <p:cNvSpPr txBox="1"/>
          <p:nvPr/>
        </p:nvSpPr>
        <p:spPr>
          <a:xfrm>
            <a:off x="4687404" y="3003891"/>
            <a:ext cx="2822873" cy="523220"/>
          </a:xfrm>
          <a:prstGeom prst="rect">
            <a:avLst/>
          </a:prstGeom>
          <a:noFill/>
        </p:spPr>
        <p:txBody>
          <a:bodyPr wrap="square" rtlCol="0">
            <a:spAutoFit/>
          </a:bodyPr>
          <a:lstStyle/>
          <a:p>
            <a:pPr algn="ctr"/>
            <a:r>
              <a:rPr lang="en-US" sz="2800" dirty="0">
                <a:latin typeface="Tw Cen MT" panose="020B0602020104020603" pitchFamily="34" charset="0"/>
              </a:rPr>
              <a:t>Program Level</a:t>
            </a:r>
          </a:p>
        </p:txBody>
      </p:sp>
      <p:sp>
        <p:nvSpPr>
          <p:cNvPr id="26" name="Rounded Rectangle 25"/>
          <p:cNvSpPr/>
          <p:nvPr/>
        </p:nvSpPr>
        <p:spPr>
          <a:xfrm>
            <a:off x="1127188" y="1504140"/>
            <a:ext cx="900769" cy="704889"/>
          </a:xfrm>
          <a:prstGeom prst="roundRect">
            <a:avLst>
              <a:gd name="adj" fmla="val 10000"/>
            </a:avLst>
          </a:prstGeom>
          <a:blipFill dpi="0" rotWithShape="1">
            <a:blip r:embed="rId3" cstate="email">
              <a:extLst>
                <a:ext uri="{28A0092B-C50C-407E-A947-70E740481C1C}">
                  <a14:useLocalDpi xmlns:a14="http://schemas.microsoft.com/office/drawing/2010/main" val="0"/>
                </a:ext>
              </a:extLst>
            </a:blip>
            <a:srcRect/>
            <a:stretch>
              <a:fillRect l="-1064" t="3334" r="-1064" b="3334"/>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Rounded Rectangle 27"/>
          <p:cNvSpPr/>
          <p:nvPr/>
        </p:nvSpPr>
        <p:spPr>
          <a:xfrm>
            <a:off x="2167481" y="1514226"/>
            <a:ext cx="878759" cy="684715"/>
          </a:xfrm>
          <a:prstGeom prst="roundRect">
            <a:avLst>
              <a:gd name="adj" fmla="val 10000"/>
            </a:avLst>
          </a:prstGeom>
          <a:blipFill>
            <a:blip r:embed="rId4" cstate="email">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Rounded Rectangle 29"/>
          <p:cNvSpPr/>
          <p:nvPr/>
        </p:nvSpPr>
        <p:spPr>
          <a:xfrm>
            <a:off x="3227871" y="1505614"/>
            <a:ext cx="835173" cy="674212"/>
          </a:xfrm>
          <a:prstGeom prst="roundRect">
            <a:avLst>
              <a:gd name="adj" fmla="val 10000"/>
            </a:avLst>
          </a:prstGeom>
          <a:blipFill dpi="0" rotWithShape="1">
            <a:blip r:embed="rId5" cstate="email">
              <a:extLst>
                <a:ext uri="{28A0092B-C50C-407E-A947-70E740481C1C}">
                  <a14:useLocalDpi xmlns:a14="http://schemas.microsoft.com/office/drawing/2010/main" val="0"/>
                </a:ext>
              </a:extLst>
            </a:blip>
            <a:srcRect/>
            <a:stretch>
              <a:fillRect l="-11277" t="-14761" r="-11277" b="-14761"/>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8" name="Group 37"/>
          <p:cNvGrpSpPr/>
          <p:nvPr/>
        </p:nvGrpSpPr>
        <p:grpSpPr>
          <a:xfrm>
            <a:off x="1258651" y="4713032"/>
            <a:ext cx="2645095" cy="980799"/>
            <a:chOff x="545205" y="1457650"/>
            <a:chExt cx="7390054" cy="2300497"/>
          </a:xfrm>
        </p:grpSpPr>
        <p:pic>
          <p:nvPicPr>
            <p:cNvPr id="39" name="Picture 3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212072" y="1476827"/>
              <a:ext cx="636355" cy="636355"/>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734" y="1490756"/>
              <a:ext cx="900366" cy="633070"/>
            </a:xfrm>
            <a:prstGeom prst="rect">
              <a:avLst/>
            </a:prstGeom>
          </p:spPr>
        </p:pic>
        <p:pic>
          <p:nvPicPr>
            <p:cNvPr id="42" name="Picture 4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45205" y="1551489"/>
              <a:ext cx="1092790" cy="572337"/>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24448" y="1502371"/>
              <a:ext cx="610811" cy="610811"/>
            </a:xfrm>
            <a:prstGeom prst="rect">
              <a:avLst/>
            </a:prstGeom>
          </p:spPr>
        </p:pic>
        <p:pic>
          <p:nvPicPr>
            <p:cNvPr id="44" name="Picture 4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825797" y="1582135"/>
              <a:ext cx="1188225" cy="541691"/>
            </a:xfrm>
            <a:prstGeom prst="rect">
              <a:avLst/>
            </a:prstGeom>
          </p:spPr>
        </p:pic>
        <p:pic>
          <p:nvPicPr>
            <p:cNvPr id="45" name="Picture 44"/>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829799" y="1457650"/>
              <a:ext cx="655532" cy="655532"/>
            </a:xfrm>
            <a:prstGeom prst="rect">
              <a:avLst/>
            </a:prstGeom>
          </p:spPr>
        </p:pic>
        <p:pic>
          <p:nvPicPr>
            <p:cNvPr id="46" name="Picture 45"/>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888998" y="1474202"/>
              <a:ext cx="605443" cy="605443"/>
            </a:xfrm>
            <a:prstGeom prst="rect">
              <a:avLst/>
            </a:prstGeom>
          </p:spPr>
        </p:pic>
        <p:grpSp>
          <p:nvGrpSpPr>
            <p:cNvPr id="47" name="Group 46"/>
            <p:cNvGrpSpPr/>
            <p:nvPr/>
          </p:nvGrpSpPr>
          <p:grpSpPr>
            <a:xfrm>
              <a:off x="5907554" y="3205536"/>
              <a:ext cx="1814056" cy="552611"/>
              <a:chOff x="1449797" y="4102100"/>
              <a:chExt cx="1814056" cy="552611"/>
            </a:xfrm>
          </p:grpSpPr>
          <p:sp>
            <p:nvSpPr>
              <p:cNvPr id="63" name="Shape 323"/>
              <p:cNvSpPr/>
              <p:nvPr/>
            </p:nvSpPr>
            <p:spPr>
              <a:xfrm>
                <a:off x="1449797" y="4102100"/>
                <a:ext cx="1814056" cy="552611"/>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endParaRPr>
                  <a:solidFill>
                    <a:prstClr val="black"/>
                  </a:solidFill>
                </a:endParaRPr>
              </a:p>
            </p:txBody>
          </p:sp>
          <p:sp>
            <p:nvSpPr>
              <p:cNvPr id="64"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algn="ctr">
                  <a:defRPr sz="1800">
                    <a:uFillTx/>
                  </a:defRPr>
                </a:pPr>
                <a:r>
                  <a:rPr lang="en-US" sz="800" b="1" dirty="0">
                    <a:solidFill>
                      <a:prstClr val="black"/>
                    </a:solidFill>
                  </a:rPr>
                  <a:t>SLO 3</a:t>
                </a:r>
                <a:endParaRPr sz="800" b="1" dirty="0">
                  <a:solidFill>
                    <a:prstClr val="black"/>
                  </a:solidFill>
                </a:endParaRPr>
              </a:p>
            </p:txBody>
          </p:sp>
        </p:grpSp>
        <p:grpSp>
          <p:nvGrpSpPr>
            <p:cNvPr id="48" name="Group 47"/>
            <p:cNvGrpSpPr/>
            <p:nvPr/>
          </p:nvGrpSpPr>
          <p:grpSpPr>
            <a:xfrm>
              <a:off x="3942642" y="3178428"/>
              <a:ext cx="1567757" cy="549737"/>
              <a:chOff x="1449797" y="4102100"/>
              <a:chExt cx="1567757" cy="549737"/>
            </a:xfrm>
          </p:grpSpPr>
          <p:sp>
            <p:nvSpPr>
              <p:cNvPr id="61" name="Shape 323"/>
              <p:cNvSpPr/>
              <p:nvPr/>
            </p:nvSpPr>
            <p:spPr>
              <a:xfrm>
                <a:off x="1449797" y="4102100"/>
                <a:ext cx="1567757" cy="549737"/>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endParaRPr>
                  <a:solidFill>
                    <a:prstClr val="black"/>
                  </a:solidFill>
                </a:endParaRPr>
              </a:p>
            </p:txBody>
          </p:sp>
          <p:sp>
            <p:nvSpPr>
              <p:cNvPr id="62"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algn="ctr">
                  <a:defRPr sz="1800">
                    <a:uFillTx/>
                  </a:defRPr>
                </a:pPr>
                <a:r>
                  <a:rPr lang="en-US" sz="800" b="1" dirty="0">
                    <a:solidFill>
                      <a:prstClr val="black"/>
                    </a:solidFill>
                  </a:rPr>
                  <a:t>SLO 2</a:t>
                </a:r>
                <a:endParaRPr sz="800" b="1" dirty="0">
                  <a:solidFill>
                    <a:prstClr val="black"/>
                  </a:solidFill>
                </a:endParaRPr>
              </a:p>
            </p:txBody>
          </p:sp>
        </p:grpSp>
        <p:grpSp>
          <p:nvGrpSpPr>
            <p:cNvPr id="49" name="Group 48"/>
            <p:cNvGrpSpPr/>
            <p:nvPr/>
          </p:nvGrpSpPr>
          <p:grpSpPr>
            <a:xfrm>
              <a:off x="1637995" y="3205538"/>
              <a:ext cx="1560035" cy="505556"/>
              <a:chOff x="1449797" y="4102102"/>
              <a:chExt cx="1560035" cy="505556"/>
            </a:xfrm>
          </p:grpSpPr>
          <p:sp>
            <p:nvSpPr>
              <p:cNvPr id="59" name="Shape 323"/>
              <p:cNvSpPr/>
              <p:nvPr/>
            </p:nvSpPr>
            <p:spPr>
              <a:xfrm>
                <a:off x="1449797" y="4102102"/>
                <a:ext cx="1560035" cy="505556"/>
              </a:xfrm>
              <a:prstGeom prst="roundRect">
                <a:avLst>
                  <a:gd name="adj" fmla="val 24588"/>
                </a:avLst>
              </a:prstGeom>
              <a:gradFill>
                <a:gsLst>
                  <a:gs pos="0">
                    <a:srgbClr val="0080FF"/>
                  </a:gs>
                  <a:gs pos="100000">
                    <a:srgbClr val="FFFFFF"/>
                  </a:gs>
                </a:gsLst>
                <a:lin ang="17400000"/>
              </a:gradFill>
              <a:ln w="25400">
                <a:solidFill/>
                <a:miter/>
              </a:ln>
            </p:spPr>
            <p:txBody>
              <a:bodyPr lIns="0" tIns="0" rIns="0" bIns="0"/>
              <a:lstStyle/>
              <a:p>
                <a:endParaRPr>
                  <a:solidFill>
                    <a:prstClr val="black"/>
                  </a:solidFill>
                </a:endParaRPr>
              </a:p>
            </p:txBody>
          </p:sp>
          <p:sp>
            <p:nvSpPr>
              <p:cNvPr id="60" name="Shape 340"/>
              <p:cNvSpPr/>
              <p:nvPr/>
            </p:nvSpPr>
            <p:spPr>
              <a:xfrm>
                <a:off x="1546560" y="4212451"/>
                <a:ext cx="1320131" cy="299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600">
                    <a:uFill>
                      <a:solidFill/>
                    </a:uFill>
                    <a:latin typeface="Lucida Grande"/>
                    <a:ea typeface="Lucida Grande"/>
                    <a:cs typeface="Lucida Grande"/>
                    <a:sym typeface="Lucida Grande"/>
                  </a:defRPr>
                </a:lvl1pPr>
              </a:lstStyle>
              <a:p>
                <a:pPr algn="ctr">
                  <a:defRPr sz="1800">
                    <a:uFillTx/>
                  </a:defRPr>
                </a:pPr>
                <a:r>
                  <a:rPr lang="en-US" sz="800" b="1" dirty="0">
                    <a:solidFill>
                      <a:prstClr val="black"/>
                    </a:solidFill>
                  </a:rPr>
                  <a:t>SLO 1</a:t>
                </a:r>
                <a:endParaRPr sz="800" b="1" dirty="0">
                  <a:solidFill>
                    <a:prstClr val="black"/>
                  </a:solidFill>
                </a:endParaRPr>
              </a:p>
            </p:txBody>
          </p:sp>
        </p:grpSp>
        <p:cxnSp>
          <p:nvCxnSpPr>
            <p:cNvPr id="50" name="Curved Connector 49"/>
            <p:cNvCxnSpPr>
              <a:stCxn id="42" idx="2"/>
              <a:endCxn id="59" idx="0"/>
            </p:cNvCxnSpPr>
            <p:nvPr/>
          </p:nvCxnSpPr>
          <p:spPr>
            <a:xfrm rot="16200000" flipH="1">
              <a:off x="1213952" y="2001474"/>
              <a:ext cx="1081711" cy="132641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Curved Connector 50"/>
            <p:cNvCxnSpPr>
              <a:stCxn id="39" idx="2"/>
              <a:endCxn id="61" idx="0"/>
            </p:cNvCxnSpPr>
            <p:nvPr/>
          </p:nvCxnSpPr>
          <p:spPr>
            <a:xfrm rot="5400000">
              <a:off x="5095764" y="1743939"/>
              <a:ext cx="1065245" cy="1803729"/>
            </a:xfrm>
            <a:prstGeom prst="curvedConnector3">
              <a:avLst>
                <a:gd name="adj1" fmla="val 50000"/>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45" idx="2"/>
              <a:endCxn id="63" idx="0"/>
            </p:cNvCxnSpPr>
            <p:nvPr/>
          </p:nvCxnSpPr>
          <p:spPr>
            <a:xfrm rot="16200000" flipH="1">
              <a:off x="4939898" y="1330851"/>
              <a:ext cx="1092354" cy="2657016"/>
            </a:xfrm>
            <a:prstGeom prst="curvedConnector3">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3" name="Curved Connector 52"/>
            <p:cNvCxnSpPr/>
            <p:nvPr/>
          </p:nvCxnSpPr>
          <p:spPr>
            <a:xfrm rot="5400000">
              <a:off x="2197555" y="2321094"/>
              <a:ext cx="1054602" cy="660066"/>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4" name="Curved Connector 53"/>
            <p:cNvCxnSpPr/>
            <p:nvPr/>
          </p:nvCxnSpPr>
          <p:spPr>
            <a:xfrm rot="16200000" flipH="1">
              <a:off x="3068793" y="2205001"/>
              <a:ext cx="971359" cy="941347"/>
            </a:xfrm>
            <a:prstGeom prst="curvedConnector3">
              <a:avLst/>
            </a:prstGeom>
            <a:ln>
              <a:solidFill>
                <a:schemeClr val="accent5">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5" name="Curved Connector 54"/>
            <p:cNvCxnSpPr>
              <a:stCxn id="41" idx="2"/>
            </p:cNvCxnSpPr>
            <p:nvPr/>
          </p:nvCxnSpPr>
          <p:spPr>
            <a:xfrm rot="16200000" flipH="1">
              <a:off x="2447176" y="1896567"/>
              <a:ext cx="1164955" cy="1619472"/>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44" idx="1"/>
            </p:cNvCxnSpPr>
            <p:nvPr/>
          </p:nvCxnSpPr>
          <p:spPr>
            <a:xfrm rot="10800000" flipV="1">
              <a:off x="4315411" y="1852981"/>
              <a:ext cx="510386" cy="1325446"/>
            </a:xfrm>
            <a:prstGeom prst="curvedConnector2">
              <a:avLst/>
            </a:prstGeom>
            <a:ln>
              <a:solidFill>
                <a:srgbClr val="FF000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57" name="Curved Connector 56"/>
            <p:cNvCxnSpPr>
              <a:endCxn id="63" idx="3"/>
            </p:cNvCxnSpPr>
            <p:nvPr/>
          </p:nvCxnSpPr>
          <p:spPr>
            <a:xfrm rot="5400000">
              <a:off x="7093434" y="2833641"/>
              <a:ext cx="1276379" cy="20025"/>
            </a:xfrm>
            <a:prstGeom prst="curvedConnector2">
              <a:avLst/>
            </a:prstGeom>
            <a:ln>
              <a:solidFill>
                <a:schemeClr val="accent2">
                  <a:lumMod val="50000"/>
                  <a:alpha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8" name="Curved Connector 57"/>
            <p:cNvCxnSpPr/>
            <p:nvPr/>
          </p:nvCxnSpPr>
          <p:spPr>
            <a:xfrm rot="16200000" flipH="1">
              <a:off x="7224619" y="3531329"/>
              <a:ext cx="1" cy="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73"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10817" y="2114891"/>
            <a:ext cx="107738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Down Arrow 78"/>
          <p:cNvSpPr/>
          <p:nvPr/>
        </p:nvSpPr>
        <p:spPr>
          <a:xfrm>
            <a:off x="1921206" y="2975302"/>
            <a:ext cx="1309256" cy="1116554"/>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76" name="Title 8"/>
          <p:cNvSpPr txBox="1">
            <a:spLocks/>
          </p:cNvSpPr>
          <p:nvPr/>
        </p:nvSpPr>
        <p:spPr bwMode="auto">
          <a:xfrm>
            <a:off x="609600" y="54253"/>
            <a:ext cx="10972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3600" dirty="0">
                <a:solidFill>
                  <a:schemeClr val="bg1"/>
                </a:solidFill>
                <a:latin typeface="Helvetica" panose="020B0604020202020204" pitchFamily="34" charset="0"/>
                <a:cs typeface="Helvetica" panose="020B0604020202020204" pitchFamily="34" charset="0"/>
              </a:rPr>
              <a:t>Canvas Direct Assessment Process</a:t>
            </a:r>
          </a:p>
        </p:txBody>
      </p:sp>
      <p:pic>
        <p:nvPicPr>
          <p:cNvPr id="78" name="Picture 77">
            <a:extLst>
              <a:ext uri="{FF2B5EF4-FFF2-40B4-BE49-F238E27FC236}">
                <a16:creationId xmlns:a16="http://schemas.microsoft.com/office/drawing/2014/main" xmlns="" id="{215B3ACE-3576-4EF4-A7FB-701A71F7B1A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55484"/>
          <a:stretch/>
        </p:blipFill>
        <p:spPr>
          <a:xfrm>
            <a:off x="2394911" y="6240924"/>
            <a:ext cx="1716505" cy="486435"/>
          </a:xfrm>
          <a:prstGeom prst="rect">
            <a:avLst/>
          </a:prstGeom>
        </p:spPr>
      </p:pic>
    </p:spTree>
    <p:extLst>
      <p:ext uri="{BB962C8B-B14F-4D97-AF65-F5344CB8AC3E}">
        <p14:creationId xmlns:p14="http://schemas.microsoft.com/office/powerpoint/2010/main" val="83764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p:cTn id="32" dur="500" fill="hold"/>
                                        <p:tgtEl>
                                          <p:spTgt spid="66"/>
                                        </p:tgtEl>
                                        <p:attrNameLst>
                                          <p:attrName>ppt_w</p:attrName>
                                        </p:attrNameLst>
                                      </p:cBhvr>
                                      <p:tavLst>
                                        <p:tav tm="0">
                                          <p:val>
                                            <p:fltVal val="0"/>
                                          </p:val>
                                        </p:tav>
                                        <p:tav tm="100000">
                                          <p:val>
                                            <p:strVal val="#ppt_w"/>
                                          </p:val>
                                        </p:tav>
                                      </p:tavLst>
                                    </p:anim>
                                    <p:anim calcmode="lin" valueType="num">
                                      <p:cBhvr>
                                        <p:cTn id="33" dur="500" fill="hold"/>
                                        <p:tgtEl>
                                          <p:spTgt spid="66"/>
                                        </p:tgtEl>
                                        <p:attrNameLst>
                                          <p:attrName>ppt_h</p:attrName>
                                        </p:attrNameLst>
                                      </p:cBhvr>
                                      <p:tavLst>
                                        <p:tav tm="0">
                                          <p:val>
                                            <p:fltVal val="0"/>
                                          </p:val>
                                        </p:tav>
                                        <p:tav tm="100000">
                                          <p:val>
                                            <p:strVal val="#ppt_h"/>
                                          </p:val>
                                        </p:tav>
                                      </p:tavLst>
                                    </p:anim>
                                    <p:animEffect transition="in" filter="fade">
                                      <p:cBhvr>
                                        <p:cTn id="34" dur="500"/>
                                        <p:tgtEl>
                                          <p:spTgt spid="66"/>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wipe(up)">
                                      <p:cBhvr>
                                        <p:cTn id="50" dur="2000"/>
                                        <p:tgtEl>
                                          <p:spTgt spid="79"/>
                                        </p:tgtEl>
                                      </p:cBhvr>
                                    </p:animEffect>
                                  </p:childTnLst>
                                </p:cTn>
                              </p:par>
                            </p:childTnLst>
                          </p:cTn>
                        </p:par>
                        <p:par>
                          <p:cTn id="51" fill="hold">
                            <p:stCondLst>
                              <p:cond delay="2000"/>
                            </p:stCondLst>
                            <p:childTnLst>
                              <p:par>
                                <p:cTn id="52" presetID="22" presetClass="entr" presetSubtype="1"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wipe(up)">
                                      <p:cBhvr>
                                        <p:cTn id="54" dur="1000"/>
                                        <p:tgtEl>
                                          <p:spTgt spid="77"/>
                                        </p:tgtEl>
                                      </p:cBhvr>
                                    </p:animEffect>
                                  </p:childTnLst>
                                </p:cTn>
                              </p:par>
                            </p:childTnLst>
                          </p:cTn>
                        </p:par>
                        <p:par>
                          <p:cTn id="55" fill="hold">
                            <p:stCondLst>
                              <p:cond delay="3000"/>
                            </p:stCondLst>
                            <p:childTnLst>
                              <p:par>
                                <p:cTn id="56" presetID="2" presetClass="entr" presetSubtype="8"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500" fill="hold"/>
                                        <p:tgtEl>
                                          <p:spTgt spid="70"/>
                                        </p:tgtEl>
                                        <p:attrNameLst>
                                          <p:attrName>ppt_x</p:attrName>
                                        </p:attrNameLst>
                                      </p:cBhvr>
                                      <p:tavLst>
                                        <p:tav tm="0">
                                          <p:val>
                                            <p:strVal val="0-#ppt_w/2"/>
                                          </p:val>
                                        </p:tav>
                                        <p:tav tm="100000">
                                          <p:val>
                                            <p:strVal val="#ppt_x"/>
                                          </p:val>
                                        </p:tav>
                                      </p:tavLst>
                                    </p:anim>
                                    <p:anim calcmode="lin" valueType="num">
                                      <p:cBhvr additive="base">
                                        <p:cTn id="59" dur="500" fill="hold"/>
                                        <p:tgtEl>
                                          <p:spTgt spid="70"/>
                                        </p:tgtEl>
                                        <p:attrNameLst>
                                          <p:attrName>ppt_y</p:attrName>
                                        </p:attrNameLst>
                                      </p:cBhvr>
                                      <p:tavLst>
                                        <p:tav tm="0">
                                          <p:val>
                                            <p:strVal val="#ppt_y"/>
                                          </p:val>
                                        </p:tav>
                                        <p:tav tm="100000">
                                          <p:val>
                                            <p:strVal val="#ppt_y"/>
                                          </p:val>
                                        </p:tav>
                                      </p:tavLst>
                                    </p:anim>
                                  </p:childTnLst>
                                </p:cTn>
                              </p:par>
                            </p:childTnLst>
                          </p:cTn>
                        </p:par>
                        <p:par>
                          <p:cTn id="60" fill="hold">
                            <p:stCondLst>
                              <p:cond delay="3500"/>
                            </p:stCondLst>
                            <p:childTnLst>
                              <p:par>
                                <p:cTn id="61" presetID="16" presetClass="entr" presetSubtype="21"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arn(inVertical)">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4" grpId="0" animBg="1"/>
      <p:bldP spid="5" grpId="0" animBg="1"/>
      <p:bldP spid="77" grpId="0" animBg="1"/>
      <p:bldP spid="66" grpId="0" animBg="1"/>
      <p:bldP spid="67" grpId="0" animBg="1"/>
      <p:bldP spid="70" grpId="0" animBg="1"/>
      <p:bldP spid="7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671804"/>
          </a:xfrm>
        </p:spPr>
        <p:txBody>
          <a:bodyPr>
            <a:normAutofit fontScale="90000"/>
          </a:bodyPr>
          <a:lstStyle/>
          <a:p>
            <a:r>
              <a:rPr lang="en-US" dirty="0">
                <a:solidFill>
                  <a:schemeClr val="bg1"/>
                </a:solidFill>
              </a:rPr>
              <a:t>Learning Mastery Gradebook</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163" y="746448"/>
            <a:ext cx="11499674" cy="5218236"/>
          </a:xfrm>
        </p:spPr>
      </p:pic>
    </p:spTree>
    <p:extLst>
      <p:ext uri="{BB962C8B-B14F-4D97-AF65-F5344CB8AC3E}">
        <p14:creationId xmlns:p14="http://schemas.microsoft.com/office/powerpoint/2010/main" val="159329760"/>
      </p:ext>
    </p:extLst>
  </p:cSld>
  <p:clrMapOvr>
    <a:masterClrMapping/>
  </p:clrMapOvr>
  <p:transition xmlns:p14="http://schemas.microsoft.com/office/powerpoint/2010/mai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5127031" cy="1676603"/>
          </a:xfrm>
        </p:spPr>
        <p:txBody>
          <a:bodyPr>
            <a:normAutofit/>
          </a:bodyPr>
          <a:lstStyle/>
          <a:p>
            <a:r>
              <a:rPr lang="en-US" dirty="0"/>
              <a:t>Learning Mastery Gradebook</a:t>
            </a:r>
          </a:p>
        </p:txBody>
      </p:sp>
      <p:sp>
        <p:nvSpPr>
          <p:cNvPr id="10" name="Content Placeholder 9">
            <a:extLst>
              <a:ext uri="{FF2B5EF4-FFF2-40B4-BE49-F238E27FC236}">
                <a16:creationId xmlns:a16="http://schemas.microsoft.com/office/drawing/2014/main" xmlns="" id="{F458213F-14BD-4D67-9507-02816A8521E2}"/>
              </a:ext>
            </a:extLst>
          </p:cNvPr>
          <p:cNvSpPr>
            <a:spLocks noGrp="1"/>
          </p:cNvSpPr>
          <p:nvPr>
            <p:ph idx="1"/>
          </p:nvPr>
        </p:nvSpPr>
        <p:spPr>
          <a:xfrm>
            <a:off x="648930" y="2438400"/>
            <a:ext cx="5127029" cy="3785419"/>
          </a:xfrm>
        </p:spPr>
        <p:txBody>
          <a:bodyPr>
            <a:normAutofit/>
          </a:bodyPr>
          <a:lstStyle/>
          <a:p>
            <a:endParaRPr lang="en-US"/>
          </a:p>
        </p:txBody>
      </p:sp>
      <p:pic>
        <p:nvPicPr>
          <p:cNvPr id="8" name="Content Placeholder 4"/>
          <p:cNvPicPr>
            <a:picLocks noChangeAspect="1"/>
          </p:cNvPicPr>
          <p:nvPr/>
        </p:nvPicPr>
        <p:blipFill rotWithShape="1">
          <a:blip r:embed="rId3">
            <a:extLst>
              <a:ext uri="{28A0092B-C50C-407E-A947-70E740481C1C}">
                <a14:useLocalDpi xmlns:a14="http://schemas.microsoft.com/office/drawing/2010/main" val="0"/>
              </a:ext>
            </a:extLst>
          </a:blip>
          <a:srcRect b="23065"/>
          <a:stretch/>
        </p:blipFill>
        <p:spPr>
          <a:xfrm>
            <a:off x="6090613" y="640082"/>
            <a:ext cx="5461724" cy="5577837"/>
          </a:xfrm>
          <a:prstGeom prst="rect">
            <a:avLst/>
          </a:prstGeom>
          <a:effectLst/>
        </p:spPr>
      </p:pic>
    </p:spTree>
    <p:extLst>
      <p:ext uri="{BB962C8B-B14F-4D97-AF65-F5344CB8AC3E}">
        <p14:creationId xmlns:p14="http://schemas.microsoft.com/office/powerpoint/2010/main" val="3153839169"/>
      </p:ext>
    </p:extLst>
  </p:cSld>
  <p:clrMapOvr>
    <a:masterClrMapping/>
  </p:clrMapOvr>
  <p:transition xmlns:p14="http://schemas.microsoft.com/office/powerpoint/2010/mai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1.png" descr="CreateExams.png"/>
          <p:cNvPicPr/>
          <p:nvPr/>
        </p:nvPicPr>
        <p:blipFill>
          <a:blip r:embed="rId3">
            <a:extLst/>
          </a:blip>
          <a:stretch>
            <a:fillRect/>
          </a:stretch>
        </p:blipFill>
        <p:spPr>
          <a:xfrm>
            <a:off x="1951910" y="444501"/>
            <a:ext cx="2016274" cy="2303090"/>
          </a:xfrm>
          <a:prstGeom prst="rect">
            <a:avLst/>
          </a:prstGeom>
          <a:ln w="12700" cap="flat">
            <a:noFill/>
            <a:miter lim="400000"/>
          </a:ln>
          <a:effectLst/>
        </p:spPr>
      </p:pic>
      <p:sp>
        <p:nvSpPr>
          <p:cNvPr id="2" name="Title 1"/>
          <p:cNvSpPr>
            <a:spLocks noGrp="1"/>
          </p:cNvSpPr>
          <p:nvPr>
            <p:ph type="title"/>
          </p:nvPr>
        </p:nvSpPr>
        <p:spPr>
          <a:xfrm>
            <a:off x="2307318" y="1930774"/>
            <a:ext cx="1305458" cy="432547"/>
          </a:xfrm>
        </p:spPr>
        <p:txBody>
          <a:bodyPr/>
          <a:lstStyle/>
          <a:p>
            <a:r>
              <a:rPr lang="en-US" sz="1800" dirty="0">
                <a:solidFill>
                  <a:schemeClr val="bg1"/>
                </a:solidFill>
              </a:rPr>
              <a:t>Faculty</a:t>
            </a:r>
          </a:p>
        </p:txBody>
      </p:sp>
      <p:pic>
        <p:nvPicPr>
          <p:cNvPr id="1026" name="Picture 2" descr="http://edtechtimes.com/wp-content/uploads/2012/12/Canvas_vertical_colo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10751" y="2060519"/>
            <a:ext cx="1070962" cy="880609"/>
          </a:xfrm>
          <a:prstGeom prst="rect">
            <a:avLst/>
          </a:prstGeom>
          <a:noFill/>
          <a:extLst>
            <a:ext uri="{909E8E84-426E-40dd-AFC4-6F175D3DCCD1}">
              <a14:hiddenFill xmlns:a14="http://schemas.microsoft.com/office/drawing/2010/main">
                <a:solidFill>
                  <a:srgbClr val="FFFFFF"/>
                </a:solidFill>
              </a14:hiddenFill>
            </a:ext>
          </a:extLst>
        </p:spPr>
      </p:pic>
      <p:sp>
        <p:nvSpPr>
          <p:cNvPr id="7" name="Shape 400"/>
          <p:cNvSpPr/>
          <p:nvPr/>
        </p:nvSpPr>
        <p:spPr>
          <a:xfrm>
            <a:off x="3318200" y="1596046"/>
            <a:ext cx="1046710" cy="0"/>
          </a:xfrm>
          <a:prstGeom prst="line">
            <a:avLst/>
          </a:prstGeom>
          <a:ln w="28575">
            <a:solidFill>
              <a:srgbClr val="F15D22"/>
            </a:solidFill>
            <a:prstDash val="dash"/>
            <a:tailEnd type="triangle"/>
          </a:ln>
        </p:spPr>
        <p:txBody>
          <a:bodyPr lIns="0" tIns="0" rIns="0" bIns="0"/>
          <a:lstStyle/>
          <a:p>
            <a:pPr lvl="0">
              <a:defRPr sz="1200">
                <a:latin typeface="+mj-lt"/>
                <a:ea typeface="+mj-ea"/>
                <a:cs typeface="+mj-cs"/>
                <a:sym typeface="Helvetica"/>
              </a:defRPr>
            </a:pPr>
            <a:endParaRPr sz="1400"/>
          </a:p>
        </p:txBody>
      </p:sp>
      <p:grpSp>
        <p:nvGrpSpPr>
          <p:cNvPr id="8" name="Group 433"/>
          <p:cNvGrpSpPr/>
          <p:nvPr/>
        </p:nvGrpSpPr>
        <p:grpSpPr>
          <a:xfrm>
            <a:off x="2847033" y="3514865"/>
            <a:ext cx="2126364" cy="1555978"/>
            <a:chOff x="0" y="0"/>
            <a:chExt cx="2126363" cy="1555978"/>
          </a:xfrm>
        </p:grpSpPr>
        <p:pic>
          <p:nvPicPr>
            <p:cNvPr id="9" name="image18.png" descr="studentdesk.png"/>
            <p:cNvPicPr/>
            <p:nvPr/>
          </p:nvPicPr>
          <p:blipFill>
            <a:blip r:embed="rId5">
              <a:extLst/>
            </a:blip>
            <a:stretch>
              <a:fillRect/>
            </a:stretch>
          </p:blipFill>
          <p:spPr>
            <a:xfrm>
              <a:off x="0" y="0"/>
              <a:ext cx="2126363" cy="1555978"/>
            </a:xfrm>
            <a:prstGeom prst="rect">
              <a:avLst/>
            </a:prstGeom>
            <a:ln w="12700" cap="flat">
              <a:noFill/>
              <a:miter lim="400000"/>
            </a:ln>
            <a:effectLst/>
          </p:spPr>
        </p:pic>
        <p:sp>
          <p:nvSpPr>
            <p:cNvPr id="10" name="Shape 432"/>
            <p:cNvSpPr/>
            <p:nvPr/>
          </p:nvSpPr>
          <p:spPr>
            <a:xfrm>
              <a:off x="430416" y="927250"/>
              <a:ext cx="1075606" cy="3693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000">
                  <a:solidFill>
                    <a:srgbClr val="FFFFFF"/>
                  </a:solidFill>
                </a:defRPr>
              </a:lvl1pPr>
            </a:lstStyle>
            <a:p>
              <a:pPr lvl="0">
                <a:defRPr sz="1800">
                  <a:solidFill>
                    <a:srgbClr val="000000"/>
                  </a:solidFill>
                </a:defRPr>
              </a:pPr>
              <a:r>
                <a:t>Student</a:t>
              </a:r>
            </a:p>
          </p:txBody>
        </p:sp>
      </p:grpSp>
      <p:sp>
        <p:nvSpPr>
          <p:cNvPr id="11" name="Shape 401"/>
          <p:cNvSpPr/>
          <p:nvPr/>
        </p:nvSpPr>
        <p:spPr>
          <a:xfrm flipV="1">
            <a:off x="4147734" y="2313790"/>
            <a:ext cx="541764" cy="1381910"/>
          </a:xfrm>
          <a:prstGeom prst="line">
            <a:avLst/>
          </a:prstGeom>
          <a:ln w="28575">
            <a:solidFill>
              <a:srgbClr val="F15D22"/>
            </a:solidFill>
            <a:prstDash val="dash"/>
            <a:headEnd type="triangle"/>
          </a:ln>
        </p:spPr>
        <p:txBody>
          <a:bodyPr lIns="0" tIns="0" rIns="0" bIns="0"/>
          <a:lstStyle/>
          <a:p>
            <a:pPr lvl="0">
              <a:defRPr sz="1200">
                <a:latin typeface="+mj-lt"/>
                <a:ea typeface="+mj-ea"/>
                <a:cs typeface="+mj-cs"/>
                <a:sym typeface="Helvetica"/>
              </a:defRPr>
            </a:pPr>
            <a:endParaRPr sz="1200"/>
          </a:p>
        </p:txBody>
      </p:sp>
      <p:pic>
        <p:nvPicPr>
          <p:cNvPr id="12" name="image20.png" descr="workoffline.png"/>
          <p:cNvPicPr/>
          <p:nvPr/>
        </p:nvPicPr>
        <p:blipFill>
          <a:blip r:embed="rId6">
            <a:extLst/>
          </a:blip>
          <a:stretch>
            <a:fillRect/>
          </a:stretch>
        </p:blipFill>
        <p:spPr>
          <a:xfrm>
            <a:off x="3989438" y="1081630"/>
            <a:ext cx="1673860" cy="988374"/>
          </a:xfrm>
          <a:prstGeom prst="rect">
            <a:avLst/>
          </a:prstGeom>
          <a:ln w="12700">
            <a:miter lim="400000"/>
          </a:ln>
        </p:spPr>
      </p:pic>
      <p:sp>
        <p:nvSpPr>
          <p:cNvPr id="13" name="Shape 397"/>
          <p:cNvSpPr/>
          <p:nvPr/>
        </p:nvSpPr>
        <p:spPr>
          <a:xfrm flipH="1">
            <a:off x="4716092" y="4282138"/>
            <a:ext cx="2375176" cy="10718"/>
          </a:xfrm>
          <a:prstGeom prst="line">
            <a:avLst/>
          </a:prstGeom>
          <a:ln w="28575">
            <a:solidFill>
              <a:srgbClr val="F15D22"/>
            </a:solidFill>
            <a:prstDash val="dash"/>
            <a:headEnd type="triangle"/>
          </a:ln>
        </p:spPr>
        <p:txBody>
          <a:bodyPr lIns="0" tIns="0" rIns="0" bIns="0"/>
          <a:lstStyle/>
          <a:p>
            <a:pPr lvl="0">
              <a:defRPr sz="1200">
                <a:latin typeface="+mj-lt"/>
                <a:ea typeface="+mj-ea"/>
                <a:cs typeface="+mj-cs"/>
                <a:sym typeface="Helvetica"/>
              </a:defRPr>
            </a:pPr>
            <a:endParaRPr sz="120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1269" y="3064090"/>
            <a:ext cx="3445063" cy="2756050"/>
          </a:xfrm>
          <a:prstGeom prst="ellipse">
            <a:avLst/>
          </a:prstGeom>
          <a:ln>
            <a:noFill/>
          </a:ln>
          <a:effectLst>
            <a:softEdge rad="112500"/>
          </a:effectLst>
        </p:spPr>
      </p:pic>
      <p:pic>
        <p:nvPicPr>
          <p:cNvPr id="4" name="Picture 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22654" y="254614"/>
            <a:ext cx="2111420" cy="2108706"/>
          </a:xfrm>
          <a:prstGeom prst="rect">
            <a:avLst/>
          </a:prstGeom>
        </p:spPr>
      </p:pic>
      <p:sp>
        <p:nvSpPr>
          <p:cNvPr id="17" name="Shape 401"/>
          <p:cNvSpPr/>
          <p:nvPr/>
        </p:nvSpPr>
        <p:spPr>
          <a:xfrm>
            <a:off x="8704035" y="2466475"/>
            <a:ext cx="0" cy="717745"/>
          </a:xfrm>
          <a:prstGeom prst="line">
            <a:avLst/>
          </a:prstGeom>
          <a:ln w="28575">
            <a:solidFill>
              <a:srgbClr val="F15D22"/>
            </a:solidFill>
            <a:prstDash val="dash"/>
            <a:headEnd type="triangle"/>
          </a:ln>
        </p:spPr>
        <p:txBody>
          <a:bodyPr lIns="0" tIns="0" rIns="0" bIns="0"/>
          <a:lstStyle/>
          <a:p>
            <a:pPr lvl="0">
              <a:defRPr sz="1200">
                <a:latin typeface="+mj-lt"/>
                <a:ea typeface="+mj-ea"/>
                <a:cs typeface="+mj-cs"/>
                <a:sym typeface="Helvetica"/>
              </a:defRPr>
            </a:pPr>
            <a:endParaRPr sz="1200"/>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0668000" cy="6858000"/>
          </a:xfrm>
          <a:prstGeom prst="rect">
            <a:avLst/>
          </a:prstGeom>
        </p:spPr>
      </p:pic>
    </p:spTree>
    <p:extLst>
      <p:ext uri="{BB962C8B-B14F-4D97-AF65-F5344CB8AC3E}">
        <p14:creationId xmlns:p14="http://schemas.microsoft.com/office/powerpoint/2010/main" val="394095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500" fill="hold"/>
                                        <p:tgtEl>
                                          <p:spTgt spid="6"/>
                                        </p:tgtEl>
                                        <p:attrNameLst>
                                          <p:attrName>ppt_x</p:attrName>
                                        </p:attrNameLst>
                                      </p:cBhvr>
                                      <p:tavLst>
                                        <p:tav tm="0">
                                          <p:val>
                                            <p:strVal val="1+#ppt_w/2"/>
                                          </p:val>
                                        </p:tav>
                                        <p:tav tm="100000">
                                          <p:val>
                                            <p:strVal val="#ppt_x"/>
                                          </p:val>
                                        </p:tav>
                                      </p:tavLst>
                                    </p:anim>
                                    <p:anim calcmode="lin" valueType="num">
                                      <p:cBhvr additive="base">
                                        <p:cTn id="26"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746" y="2790"/>
            <a:ext cx="8229600" cy="685800"/>
          </a:xfrm>
        </p:spPr>
        <p:txBody>
          <a:bodyPr>
            <a:normAutofit fontScale="90000"/>
          </a:bodyPr>
          <a:lstStyle/>
          <a:p>
            <a:r>
              <a:rPr lang="en-US" dirty="0">
                <a:solidFill>
                  <a:srgbClr val="FFFFFF"/>
                </a:solidFill>
                <a:cs typeface="Calibri"/>
              </a:rPr>
              <a:t>Knowledge-based Exams</a:t>
            </a:r>
            <a:endParaRPr lang="en-US" dirty="0"/>
          </a:p>
        </p:txBody>
      </p:sp>
      <p:pic>
        <p:nvPicPr>
          <p:cNvPr id="4" name="Picture 4">
            <a:extLst>
              <a:ext uri="{FF2B5EF4-FFF2-40B4-BE49-F238E27FC236}">
                <a16:creationId xmlns:a16="http://schemas.microsoft.com/office/drawing/2014/main" xmlns="" id="{ADBFE8AA-6EF5-41A0-A61B-F82A958DCA86}"/>
              </a:ext>
            </a:extLst>
          </p:cNvPr>
          <p:cNvPicPr>
            <a:picLocks noGrp="1" noChangeAspect="1"/>
          </p:cNvPicPr>
          <p:nvPr>
            <p:ph idx="1"/>
          </p:nvPr>
        </p:nvPicPr>
        <p:blipFill>
          <a:blip r:embed="rId3"/>
          <a:stretch>
            <a:fillRect/>
          </a:stretch>
        </p:blipFill>
        <p:spPr>
          <a:xfrm>
            <a:off x="4297369" y="1041537"/>
            <a:ext cx="4423151" cy="1672214"/>
          </a:xfrm>
          <a:prstGeom prst="rect">
            <a:avLst/>
          </a:prstGeom>
        </p:spPr>
      </p:pic>
      <p:pic>
        <p:nvPicPr>
          <p:cNvPr id="6" name="Picture 6" descr="A close up of a piece of paper&#10;&#10;Description generated with very high confidence">
            <a:extLst>
              <a:ext uri="{FF2B5EF4-FFF2-40B4-BE49-F238E27FC236}">
                <a16:creationId xmlns:a16="http://schemas.microsoft.com/office/drawing/2014/main" xmlns="" id="{CEE635AF-4395-4860-9098-744D7F23C0EF}"/>
              </a:ext>
            </a:extLst>
          </p:cNvPr>
          <p:cNvPicPr>
            <a:picLocks noChangeAspect="1"/>
          </p:cNvPicPr>
          <p:nvPr/>
        </p:nvPicPr>
        <p:blipFill>
          <a:blip r:embed="rId4"/>
          <a:stretch>
            <a:fillRect/>
          </a:stretch>
        </p:blipFill>
        <p:spPr>
          <a:xfrm rot="1500000">
            <a:off x="8348546" y="1170878"/>
            <a:ext cx="2743200" cy="1371600"/>
          </a:xfrm>
          <a:prstGeom prst="rect">
            <a:avLst/>
          </a:prstGeom>
          <a:ln>
            <a:noFill/>
          </a:ln>
          <a:effectLst>
            <a:softEdge rad="112500"/>
          </a:effectLst>
        </p:spPr>
      </p:pic>
      <p:pic>
        <p:nvPicPr>
          <p:cNvPr id="8" name="Picture 8" descr="A hand holding a computer keyboard&#10;&#10;Description generated with very high confidence">
            <a:extLst>
              <a:ext uri="{FF2B5EF4-FFF2-40B4-BE49-F238E27FC236}">
                <a16:creationId xmlns:a16="http://schemas.microsoft.com/office/drawing/2014/main" xmlns="" id="{3898886C-96AA-4B5D-A477-BF0609D985AC}"/>
              </a:ext>
            </a:extLst>
          </p:cNvPr>
          <p:cNvPicPr>
            <a:picLocks noChangeAspect="1"/>
          </p:cNvPicPr>
          <p:nvPr/>
        </p:nvPicPr>
        <p:blipFill>
          <a:blip r:embed="rId5"/>
          <a:stretch>
            <a:fillRect/>
          </a:stretch>
        </p:blipFill>
        <p:spPr>
          <a:xfrm rot="-960000">
            <a:off x="1657814" y="887195"/>
            <a:ext cx="2743200" cy="1827455"/>
          </a:xfrm>
          <a:prstGeom prst="rect">
            <a:avLst/>
          </a:prstGeom>
          <a:ln>
            <a:noFill/>
          </a:ln>
          <a:effectLst>
            <a:softEdge rad="112500"/>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770654"/>
            <a:ext cx="9144000" cy="5103628"/>
          </a:xfrm>
          <a:prstGeom prst="rect">
            <a:avLst/>
          </a:prstGeom>
        </p:spPr>
      </p:pic>
      <p:sp>
        <p:nvSpPr>
          <p:cNvPr id="5" name="Rounded Rectangle 4"/>
          <p:cNvSpPr/>
          <p:nvPr/>
        </p:nvSpPr>
        <p:spPr>
          <a:xfrm>
            <a:off x="2241177" y="2115670"/>
            <a:ext cx="8104095" cy="376517"/>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9" name="Rounded Rectangle 8"/>
          <p:cNvSpPr/>
          <p:nvPr/>
        </p:nvSpPr>
        <p:spPr>
          <a:xfrm>
            <a:off x="1616052" y="3322469"/>
            <a:ext cx="2681317" cy="376517"/>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0" name="Rounded Rectangle 9"/>
          <p:cNvSpPr/>
          <p:nvPr/>
        </p:nvSpPr>
        <p:spPr>
          <a:xfrm>
            <a:off x="1721985" y="4149379"/>
            <a:ext cx="3423757" cy="376517"/>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2" name="Rounded Rectangle 11"/>
          <p:cNvSpPr/>
          <p:nvPr/>
        </p:nvSpPr>
        <p:spPr>
          <a:xfrm>
            <a:off x="6331738" y="2559923"/>
            <a:ext cx="2681317" cy="184298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2647083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10" grpId="0" animBg="1"/>
      <p:bldP spid="10" grpId="1"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C768A-1374-D74B-99D1-4B49A87B98E9}"/>
              </a:ext>
            </a:extLst>
          </p:cNvPr>
          <p:cNvSpPr>
            <a:spLocks noGrp="1"/>
          </p:cNvSpPr>
          <p:nvPr>
            <p:ph type="title"/>
          </p:nvPr>
        </p:nvSpPr>
        <p:spPr>
          <a:xfrm>
            <a:off x="609600" y="0"/>
            <a:ext cx="10972800" cy="692331"/>
          </a:xfrm>
        </p:spPr>
        <p:txBody>
          <a:bodyPr/>
          <a:lstStyle/>
          <a:p>
            <a:r>
              <a:rPr lang="en-US" sz="4800" dirty="0">
                <a:solidFill>
                  <a:schemeClr val="bg1"/>
                </a:solidFill>
              </a:rPr>
              <a:t>Outcomes in CANVAS</a:t>
            </a:r>
          </a:p>
        </p:txBody>
      </p:sp>
      <p:pic>
        <p:nvPicPr>
          <p:cNvPr id="4" name="Picture 4">
            <a:extLst>
              <a:ext uri="{FF2B5EF4-FFF2-40B4-BE49-F238E27FC236}">
                <a16:creationId xmlns:a16="http://schemas.microsoft.com/office/drawing/2014/main" xmlns="" id="{B0862446-61F3-9F41-8EB9-585F83FF565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779" t="30668" b="22781"/>
          <a:stretch/>
        </p:blipFill>
        <p:spPr>
          <a:xfrm>
            <a:off x="1044206" y="1794011"/>
            <a:ext cx="10905307" cy="4084275"/>
          </a:xfrm>
          <a:prstGeom prst="rect">
            <a:avLst/>
          </a:prstGeom>
        </p:spPr>
      </p:pic>
      <p:sp>
        <p:nvSpPr>
          <p:cNvPr id="3" name="TextBox 2">
            <a:extLst>
              <a:ext uri="{FF2B5EF4-FFF2-40B4-BE49-F238E27FC236}">
                <a16:creationId xmlns:a16="http://schemas.microsoft.com/office/drawing/2014/main" xmlns="" id="{72581527-5A1A-4149-A91C-A3DB57C24DC8}"/>
              </a:ext>
            </a:extLst>
          </p:cNvPr>
          <p:cNvSpPr txBox="1"/>
          <p:nvPr/>
        </p:nvSpPr>
        <p:spPr>
          <a:xfrm>
            <a:off x="1158240" y="1209236"/>
            <a:ext cx="4937760" cy="584775"/>
          </a:xfrm>
          <a:prstGeom prst="rect">
            <a:avLst/>
          </a:prstGeom>
          <a:noFill/>
        </p:spPr>
        <p:txBody>
          <a:bodyPr wrap="square" rtlCol="0">
            <a:spAutoFit/>
          </a:bodyPr>
          <a:lstStyle/>
          <a:p>
            <a:r>
              <a:rPr lang="en-US" sz="3200" dirty="0"/>
              <a:t>In the administrative portal</a:t>
            </a:r>
          </a:p>
        </p:txBody>
      </p:sp>
      <p:pic>
        <p:nvPicPr>
          <p:cNvPr id="5" name="Picture 4">
            <a:extLst>
              <a:ext uri="{FF2B5EF4-FFF2-40B4-BE49-F238E27FC236}">
                <a16:creationId xmlns:a16="http://schemas.microsoft.com/office/drawing/2014/main" xmlns="" id="{550A8819-CF92-42BC-978C-8C623B1AF223}"/>
              </a:ext>
            </a:extLst>
          </p:cNvPr>
          <p:cNvPicPr>
            <a:picLocks noChangeAspect="1"/>
          </p:cNvPicPr>
          <p:nvPr/>
        </p:nvPicPr>
        <p:blipFill>
          <a:blip r:embed="rId4"/>
          <a:stretch>
            <a:fillRect/>
          </a:stretch>
        </p:blipFill>
        <p:spPr>
          <a:xfrm>
            <a:off x="0" y="1041389"/>
            <a:ext cx="1158240" cy="843861"/>
          </a:xfrm>
          <a:prstGeom prst="rect">
            <a:avLst/>
          </a:prstGeom>
        </p:spPr>
      </p:pic>
      <p:sp>
        <p:nvSpPr>
          <p:cNvPr id="6" name="Rectangle: Rounded Corners 5">
            <a:extLst>
              <a:ext uri="{FF2B5EF4-FFF2-40B4-BE49-F238E27FC236}">
                <a16:creationId xmlns:a16="http://schemas.microsoft.com/office/drawing/2014/main" xmlns="" id="{5B07E5D1-A685-4C7B-8D9E-1CCFC21083C5}"/>
              </a:ext>
            </a:extLst>
          </p:cNvPr>
          <p:cNvSpPr/>
          <p:nvPr/>
        </p:nvSpPr>
        <p:spPr>
          <a:xfrm>
            <a:off x="1044206" y="1885250"/>
            <a:ext cx="2025565" cy="752622"/>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11707519-519D-451E-A56F-8466BAAAD71C}"/>
              </a:ext>
            </a:extLst>
          </p:cNvPr>
          <p:cNvSpPr/>
          <p:nvPr/>
        </p:nvSpPr>
        <p:spPr>
          <a:xfrm>
            <a:off x="3330206" y="2519380"/>
            <a:ext cx="2330365" cy="584775"/>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xmlns="" id="{A43AC258-ACB4-4E9D-996E-255B7E6BC6D3}"/>
              </a:ext>
            </a:extLst>
          </p:cNvPr>
          <p:cNvCxnSpPr>
            <a:cxnSpLocks/>
          </p:cNvCxnSpPr>
          <p:nvPr/>
        </p:nvCxnSpPr>
        <p:spPr>
          <a:xfrm flipH="1">
            <a:off x="6210035" y="1501623"/>
            <a:ext cx="286824" cy="610206"/>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1" name="Rectangle: Rounded Corners 10">
            <a:extLst>
              <a:ext uri="{FF2B5EF4-FFF2-40B4-BE49-F238E27FC236}">
                <a16:creationId xmlns:a16="http://schemas.microsoft.com/office/drawing/2014/main" xmlns="" id="{D2FF2145-6A4B-4B91-B4A9-E4D10B883947}"/>
              </a:ext>
            </a:extLst>
          </p:cNvPr>
          <p:cNvSpPr/>
          <p:nvPr/>
        </p:nvSpPr>
        <p:spPr>
          <a:xfrm>
            <a:off x="5660571" y="2596301"/>
            <a:ext cx="2330365" cy="1910385"/>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xmlns="" id="{A3332E21-6344-4749-AD4B-EF543C60978C}"/>
              </a:ext>
            </a:extLst>
          </p:cNvPr>
          <p:cNvCxnSpPr>
            <a:cxnSpLocks/>
          </p:cNvCxnSpPr>
          <p:nvPr/>
        </p:nvCxnSpPr>
        <p:spPr>
          <a:xfrm flipH="1">
            <a:off x="4881978" y="1476193"/>
            <a:ext cx="286824" cy="610206"/>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xmlns="" id="{FD41A8B1-A0B0-4EF8-8257-BC6F5FE5F223}"/>
              </a:ext>
            </a:extLst>
          </p:cNvPr>
          <p:cNvCxnSpPr>
            <a:cxnSpLocks/>
          </p:cNvCxnSpPr>
          <p:nvPr/>
        </p:nvCxnSpPr>
        <p:spPr>
          <a:xfrm flipH="1">
            <a:off x="3776255" y="1997787"/>
            <a:ext cx="719133" cy="87398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xmlns="" id="{4237463C-985E-4FC7-BD02-6391917DF227}"/>
              </a:ext>
            </a:extLst>
          </p:cNvPr>
          <p:cNvCxnSpPr>
            <a:cxnSpLocks/>
          </p:cNvCxnSpPr>
          <p:nvPr/>
        </p:nvCxnSpPr>
        <p:spPr>
          <a:xfrm>
            <a:off x="4495388" y="2002041"/>
            <a:ext cx="1289889" cy="809726"/>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a:extLst>
              <a:ext uri="{FF2B5EF4-FFF2-40B4-BE49-F238E27FC236}">
                <a16:creationId xmlns:a16="http://schemas.microsoft.com/office/drawing/2014/main" xmlns="" id="{1AD245E6-A6B1-4E4B-A5E1-80A4E1E01A4D}"/>
              </a:ext>
            </a:extLst>
          </p:cNvPr>
          <p:cNvCxnSpPr>
            <a:cxnSpLocks/>
          </p:cNvCxnSpPr>
          <p:nvPr/>
        </p:nvCxnSpPr>
        <p:spPr>
          <a:xfrm flipH="1">
            <a:off x="7079533" y="1993533"/>
            <a:ext cx="719133" cy="87398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a:extLst>
              <a:ext uri="{FF2B5EF4-FFF2-40B4-BE49-F238E27FC236}">
                <a16:creationId xmlns:a16="http://schemas.microsoft.com/office/drawing/2014/main" xmlns="" id="{14CBDE5A-451F-4209-97C3-E0BE4F15D53A}"/>
              </a:ext>
            </a:extLst>
          </p:cNvPr>
          <p:cNvCxnSpPr>
            <a:cxnSpLocks/>
          </p:cNvCxnSpPr>
          <p:nvPr/>
        </p:nvCxnSpPr>
        <p:spPr>
          <a:xfrm>
            <a:off x="7798666" y="1997787"/>
            <a:ext cx="1289889" cy="809726"/>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48566986"/>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1" nodeType="clickEffect">
                                  <p:stCondLst>
                                    <p:cond delay="0"/>
                                  </p:stCondLst>
                                  <p:childTnLst>
                                    <p:animEffect transition="out" filter="wipe(down)">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22" presetClass="exit" presetSubtype="4" fill="hold" nodeType="withEffect">
                                  <p:stCondLst>
                                    <p:cond delay="0"/>
                                  </p:stCondLst>
                                  <p:childTnLst>
                                    <p:animEffect transition="out" filter="wipe(down)">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grpId="1" nodeType="clickEffect">
                                  <p:stCondLst>
                                    <p:cond delay="0"/>
                                  </p:stCondLst>
                                  <p:childTnLst>
                                    <p:animEffect transition="out" filter="wipe(down)">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22" presetClass="exit" presetSubtype="4" fill="hold" nodeType="withEffect">
                                  <p:stCondLst>
                                    <p:cond delay="0"/>
                                  </p:stCondLst>
                                  <p:childTnLst>
                                    <p:animEffect transition="out" filter="wipe(down)">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nodeType="clickEffect">
                                  <p:stCondLst>
                                    <p:cond delay="0"/>
                                  </p:stCondLst>
                                  <p:childTnLst>
                                    <p:animEffect transition="out" filter="wipe(down)">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par>
                                <p:cTn id="63" presetID="22" presetClass="exit" presetSubtype="4" fill="hold" nodeType="withEffect">
                                  <p:stCondLst>
                                    <p:cond delay="0"/>
                                  </p:stCondLst>
                                  <p:childTnLst>
                                    <p:animEffect transition="out" filter="wipe(down)">
                                      <p:cBhvr>
                                        <p:cTn id="64" dur="500"/>
                                        <p:tgtEl>
                                          <p:spTgt spid="14"/>
                                        </p:tgtEl>
                                      </p:cBhvr>
                                    </p:animEffect>
                                    <p:set>
                                      <p:cBhvr>
                                        <p:cTn id="65" dur="1" fill="hold">
                                          <p:stCondLst>
                                            <p:cond delay="499"/>
                                          </p:stCondLst>
                                        </p:cTn>
                                        <p:tgtEl>
                                          <p:spTgt spid="14"/>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2A56A9C0-8858-4CCF-B5ED-8C9411D52B39}"/>
              </a:ext>
            </a:extLst>
          </p:cNvPr>
          <p:cNvSpPr>
            <a:spLocks noGrp="1"/>
          </p:cNvSpPr>
          <p:nvPr>
            <p:ph type="title"/>
          </p:nvPr>
        </p:nvSpPr>
        <p:spPr>
          <a:xfrm>
            <a:off x="648929" y="629266"/>
            <a:ext cx="3651467" cy="1676603"/>
          </a:xfrm>
        </p:spPr>
        <p:txBody>
          <a:bodyPr>
            <a:normAutofit/>
          </a:bodyPr>
          <a:lstStyle/>
          <a:p>
            <a:pPr>
              <a:lnSpc>
                <a:spcPct val="90000"/>
              </a:lnSpc>
            </a:pPr>
            <a:r>
              <a:rPr lang="en-US" sz="5000"/>
              <a:t>Outcomes in CANVAS</a:t>
            </a:r>
          </a:p>
        </p:txBody>
      </p:sp>
      <p:sp>
        <p:nvSpPr>
          <p:cNvPr id="14" name="Content Placeholder 13">
            <a:extLst>
              <a:ext uri="{FF2B5EF4-FFF2-40B4-BE49-F238E27FC236}">
                <a16:creationId xmlns:a16="http://schemas.microsoft.com/office/drawing/2014/main" xmlns="" id="{C69A1EA1-BD20-4253-8FA9-2C7ED81473C7}"/>
              </a:ext>
            </a:extLst>
          </p:cNvPr>
          <p:cNvSpPr>
            <a:spLocks noGrp="1"/>
          </p:cNvSpPr>
          <p:nvPr>
            <p:ph idx="1"/>
          </p:nvPr>
        </p:nvSpPr>
        <p:spPr>
          <a:xfrm>
            <a:off x="361950" y="2939143"/>
            <a:ext cx="3938447" cy="3284676"/>
          </a:xfrm>
        </p:spPr>
        <p:txBody>
          <a:bodyPr>
            <a:normAutofit/>
          </a:bodyPr>
          <a:lstStyle/>
          <a:p>
            <a:r>
              <a:rPr lang="en-US" sz="2800" dirty="0"/>
              <a:t>Wording must be:</a:t>
            </a:r>
          </a:p>
          <a:p>
            <a:pPr lvl="1"/>
            <a:r>
              <a:rPr lang="en-US" sz="1800" dirty="0"/>
              <a:t>Clear</a:t>
            </a:r>
          </a:p>
          <a:p>
            <a:pPr lvl="1"/>
            <a:r>
              <a:rPr lang="en-US" sz="1800" dirty="0"/>
              <a:t>Applicable</a:t>
            </a:r>
          </a:p>
          <a:p>
            <a:pPr lvl="1"/>
            <a:r>
              <a:rPr lang="en-US" sz="1800" dirty="0"/>
              <a:t>Useful across multiple assignments</a:t>
            </a:r>
          </a:p>
          <a:p>
            <a:endParaRPr lang="en-US" sz="2800" dirty="0"/>
          </a:p>
        </p:txBody>
      </p:sp>
      <p:pic>
        <p:nvPicPr>
          <p:cNvPr id="12" name="Content Placeholder 8">
            <a:extLst>
              <a:ext uri="{FF2B5EF4-FFF2-40B4-BE49-F238E27FC236}">
                <a16:creationId xmlns:a16="http://schemas.microsoft.com/office/drawing/2014/main" xmlns="" id="{F626CEB5-819A-410D-899D-C3A07ED0F2FE}"/>
              </a:ext>
            </a:extLst>
          </p:cNvPr>
          <p:cNvPicPr>
            <a:picLocks noChangeAspect="1"/>
          </p:cNvPicPr>
          <p:nvPr/>
        </p:nvPicPr>
        <p:blipFill rotWithShape="1">
          <a:blip r:embed="rId3">
            <a:extLst>
              <a:ext uri="{28A0092B-C50C-407E-A947-70E740481C1C}">
                <a14:useLocalDpi xmlns:a14="http://schemas.microsoft.com/office/drawing/2010/main" val="0"/>
              </a:ext>
            </a:extLst>
          </a:blip>
          <a:srcRect r="-2" b="3146"/>
          <a:stretch/>
        </p:blipFill>
        <p:spPr>
          <a:xfrm>
            <a:off x="4639056" y="10"/>
            <a:ext cx="7552944" cy="6857990"/>
          </a:xfrm>
          <a:prstGeom prst="rect">
            <a:avLst/>
          </a:prstGeom>
          <a:effectLst/>
        </p:spPr>
      </p:pic>
      <p:sp>
        <p:nvSpPr>
          <p:cNvPr id="13" name="Rectangle: Rounded Corners 12">
            <a:extLst>
              <a:ext uri="{FF2B5EF4-FFF2-40B4-BE49-F238E27FC236}">
                <a16:creationId xmlns:a16="http://schemas.microsoft.com/office/drawing/2014/main" xmlns="" id="{CAC89353-65FF-4E4F-B231-B43654CC4A16}"/>
              </a:ext>
            </a:extLst>
          </p:cNvPr>
          <p:cNvSpPr/>
          <p:nvPr/>
        </p:nvSpPr>
        <p:spPr>
          <a:xfrm>
            <a:off x="4639055" y="714944"/>
            <a:ext cx="7190995" cy="2847405"/>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8AD5BBE3-99B8-4AE0-B5B1-6137E25E40A4}"/>
              </a:ext>
            </a:extLst>
          </p:cNvPr>
          <p:cNvSpPr/>
          <p:nvPr/>
        </p:nvSpPr>
        <p:spPr>
          <a:xfrm>
            <a:off x="4462320" y="3524661"/>
            <a:ext cx="2025565" cy="752622"/>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xmlns="" id="{7EEF034D-8D0F-4CE2-96F8-82E18992F91F}"/>
              </a:ext>
            </a:extLst>
          </p:cNvPr>
          <p:cNvCxnSpPr>
            <a:cxnSpLocks/>
          </p:cNvCxnSpPr>
          <p:nvPr/>
        </p:nvCxnSpPr>
        <p:spPr>
          <a:xfrm>
            <a:off x="4462320" y="629266"/>
            <a:ext cx="545109" cy="568163"/>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7" name="Rectangle: Rounded Corners 16">
            <a:extLst>
              <a:ext uri="{FF2B5EF4-FFF2-40B4-BE49-F238E27FC236}">
                <a16:creationId xmlns:a16="http://schemas.microsoft.com/office/drawing/2014/main" xmlns="" id="{C868AE4D-3198-4DF3-8C4D-CB78E5370D51}"/>
              </a:ext>
            </a:extLst>
          </p:cNvPr>
          <p:cNvSpPr/>
          <p:nvPr/>
        </p:nvSpPr>
        <p:spPr>
          <a:xfrm>
            <a:off x="6248400" y="736718"/>
            <a:ext cx="1436914" cy="2847405"/>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204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13"/>
                                        </p:tgtEl>
                                      </p:cBhvr>
                                    </p:animEffect>
                                    <p:set>
                                      <p:cBhvr>
                                        <p:cTn id="12" dur="1" fill="hold">
                                          <p:stCondLst>
                                            <p:cond delay="249"/>
                                          </p:stCondLst>
                                        </p:cTn>
                                        <p:tgtEl>
                                          <p:spTgt spid="1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22" presetClass="exit" presetSubtype="4" fill="hold" grpId="1" nodeType="withEffect">
                                  <p:stCondLst>
                                    <p:cond delay="0"/>
                                  </p:stCondLst>
                                  <p:childTnLst>
                                    <p:animEffect transition="out" filter="wipe(down)">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0">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3F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3BE6721-7911-3C45-AA87-E60FE4177D2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defTabSz="914400">
              <a:lnSpc>
                <a:spcPct val="90000"/>
              </a:lnSpc>
            </a:pPr>
            <a:r>
              <a:rPr lang="en-US" sz="2600" kern="1200">
                <a:solidFill>
                  <a:srgbClr val="FFFFFF"/>
                </a:solidFill>
                <a:latin typeface="+mj-lt"/>
                <a:ea typeface="+mj-ea"/>
                <a:cs typeface="+mj-cs"/>
              </a:rPr>
              <a:t>On the course level</a:t>
            </a:r>
          </a:p>
        </p:txBody>
      </p:sp>
      <p:pic>
        <p:nvPicPr>
          <p:cNvPr id="16" name="Content Placeholder 5">
            <a:extLst>
              <a:ext uri="{FF2B5EF4-FFF2-40B4-BE49-F238E27FC236}">
                <a16:creationId xmlns:a16="http://schemas.microsoft.com/office/drawing/2014/main" xmlns="" id="{E7A37A4F-FAD4-4944-A7C5-6A8BFE246711}"/>
              </a:ext>
            </a:extLst>
          </p:cNvPr>
          <p:cNvPicPr>
            <a:picLocks noChangeAspect="1"/>
          </p:cNvPicPr>
          <p:nvPr/>
        </p:nvPicPr>
        <p:blipFill rotWithShape="1">
          <a:blip r:embed="rId3">
            <a:extLst>
              <a:ext uri="{28A0092B-C50C-407E-A947-70E740481C1C}">
                <a14:useLocalDpi xmlns:a14="http://schemas.microsoft.com/office/drawing/2010/main" val="0"/>
              </a:ext>
            </a:extLst>
          </a:blip>
          <a:srcRect r="4633"/>
          <a:stretch/>
        </p:blipFill>
        <p:spPr>
          <a:xfrm>
            <a:off x="3488263" y="821094"/>
            <a:ext cx="8797042" cy="5673012"/>
          </a:xfrm>
          <a:prstGeom prst="rect">
            <a:avLst/>
          </a:prstGeom>
        </p:spPr>
      </p:pic>
      <p:sp>
        <p:nvSpPr>
          <p:cNvPr id="10" name="Rectangle 9">
            <a:extLst>
              <a:ext uri="{FF2B5EF4-FFF2-40B4-BE49-F238E27FC236}">
                <a16:creationId xmlns:a16="http://schemas.microsoft.com/office/drawing/2014/main" xmlns="" id="{EC7C0B94-20D8-433F-BB4D-0DFA513B02DD}"/>
              </a:ext>
            </a:extLst>
          </p:cNvPr>
          <p:cNvSpPr/>
          <p:nvPr/>
        </p:nvSpPr>
        <p:spPr>
          <a:xfrm>
            <a:off x="5243803" y="3328063"/>
            <a:ext cx="1548882" cy="1455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94D2F25A-5303-4206-8249-C84826141F73}"/>
              </a:ext>
            </a:extLst>
          </p:cNvPr>
          <p:cNvSpPr/>
          <p:nvPr/>
        </p:nvSpPr>
        <p:spPr>
          <a:xfrm>
            <a:off x="6945083" y="1483712"/>
            <a:ext cx="5184711" cy="50103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EA45E45C-8723-4BD8-B137-C84895377FCD}"/>
              </a:ext>
            </a:extLst>
          </p:cNvPr>
          <p:cNvSpPr/>
          <p:nvPr/>
        </p:nvSpPr>
        <p:spPr>
          <a:xfrm>
            <a:off x="5243803" y="1461941"/>
            <a:ext cx="1548882" cy="1455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0F0ADCBF-9FE2-4F64-8929-E74E7D5B527B}"/>
              </a:ext>
            </a:extLst>
          </p:cNvPr>
          <p:cNvSpPr/>
          <p:nvPr/>
        </p:nvSpPr>
        <p:spPr>
          <a:xfrm>
            <a:off x="5225142" y="2917516"/>
            <a:ext cx="1698756" cy="41054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AFCDDD3C-41CF-418B-811C-D5C4C0E2355B}"/>
              </a:ext>
            </a:extLst>
          </p:cNvPr>
          <p:cNvSpPr/>
          <p:nvPr/>
        </p:nvSpPr>
        <p:spPr>
          <a:xfrm>
            <a:off x="3488263" y="3657600"/>
            <a:ext cx="1603142" cy="373224"/>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xmlns="" id="{4E7D58AB-B4E3-4D08-89BC-5AC781CE0CD5}"/>
              </a:ext>
            </a:extLst>
          </p:cNvPr>
          <p:cNvCxnSpPr/>
          <p:nvPr/>
        </p:nvCxnSpPr>
        <p:spPr>
          <a:xfrm flipH="1">
            <a:off x="8864082" y="541176"/>
            <a:ext cx="335902" cy="429208"/>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34975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0">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3F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3BE6721-7911-3C45-AA87-E60FE4177D2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defTabSz="914400">
              <a:lnSpc>
                <a:spcPct val="90000"/>
              </a:lnSpc>
            </a:pPr>
            <a:r>
              <a:rPr lang="en-US" sz="2600" kern="1200">
                <a:solidFill>
                  <a:srgbClr val="FFFFFF"/>
                </a:solidFill>
                <a:latin typeface="+mj-lt"/>
                <a:ea typeface="+mj-ea"/>
                <a:cs typeface="+mj-cs"/>
              </a:rPr>
              <a:t>On the course level</a:t>
            </a:r>
          </a:p>
        </p:txBody>
      </p:sp>
      <p:pic>
        <p:nvPicPr>
          <p:cNvPr id="16" name="Content Placeholder 5">
            <a:extLst>
              <a:ext uri="{FF2B5EF4-FFF2-40B4-BE49-F238E27FC236}">
                <a16:creationId xmlns:a16="http://schemas.microsoft.com/office/drawing/2014/main" xmlns="" id="{E7A37A4F-FAD4-4944-A7C5-6A8BFE246711}"/>
              </a:ext>
            </a:extLst>
          </p:cNvPr>
          <p:cNvPicPr>
            <a:picLocks noChangeAspect="1"/>
          </p:cNvPicPr>
          <p:nvPr/>
        </p:nvPicPr>
        <p:blipFill rotWithShape="1">
          <a:blip r:embed="rId3">
            <a:extLst>
              <a:ext uri="{28A0092B-C50C-407E-A947-70E740481C1C}">
                <a14:useLocalDpi xmlns:a14="http://schemas.microsoft.com/office/drawing/2010/main" val="0"/>
              </a:ext>
            </a:extLst>
          </a:blip>
          <a:srcRect r="4633"/>
          <a:stretch/>
        </p:blipFill>
        <p:spPr>
          <a:xfrm>
            <a:off x="3488263" y="821094"/>
            <a:ext cx="8797042" cy="5673012"/>
          </a:xfrm>
          <a:prstGeom prst="rect">
            <a:avLst/>
          </a:prstGeom>
        </p:spPr>
      </p:pic>
      <p:sp>
        <p:nvSpPr>
          <p:cNvPr id="10" name="Rectangle 9">
            <a:extLst>
              <a:ext uri="{FF2B5EF4-FFF2-40B4-BE49-F238E27FC236}">
                <a16:creationId xmlns:a16="http://schemas.microsoft.com/office/drawing/2014/main" xmlns="" id="{EC7C0B94-20D8-433F-BB4D-0DFA513B02DD}"/>
              </a:ext>
            </a:extLst>
          </p:cNvPr>
          <p:cNvSpPr/>
          <p:nvPr/>
        </p:nvSpPr>
        <p:spPr>
          <a:xfrm>
            <a:off x="5243803" y="3328063"/>
            <a:ext cx="1548882" cy="1455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94D2F25A-5303-4206-8249-C84826141F73}"/>
              </a:ext>
            </a:extLst>
          </p:cNvPr>
          <p:cNvSpPr/>
          <p:nvPr/>
        </p:nvSpPr>
        <p:spPr>
          <a:xfrm>
            <a:off x="6945083" y="1483712"/>
            <a:ext cx="5184711" cy="50103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EA45E45C-8723-4BD8-B137-C84895377FCD}"/>
              </a:ext>
            </a:extLst>
          </p:cNvPr>
          <p:cNvSpPr/>
          <p:nvPr/>
        </p:nvSpPr>
        <p:spPr>
          <a:xfrm>
            <a:off x="5243803" y="1461941"/>
            <a:ext cx="1548882" cy="1455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0F0ADCBF-9FE2-4F64-8929-E74E7D5B527B}"/>
              </a:ext>
            </a:extLst>
          </p:cNvPr>
          <p:cNvSpPr/>
          <p:nvPr/>
        </p:nvSpPr>
        <p:spPr>
          <a:xfrm>
            <a:off x="5225142" y="2917516"/>
            <a:ext cx="1698756" cy="41054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4E53449C-0993-4031-8796-046333F2D9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 y="1611231"/>
            <a:ext cx="11458613" cy="3727501"/>
          </a:xfrm>
          <a:prstGeom prst="rect">
            <a:avLst/>
          </a:prstGeom>
        </p:spPr>
      </p:pic>
      <p:cxnSp>
        <p:nvCxnSpPr>
          <p:cNvPr id="15" name="Straight Arrow Connector 14">
            <a:extLst>
              <a:ext uri="{FF2B5EF4-FFF2-40B4-BE49-F238E27FC236}">
                <a16:creationId xmlns:a16="http://schemas.microsoft.com/office/drawing/2014/main" xmlns="" id="{4E7D58AB-B4E3-4D08-89BC-5AC781CE0CD5}"/>
              </a:ext>
            </a:extLst>
          </p:cNvPr>
          <p:cNvCxnSpPr>
            <a:cxnSpLocks/>
          </p:cNvCxnSpPr>
          <p:nvPr/>
        </p:nvCxnSpPr>
        <p:spPr>
          <a:xfrm>
            <a:off x="11551920" y="3988909"/>
            <a:ext cx="0" cy="49614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7972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0">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3F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3BE6721-7911-3C45-AA87-E60FE4177D2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defTabSz="914400">
              <a:lnSpc>
                <a:spcPct val="90000"/>
              </a:lnSpc>
            </a:pPr>
            <a:r>
              <a:rPr lang="en-US" sz="2600" kern="1200">
                <a:solidFill>
                  <a:srgbClr val="FFFFFF"/>
                </a:solidFill>
                <a:latin typeface="+mj-lt"/>
                <a:ea typeface="+mj-ea"/>
                <a:cs typeface="+mj-cs"/>
              </a:rPr>
              <a:t>On the course level</a:t>
            </a:r>
          </a:p>
        </p:txBody>
      </p:sp>
      <p:pic>
        <p:nvPicPr>
          <p:cNvPr id="16" name="Content Placeholder 5">
            <a:extLst>
              <a:ext uri="{FF2B5EF4-FFF2-40B4-BE49-F238E27FC236}">
                <a16:creationId xmlns:a16="http://schemas.microsoft.com/office/drawing/2014/main" xmlns="" id="{E7A37A4F-FAD4-4944-A7C5-6A8BFE246711}"/>
              </a:ext>
            </a:extLst>
          </p:cNvPr>
          <p:cNvPicPr>
            <a:picLocks noChangeAspect="1"/>
          </p:cNvPicPr>
          <p:nvPr/>
        </p:nvPicPr>
        <p:blipFill rotWithShape="1">
          <a:blip r:embed="rId3">
            <a:extLst>
              <a:ext uri="{28A0092B-C50C-407E-A947-70E740481C1C}">
                <a14:useLocalDpi xmlns:a14="http://schemas.microsoft.com/office/drawing/2010/main" val="0"/>
              </a:ext>
            </a:extLst>
          </a:blip>
          <a:srcRect r="5644"/>
          <a:stretch/>
        </p:blipFill>
        <p:spPr>
          <a:xfrm>
            <a:off x="3488263" y="821094"/>
            <a:ext cx="8703737" cy="5673012"/>
          </a:xfrm>
          <a:prstGeom prst="rect">
            <a:avLst/>
          </a:prstGeom>
        </p:spPr>
      </p:pic>
      <p:sp>
        <p:nvSpPr>
          <p:cNvPr id="10" name="Rectangle 9">
            <a:extLst>
              <a:ext uri="{FF2B5EF4-FFF2-40B4-BE49-F238E27FC236}">
                <a16:creationId xmlns:a16="http://schemas.microsoft.com/office/drawing/2014/main" xmlns="" id="{EC7C0B94-20D8-433F-BB4D-0DFA513B02DD}"/>
              </a:ext>
            </a:extLst>
          </p:cNvPr>
          <p:cNvSpPr/>
          <p:nvPr/>
        </p:nvSpPr>
        <p:spPr>
          <a:xfrm>
            <a:off x="5243803" y="3328063"/>
            <a:ext cx="1548882" cy="1455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EA45E45C-8723-4BD8-B137-C84895377FCD}"/>
              </a:ext>
            </a:extLst>
          </p:cNvPr>
          <p:cNvSpPr/>
          <p:nvPr/>
        </p:nvSpPr>
        <p:spPr>
          <a:xfrm>
            <a:off x="5243803" y="1461941"/>
            <a:ext cx="1548882" cy="1455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E5896739-3F7E-4DED-AD08-02404290AF6C}"/>
              </a:ext>
            </a:extLst>
          </p:cNvPr>
          <p:cNvSpPr/>
          <p:nvPr/>
        </p:nvSpPr>
        <p:spPr>
          <a:xfrm>
            <a:off x="3640661" y="1580273"/>
            <a:ext cx="1603142" cy="373224"/>
          </a:xfrm>
          <a:prstGeom prst="round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85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669" y="1427096"/>
            <a:ext cx="2950732" cy="2871468"/>
            <a:chOff x="3183669" y="1427096"/>
            <a:chExt cx="2950732" cy="2871468"/>
          </a:xfrm>
        </p:grpSpPr>
        <p:sp>
          <p:nvSpPr>
            <p:cNvPr id="10" name="Oval 9"/>
            <p:cNvSpPr/>
            <p:nvPr/>
          </p:nvSpPr>
          <p:spPr>
            <a:xfrm>
              <a:off x="3183669" y="1427096"/>
              <a:ext cx="2950732" cy="2871468"/>
            </a:xfrm>
            <a:prstGeom prst="ellipse">
              <a:avLst/>
            </a:prstGeom>
            <a:solidFill>
              <a:schemeClr val="accent3">
                <a:alpha val="6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3720590" y="1797037"/>
              <a:ext cx="2007619" cy="1200329"/>
            </a:xfrm>
            <a:prstGeom prst="rect">
              <a:avLst/>
            </a:prstGeom>
            <a:noFill/>
          </p:spPr>
          <p:txBody>
            <a:bodyPr wrap="square" rtlCol="0">
              <a:spAutoFit/>
            </a:bodyPr>
            <a:lstStyle/>
            <a:p>
              <a:pPr algn="ctr"/>
              <a:r>
                <a:rPr lang="en-US" spc="-39" dirty="0">
                  <a:solidFill>
                    <a:schemeClr val="bg1"/>
                  </a:solidFill>
                  <a:latin typeface="Arial Bold"/>
                  <a:ea typeface="Arial Bold"/>
                  <a:cs typeface="Arial Bold"/>
                  <a:sym typeface="Arial Bold"/>
                </a:rPr>
                <a:t>ASSIGNMENT</a:t>
              </a:r>
            </a:p>
            <a:p>
              <a:pPr algn="ctr"/>
              <a:r>
                <a:rPr lang="en-US" spc="-39" dirty="0">
                  <a:solidFill>
                    <a:schemeClr val="bg1"/>
                  </a:solidFill>
                  <a:latin typeface="Arial Bold"/>
                  <a:ea typeface="Arial Bold"/>
                  <a:cs typeface="Arial Bold"/>
                  <a:sym typeface="Arial Bold"/>
                </a:rPr>
                <a:t>  </a:t>
              </a:r>
            </a:p>
            <a:p>
              <a:pPr algn="ctr"/>
              <a:r>
                <a:rPr lang="en-US" spc="-39" dirty="0">
                  <a:solidFill>
                    <a:schemeClr val="bg1"/>
                  </a:solidFill>
                  <a:latin typeface="Arial Bold"/>
                  <a:ea typeface="Arial Bold"/>
                  <a:cs typeface="Arial Bold"/>
                  <a:sym typeface="Arial Bold"/>
                </a:rPr>
                <a:t>Task with single grade assigned</a:t>
              </a:r>
              <a:endParaRPr lang="en-US" dirty="0">
                <a:solidFill>
                  <a:schemeClr val="bg1"/>
                </a:solidFill>
              </a:endParaRPr>
            </a:p>
          </p:txBody>
        </p:sp>
      </p:grpSp>
      <p:sp>
        <p:nvSpPr>
          <p:cNvPr id="2" name="Title 1"/>
          <p:cNvSpPr>
            <a:spLocks noGrp="1"/>
          </p:cNvSpPr>
          <p:nvPr>
            <p:ph type="title"/>
          </p:nvPr>
        </p:nvSpPr>
        <p:spPr>
          <a:xfrm>
            <a:off x="609600" y="51235"/>
            <a:ext cx="10972800" cy="676843"/>
          </a:xfrm>
        </p:spPr>
        <p:txBody>
          <a:bodyPr/>
          <a:lstStyle/>
          <a:p>
            <a:r>
              <a:rPr lang="en-US" sz="4800" dirty="0">
                <a:solidFill>
                  <a:schemeClr val="bg1"/>
                </a:solidFill>
              </a:rPr>
              <a:t>Types of Assessments in Canvas</a:t>
            </a:r>
          </a:p>
        </p:txBody>
      </p:sp>
      <p:grpSp>
        <p:nvGrpSpPr>
          <p:cNvPr id="12" name="Group 11"/>
          <p:cNvGrpSpPr/>
          <p:nvPr/>
        </p:nvGrpSpPr>
        <p:grpSpPr>
          <a:xfrm>
            <a:off x="3651490" y="2992239"/>
            <a:ext cx="3051115" cy="2994932"/>
            <a:chOff x="2127489" y="2992239"/>
            <a:chExt cx="3051115" cy="2994932"/>
          </a:xfrm>
        </p:grpSpPr>
        <p:sp>
          <p:nvSpPr>
            <p:cNvPr id="3" name="Shape 442"/>
            <p:cNvSpPr/>
            <p:nvPr/>
          </p:nvSpPr>
          <p:spPr>
            <a:xfrm>
              <a:off x="2127489" y="2992239"/>
              <a:ext cx="3051115" cy="29949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E5F9D">
                <a:alpha val="72000"/>
              </a:srgbClr>
            </a:solidFill>
            <a:ln w="12700">
              <a:miter lim="400000"/>
            </a:ln>
          </p:spPr>
          <p:txBody>
            <a:bodyPr lIns="0" tIns="0" rIns="0" bIns="0" anchor="ctr"/>
            <a:lstStyle/>
            <a:p>
              <a:pPr lvl="0" algn="ctr">
                <a:defRPr>
                  <a:solidFill>
                    <a:srgbClr val="DFC15C"/>
                  </a:solidFill>
                </a:defRPr>
              </a:pPr>
              <a:endParaRPr/>
            </a:p>
          </p:txBody>
        </p:sp>
        <p:sp>
          <p:nvSpPr>
            <p:cNvPr id="5" name="Shape 445"/>
            <p:cNvSpPr/>
            <p:nvPr/>
          </p:nvSpPr>
          <p:spPr>
            <a:xfrm>
              <a:off x="2227701" y="3320908"/>
              <a:ext cx="2706600" cy="213904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gn="ctr">
                <a:spcBef>
                  <a:spcPts val="600"/>
                </a:spcBef>
              </a:pPr>
              <a:r>
                <a:rPr lang="en-US" dirty="0">
                  <a:solidFill>
                    <a:srgbClr val="FFFFFF"/>
                  </a:solidFill>
                  <a:latin typeface="Arial Bold"/>
                  <a:cs typeface="Arial Bold"/>
                  <a:sym typeface="Arial Bold"/>
                </a:rPr>
                <a:t>QUESTION BANK</a:t>
              </a:r>
              <a:endParaRPr lang="en-US" dirty="0">
                <a:solidFill>
                  <a:srgbClr val="FFFFFF"/>
                </a:solidFill>
              </a:endParaRPr>
            </a:p>
            <a:p>
              <a:pPr algn="ctr">
                <a:spcBef>
                  <a:spcPts val="600"/>
                </a:spcBef>
              </a:pPr>
              <a:r>
                <a:rPr lang="en-US" dirty="0">
                  <a:solidFill>
                    <a:srgbClr val="FFFFFF"/>
                  </a:solidFill>
                </a:rPr>
                <a:t>(Quizzes)</a:t>
              </a:r>
              <a:endParaRPr dirty="0">
                <a:solidFill>
                  <a:srgbClr val="FFFFFF"/>
                </a:solidFill>
              </a:endParaRPr>
            </a:p>
            <a:p>
              <a:pPr algn="ctr">
                <a:spcBef>
                  <a:spcPts val="600"/>
                </a:spcBef>
              </a:pPr>
              <a:endParaRPr lang="en-US" dirty="0">
                <a:solidFill>
                  <a:srgbClr val="FFFFFF"/>
                </a:solidFill>
              </a:endParaRPr>
            </a:p>
            <a:p>
              <a:pPr algn="ctr">
                <a:spcBef>
                  <a:spcPts val="600"/>
                </a:spcBef>
              </a:pPr>
              <a:r>
                <a:rPr lang="en-US" dirty="0">
                  <a:solidFill>
                    <a:srgbClr val="FFFFFF"/>
                  </a:solidFill>
                </a:rPr>
                <a:t>E</a:t>
              </a:r>
              <a:r>
                <a:rPr dirty="0">
                  <a:solidFill>
                    <a:srgbClr val="FFFFFF"/>
                  </a:solidFill>
                </a:rPr>
                <a:t>xams</a:t>
              </a:r>
            </a:p>
            <a:p>
              <a:pPr algn="ctr">
                <a:spcBef>
                  <a:spcPts val="600"/>
                </a:spcBef>
              </a:pPr>
              <a:r>
                <a:rPr lang="en-US" dirty="0">
                  <a:solidFill>
                    <a:srgbClr val="FFFFFF"/>
                  </a:solidFill>
                </a:rPr>
                <a:t>R</a:t>
              </a:r>
              <a:r>
                <a:rPr dirty="0">
                  <a:solidFill>
                    <a:srgbClr val="FFFFFF"/>
                  </a:solidFill>
                </a:rPr>
                <a:t>eview</a:t>
              </a:r>
              <a:r>
                <a:rPr lang="en-US" dirty="0">
                  <a:solidFill>
                    <a:srgbClr val="FFFFFF"/>
                  </a:solidFill>
                </a:rPr>
                <a:t>s</a:t>
              </a:r>
              <a:endParaRPr dirty="0">
                <a:solidFill>
                  <a:srgbClr val="FFFFFF"/>
                </a:solidFill>
              </a:endParaRPr>
            </a:p>
            <a:p>
              <a:pPr algn="ctr">
                <a:spcBef>
                  <a:spcPts val="600"/>
                </a:spcBef>
              </a:pPr>
              <a:r>
                <a:rPr dirty="0">
                  <a:solidFill>
                    <a:srgbClr val="FFFFFF"/>
                  </a:solidFill>
                </a:rPr>
                <a:t>Open book/</a:t>
              </a:r>
              <a:r>
                <a:rPr lang="en-US" dirty="0">
                  <a:solidFill>
                    <a:srgbClr val="FFFFFF"/>
                  </a:solidFill>
                </a:rPr>
                <a:t>T</a:t>
              </a:r>
              <a:r>
                <a:rPr dirty="0">
                  <a:solidFill>
                    <a:srgbClr val="FFFFFF"/>
                  </a:solidFill>
                </a:rPr>
                <a:t>ake home</a:t>
              </a:r>
            </a:p>
          </p:txBody>
        </p:sp>
      </p:grpSp>
      <p:grpSp>
        <p:nvGrpSpPr>
          <p:cNvPr id="13" name="Group 12"/>
          <p:cNvGrpSpPr/>
          <p:nvPr/>
        </p:nvGrpSpPr>
        <p:grpSpPr>
          <a:xfrm>
            <a:off x="6114325" y="2958787"/>
            <a:ext cx="3019948" cy="2976254"/>
            <a:chOff x="4590325" y="2958787"/>
            <a:chExt cx="3019948" cy="2976254"/>
          </a:xfrm>
        </p:grpSpPr>
        <p:sp>
          <p:nvSpPr>
            <p:cNvPr id="4" name="Shape 443"/>
            <p:cNvSpPr/>
            <p:nvPr/>
          </p:nvSpPr>
          <p:spPr>
            <a:xfrm>
              <a:off x="4590325" y="2958787"/>
              <a:ext cx="3019948" cy="2976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AADC1">
                <a:alpha val="82000"/>
              </a:srgbClr>
            </a:solidFill>
            <a:ln w="12700">
              <a:miter lim="400000"/>
            </a:ln>
          </p:spPr>
          <p:txBody>
            <a:bodyPr lIns="0" tIns="0" rIns="0" bIns="0" anchor="ctr"/>
            <a:lstStyle/>
            <a:p>
              <a:pPr lvl="0" algn="ctr">
                <a:defRPr>
                  <a:solidFill>
                    <a:srgbClr val="C6513C"/>
                  </a:solidFill>
                </a:defRPr>
              </a:pPr>
              <a:endParaRPr/>
            </a:p>
          </p:txBody>
        </p:sp>
        <p:sp>
          <p:nvSpPr>
            <p:cNvPr id="6" name="Shape 446"/>
            <p:cNvSpPr/>
            <p:nvPr/>
          </p:nvSpPr>
          <p:spPr>
            <a:xfrm>
              <a:off x="4724400" y="3298744"/>
              <a:ext cx="2795500" cy="21390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600"/>
                </a:spcBef>
              </a:pPr>
              <a:r>
                <a:rPr lang="en-US" spc="-39" dirty="0">
                  <a:solidFill>
                    <a:srgbClr val="FFFFFF"/>
                  </a:solidFill>
                  <a:latin typeface="Arial Bold"/>
                  <a:ea typeface="Arial Bold"/>
                  <a:cs typeface="Arial Bold"/>
                  <a:sym typeface="Arial Bold"/>
                </a:rPr>
                <a:t>RUBRIC</a:t>
              </a:r>
            </a:p>
            <a:p>
              <a:pPr algn="ctr">
                <a:spcBef>
                  <a:spcPts val="600"/>
                </a:spcBef>
              </a:pPr>
              <a:endParaRPr dirty="0">
                <a:solidFill>
                  <a:srgbClr val="FFFFFF"/>
                </a:solidFill>
              </a:endParaRPr>
            </a:p>
            <a:p>
              <a:pPr algn="ctr">
                <a:spcBef>
                  <a:spcPts val="600"/>
                </a:spcBef>
              </a:pPr>
              <a:r>
                <a:rPr dirty="0">
                  <a:solidFill>
                    <a:srgbClr val="FFFFFF"/>
                  </a:solidFill>
                </a:rPr>
                <a:t>Essays/Open Response</a:t>
              </a:r>
            </a:p>
            <a:p>
              <a:pPr algn="ctr">
                <a:spcBef>
                  <a:spcPts val="600"/>
                </a:spcBef>
              </a:pPr>
              <a:r>
                <a:rPr dirty="0">
                  <a:solidFill>
                    <a:srgbClr val="FFFFFF"/>
                  </a:solidFill>
                </a:rPr>
                <a:t>Presentations</a:t>
              </a:r>
            </a:p>
            <a:p>
              <a:pPr algn="ctr">
                <a:spcBef>
                  <a:spcPts val="600"/>
                </a:spcBef>
              </a:pPr>
              <a:r>
                <a:rPr dirty="0">
                  <a:solidFill>
                    <a:srgbClr val="FFFFFF"/>
                  </a:solidFill>
                </a:rPr>
                <a:t>Projects</a:t>
              </a:r>
            </a:p>
            <a:p>
              <a:pPr algn="ctr">
                <a:spcBef>
                  <a:spcPts val="600"/>
                </a:spcBef>
              </a:pPr>
              <a:r>
                <a:rPr dirty="0">
                  <a:solidFill>
                    <a:srgbClr val="FFFFFF"/>
                  </a:solidFill>
                </a:rPr>
                <a:t>Papers</a:t>
              </a:r>
            </a:p>
          </p:txBody>
        </p:sp>
      </p:grpSp>
      <p:pic>
        <p:nvPicPr>
          <p:cNvPr id="7" name="image25.png" descr="EssayDude.png"/>
          <p:cNvPicPr/>
          <p:nvPr/>
        </p:nvPicPr>
        <p:blipFill>
          <a:blip r:embed="rId3">
            <a:extLst/>
          </a:blip>
          <a:stretch>
            <a:fillRect/>
          </a:stretch>
        </p:blipFill>
        <p:spPr>
          <a:xfrm>
            <a:off x="8628482" y="3225704"/>
            <a:ext cx="2218115" cy="3327172"/>
          </a:xfrm>
          <a:prstGeom prst="rect">
            <a:avLst/>
          </a:prstGeom>
          <a:ln w="12700">
            <a:miter lim="400000"/>
          </a:ln>
        </p:spPr>
      </p:pic>
      <p:pic>
        <p:nvPicPr>
          <p:cNvPr id="8" name="image26.png" descr="ExamDude.png"/>
          <p:cNvPicPr/>
          <p:nvPr/>
        </p:nvPicPr>
        <p:blipFill>
          <a:blip r:embed="rId4">
            <a:extLst/>
          </a:blip>
          <a:stretch>
            <a:fillRect/>
          </a:stretch>
        </p:blipFill>
        <p:spPr>
          <a:xfrm>
            <a:off x="1283971" y="2964226"/>
            <a:ext cx="2218114" cy="3327171"/>
          </a:xfrm>
          <a:prstGeom prst="rect">
            <a:avLst/>
          </a:prstGeom>
          <a:ln w="12700">
            <a:miter lim="400000"/>
          </a:ln>
        </p:spPr>
      </p:pic>
    </p:spTree>
    <p:extLst>
      <p:ext uri="{BB962C8B-B14F-4D97-AF65-F5344CB8AC3E}">
        <p14:creationId xmlns:p14="http://schemas.microsoft.com/office/powerpoint/2010/main" val="278614550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ou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out)">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2277</Words>
  <Application>Microsoft Macintosh PowerPoint</Application>
  <PresentationFormat>Custom</PresentationFormat>
  <Paragraphs>296</Paragraphs>
  <Slides>33</Slides>
  <Notes>32</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1_Office Theme</vt:lpstr>
      <vt:lpstr>2_Office Theme</vt:lpstr>
      <vt:lpstr>Automating Assessment Data Collection with</vt:lpstr>
      <vt:lpstr>Aligning</vt:lpstr>
      <vt:lpstr>PowerPoint Presentation</vt:lpstr>
      <vt:lpstr>Outcomes in CANVAS</vt:lpstr>
      <vt:lpstr>Outcomes in CANVAS</vt:lpstr>
      <vt:lpstr>On the course level</vt:lpstr>
      <vt:lpstr>On the course level</vt:lpstr>
      <vt:lpstr>On the course level</vt:lpstr>
      <vt:lpstr>Types of Assessments in Canvas</vt:lpstr>
      <vt:lpstr>Selected Response in Canvas</vt:lpstr>
      <vt:lpstr>Knowledge-based Exams</vt:lpstr>
      <vt:lpstr>On the course level</vt:lpstr>
      <vt:lpstr>PowerPoint Presentation</vt:lpstr>
      <vt:lpstr>PowerPoint Presentation</vt:lpstr>
      <vt:lpstr>PowerPoint Presentation</vt:lpstr>
      <vt:lpstr>Rubrics in Canvas</vt:lpstr>
      <vt:lpstr>Competency-based Assessments</vt:lpstr>
      <vt:lpstr>PowerPoint Presentation</vt:lpstr>
      <vt:lpstr>PowerPoint Presentation</vt:lpstr>
      <vt:lpstr>PowerPoint Presentation</vt:lpstr>
      <vt:lpstr>PowerPoint Presentation</vt:lpstr>
      <vt:lpstr>PowerPoint Presentation</vt:lpstr>
      <vt:lpstr>PowerPoint Presentation</vt:lpstr>
      <vt:lpstr>Automating Direct Assessment Data Analysis</vt:lpstr>
      <vt:lpstr>Direct Assessment Sample Report</vt:lpstr>
      <vt:lpstr>Assessment Reporting in CANVAS &amp; Power BI</vt:lpstr>
      <vt:lpstr>PowerPoint Presentation</vt:lpstr>
      <vt:lpstr>PowerPoint Presentation</vt:lpstr>
      <vt:lpstr>PowerPoint Presentation</vt:lpstr>
      <vt:lpstr>Learning Mastery Gradebook</vt:lpstr>
      <vt:lpstr>Learning Mastery Gradebook</vt:lpstr>
      <vt:lpstr>Faculty</vt:lpstr>
      <vt:lpstr>Knowledge-based Exams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Automating Assessment Data Collection with</dc:title>
  <dc:creator>Frederick Burrack</dc:creator>
  <cp:lastModifiedBy>Teri Graham</cp:lastModifiedBy>
  <cp:revision>5</cp:revision>
  <dcterms:created xsi:type="dcterms:W3CDTF">2018-10-05T18:08:23Z</dcterms:created>
  <dcterms:modified xsi:type="dcterms:W3CDTF">2018-10-18T19:21:28Z</dcterms:modified>
</cp:coreProperties>
</file>